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89" r:id="rId3"/>
    <p:sldId id="390" r:id="rId4"/>
    <p:sldId id="391" r:id="rId5"/>
    <p:sldId id="388" r:id="rId6"/>
    <p:sldId id="392" r:id="rId7"/>
    <p:sldId id="335" r:id="rId8"/>
    <p:sldId id="336" r:id="rId9"/>
    <p:sldId id="337" r:id="rId10"/>
    <p:sldId id="340" r:id="rId11"/>
    <p:sldId id="351" r:id="rId12"/>
    <p:sldId id="341" r:id="rId13"/>
    <p:sldId id="338" r:id="rId14"/>
    <p:sldId id="342" r:id="rId15"/>
    <p:sldId id="343" r:id="rId16"/>
    <p:sldId id="349" r:id="rId17"/>
    <p:sldId id="350" r:id="rId18"/>
    <p:sldId id="346" r:id="rId19"/>
    <p:sldId id="344" r:id="rId20"/>
    <p:sldId id="352" r:id="rId21"/>
    <p:sldId id="345" r:id="rId22"/>
    <p:sldId id="353" r:id="rId23"/>
    <p:sldId id="347" r:id="rId24"/>
    <p:sldId id="348" r:id="rId25"/>
    <p:sldId id="393" r:id="rId26"/>
    <p:sldId id="394" r:id="rId27"/>
    <p:sldId id="269" r:id="rId28"/>
    <p:sldId id="395" r:id="rId29"/>
    <p:sldId id="521" r:id="rId3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8029" autoAdjust="0"/>
  </p:normalViewPr>
  <p:slideViewPr>
    <p:cSldViewPr snapToGrid="0">
      <p:cViewPr varScale="1">
        <p:scale>
          <a:sx n="60" d="100"/>
          <a:sy n="60" d="100"/>
        </p:scale>
        <p:origin x="1056" y="72"/>
      </p:cViewPr>
      <p:guideLst>
        <p:guide orient="horz" pos="2137"/>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29926-39BA-485B-9611-95AB8BA98D9C}" type="doc">
      <dgm:prSet loTypeId="urn:microsoft.com/office/officeart/2005/8/layout/venn2" loCatId="relationship" qsTypeId="urn:microsoft.com/office/officeart/2005/8/quickstyle/simple1" qsCatId="simple" csTypeId="urn:microsoft.com/office/officeart/2005/8/colors/accent6_3" csCatId="accent6" phldr="1"/>
      <dgm:spPr/>
      <dgm:t>
        <a:bodyPr/>
        <a:lstStyle/>
        <a:p>
          <a:endParaRPr lang="en-US"/>
        </a:p>
      </dgm:t>
    </dgm:pt>
    <dgm:pt modelId="{6945C2FA-7B59-4FD4-A16F-BFC7D3702B7B}">
      <dgm:prSet phldrT="[Text]" custT="1"/>
      <dgm:spPr/>
      <dgm:t>
        <a:bodyPr/>
        <a:lstStyle/>
        <a:p>
          <a:r>
            <a:rPr lang="en-US" sz="2400" b="1"/>
            <a:t>Secondary Stakeholder</a:t>
          </a:r>
        </a:p>
      </dgm:t>
    </dgm:pt>
    <dgm:pt modelId="{DAC70079-8EAC-448D-80DC-1A1360CCD995}" type="parTrans" cxnId="{3A14E172-0A9B-41FC-A9A8-2A719DEF14A6}">
      <dgm:prSet/>
      <dgm:spPr/>
      <dgm:t>
        <a:bodyPr/>
        <a:lstStyle/>
        <a:p>
          <a:endParaRPr lang="en-US" sz="3600" b="1"/>
        </a:p>
      </dgm:t>
    </dgm:pt>
    <dgm:pt modelId="{35AF8D8A-5C8B-4173-963A-409680275775}" type="sibTrans" cxnId="{3A14E172-0A9B-41FC-A9A8-2A719DEF14A6}">
      <dgm:prSet/>
      <dgm:spPr/>
      <dgm:t>
        <a:bodyPr/>
        <a:lstStyle/>
        <a:p>
          <a:endParaRPr lang="en-US" sz="3600" b="1"/>
        </a:p>
      </dgm:t>
    </dgm:pt>
    <dgm:pt modelId="{4E63045F-C4B0-4784-B205-97E925F4161F}">
      <dgm:prSet phldrT="[Text]" custT="1"/>
      <dgm:spPr/>
      <dgm:t>
        <a:bodyPr/>
        <a:lstStyle/>
        <a:p>
          <a:r>
            <a:rPr lang="en-US" sz="2400" b="1" dirty="0"/>
            <a:t>Primary stakeholder</a:t>
          </a:r>
        </a:p>
      </dgm:t>
    </dgm:pt>
    <dgm:pt modelId="{CA63B0B3-07BF-4DBA-8E3F-C38B385E9CFE}" type="parTrans" cxnId="{F1AE5457-A413-474D-8931-0C80DDAEA323}">
      <dgm:prSet/>
      <dgm:spPr/>
      <dgm:t>
        <a:bodyPr/>
        <a:lstStyle/>
        <a:p>
          <a:endParaRPr lang="en-US" sz="3600" b="1"/>
        </a:p>
      </dgm:t>
    </dgm:pt>
    <dgm:pt modelId="{EC643D43-C3C1-4B2A-9E1D-767559E8CFE4}" type="sibTrans" cxnId="{F1AE5457-A413-474D-8931-0C80DDAEA323}">
      <dgm:prSet/>
      <dgm:spPr/>
      <dgm:t>
        <a:bodyPr/>
        <a:lstStyle/>
        <a:p>
          <a:endParaRPr lang="en-US" sz="3600" b="1"/>
        </a:p>
      </dgm:t>
    </dgm:pt>
    <dgm:pt modelId="{5A1066A9-741F-4C9B-900C-A6D690B154A2}">
      <dgm:prSet phldrT="[Text]" custT="1"/>
      <dgm:spPr/>
      <dgm:t>
        <a:bodyPr/>
        <a:lstStyle/>
        <a:p>
          <a:r>
            <a:rPr lang="en-US" sz="2400" b="1"/>
            <a:t>Key Stakeholder</a:t>
          </a:r>
        </a:p>
      </dgm:t>
    </dgm:pt>
    <dgm:pt modelId="{B9E12B29-461D-4AC2-AE71-7D875E64243C}" type="parTrans" cxnId="{73A557BF-413D-4D3D-B1C3-6FCE43FA976F}">
      <dgm:prSet/>
      <dgm:spPr/>
      <dgm:t>
        <a:bodyPr/>
        <a:lstStyle/>
        <a:p>
          <a:endParaRPr lang="en-US" sz="3600" b="1"/>
        </a:p>
      </dgm:t>
    </dgm:pt>
    <dgm:pt modelId="{6D3B1F0C-CE07-4D4C-A035-9C77F72F31AC}" type="sibTrans" cxnId="{73A557BF-413D-4D3D-B1C3-6FCE43FA976F}">
      <dgm:prSet/>
      <dgm:spPr/>
      <dgm:t>
        <a:bodyPr/>
        <a:lstStyle/>
        <a:p>
          <a:endParaRPr lang="en-US" sz="3600" b="1"/>
        </a:p>
      </dgm:t>
    </dgm:pt>
    <dgm:pt modelId="{B13736AA-DC1F-4C0F-9A85-47A67BA9FC0B}" type="pres">
      <dgm:prSet presAssocID="{20129926-39BA-485B-9611-95AB8BA98D9C}" presName="Name0" presStyleCnt="0">
        <dgm:presLayoutVars>
          <dgm:chMax val="7"/>
          <dgm:resizeHandles val="exact"/>
        </dgm:presLayoutVars>
      </dgm:prSet>
      <dgm:spPr/>
    </dgm:pt>
    <dgm:pt modelId="{820DE1FF-888C-4939-B425-08DFA4388EA7}" type="pres">
      <dgm:prSet presAssocID="{20129926-39BA-485B-9611-95AB8BA98D9C}" presName="comp1" presStyleCnt="0"/>
      <dgm:spPr/>
    </dgm:pt>
    <dgm:pt modelId="{D960E110-1824-41E6-A269-9BEE2CF4B382}" type="pres">
      <dgm:prSet presAssocID="{20129926-39BA-485B-9611-95AB8BA98D9C}" presName="circle1" presStyleLbl="node1" presStyleIdx="0" presStyleCnt="3" custScaleX="124468"/>
      <dgm:spPr/>
    </dgm:pt>
    <dgm:pt modelId="{C2CFB3CD-6614-4AFE-91AE-FFF23F988579}" type="pres">
      <dgm:prSet presAssocID="{20129926-39BA-485B-9611-95AB8BA98D9C}" presName="c1text" presStyleLbl="node1" presStyleIdx="0" presStyleCnt="3">
        <dgm:presLayoutVars>
          <dgm:bulletEnabled val="1"/>
        </dgm:presLayoutVars>
      </dgm:prSet>
      <dgm:spPr/>
    </dgm:pt>
    <dgm:pt modelId="{D4DA83A9-C263-4F73-B216-2268B81632AB}" type="pres">
      <dgm:prSet presAssocID="{20129926-39BA-485B-9611-95AB8BA98D9C}" presName="comp2" presStyleCnt="0"/>
      <dgm:spPr/>
    </dgm:pt>
    <dgm:pt modelId="{CB1729DF-D19B-42F9-B7BC-D5C1B9DE63EC}" type="pres">
      <dgm:prSet presAssocID="{20129926-39BA-485B-9611-95AB8BA98D9C}" presName="circle2" presStyleLbl="node1" presStyleIdx="1" presStyleCnt="3" custScaleX="114789" custScaleY="87814" custLinFactNeighborX="1116" custLinFactNeighborY="-12476"/>
      <dgm:spPr/>
    </dgm:pt>
    <dgm:pt modelId="{7F94B363-2387-46A1-AC76-7CC982872EBA}" type="pres">
      <dgm:prSet presAssocID="{20129926-39BA-485B-9611-95AB8BA98D9C}" presName="c2text" presStyleLbl="node1" presStyleIdx="1" presStyleCnt="3">
        <dgm:presLayoutVars>
          <dgm:bulletEnabled val="1"/>
        </dgm:presLayoutVars>
      </dgm:prSet>
      <dgm:spPr/>
    </dgm:pt>
    <dgm:pt modelId="{20F2A8C8-29F8-433F-BC15-1839C8415C9A}" type="pres">
      <dgm:prSet presAssocID="{20129926-39BA-485B-9611-95AB8BA98D9C}" presName="comp3" presStyleCnt="0"/>
      <dgm:spPr/>
    </dgm:pt>
    <dgm:pt modelId="{EA2C2976-7CEE-469C-9F64-44A5AC033767}" type="pres">
      <dgm:prSet presAssocID="{20129926-39BA-485B-9611-95AB8BA98D9C}" presName="circle3" presStyleLbl="node1" presStyleIdx="2" presStyleCnt="3" custScaleX="118564" custScaleY="71258" custLinFactNeighborX="2339" custLinFactNeighborY="-40369"/>
      <dgm:spPr/>
    </dgm:pt>
    <dgm:pt modelId="{CCC5702E-A6E7-4DB4-9E75-A6C506F6F7E9}" type="pres">
      <dgm:prSet presAssocID="{20129926-39BA-485B-9611-95AB8BA98D9C}" presName="c3text" presStyleLbl="node1" presStyleIdx="2" presStyleCnt="3">
        <dgm:presLayoutVars>
          <dgm:bulletEnabled val="1"/>
        </dgm:presLayoutVars>
      </dgm:prSet>
      <dgm:spPr/>
    </dgm:pt>
  </dgm:ptLst>
  <dgm:cxnLst>
    <dgm:cxn modelId="{E4EA6910-55A6-45E6-9D9C-9B88BD828BD6}" type="presOf" srcId="{4E63045F-C4B0-4784-B205-97E925F4161F}" destId="{CB1729DF-D19B-42F9-B7BC-D5C1B9DE63EC}" srcOrd="0" destOrd="0" presId="urn:microsoft.com/office/officeart/2005/8/layout/venn2"/>
    <dgm:cxn modelId="{45BCEF2D-D045-43A0-AD47-EC025B8C96E8}" type="presOf" srcId="{5A1066A9-741F-4C9B-900C-A6D690B154A2}" destId="{CCC5702E-A6E7-4DB4-9E75-A6C506F6F7E9}" srcOrd="1" destOrd="0" presId="urn:microsoft.com/office/officeart/2005/8/layout/venn2"/>
    <dgm:cxn modelId="{08D7BA5B-3A74-4B84-B788-0930F607D1D1}" type="presOf" srcId="{4E63045F-C4B0-4784-B205-97E925F4161F}" destId="{7F94B363-2387-46A1-AC76-7CC982872EBA}" srcOrd="1" destOrd="0" presId="urn:microsoft.com/office/officeart/2005/8/layout/venn2"/>
    <dgm:cxn modelId="{3A14E172-0A9B-41FC-A9A8-2A719DEF14A6}" srcId="{20129926-39BA-485B-9611-95AB8BA98D9C}" destId="{6945C2FA-7B59-4FD4-A16F-BFC7D3702B7B}" srcOrd="0" destOrd="0" parTransId="{DAC70079-8EAC-448D-80DC-1A1360CCD995}" sibTransId="{35AF8D8A-5C8B-4173-963A-409680275775}"/>
    <dgm:cxn modelId="{F1AE5457-A413-474D-8931-0C80DDAEA323}" srcId="{20129926-39BA-485B-9611-95AB8BA98D9C}" destId="{4E63045F-C4B0-4784-B205-97E925F4161F}" srcOrd="1" destOrd="0" parTransId="{CA63B0B3-07BF-4DBA-8E3F-C38B385E9CFE}" sibTransId="{EC643D43-C3C1-4B2A-9E1D-767559E8CFE4}"/>
    <dgm:cxn modelId="{B7E09EA9-6061-4ACF-9B9E-8B084EE4D4F3}" type="presOf" srcId="{6945C2FA-7B59-4FD4-A16F-BFC7D3702B7B}" destId="{C2CFB3CD-6614-4AFE-91AE-FFF23F988579}" srcOrd="1" destOrd="0" presId="urn:microsoft.com/office/officeart/2005/8/layout/venn2"/>
    <dgm:cxn modelId="{21E6FDB3-15A1-43DB-B0EB-6C3FD300A110}" type="presOf" srcId="{20129926-39BA-485B-9611-95AB8BA98D9C}" destId="{B13736AA-DC1F-4C0F-9A85-47A67BA9FC0B}" srcOrd="0" destOrd="0" presId="urn:microsoft.com/office/officeart/2005/8/layout/venn2"/>
    <dgm:cxn modelId="{B8B1B8BE-7BB2-417F-8BB3-E69FC645B467}" type="presOf" srcId="{5A1066A9-741F-4C9B-900C-A6D690B154A2}" destId="{EA2C2976-7CEE-469C-9F64-44A5AC033767}" srcOrd="0" destOrd="0" presId="urn:microsoft.com/office/officeart/2005/8/layout/venn2"/>
    <dgm:cxn modelId="{73A557BF-413D-4D3D-B1C3-6FCE43FA976F}" srcId="{20129926-39BA-485B-9611-95AB8BA98D9C}" destId="{5A1066A9-741F-4C9B-900C-A6D690B154A2}" srcOrd="2" destOrd="0" parTransId="{B9E12B29-461D-4AC2-AE71-7D875E64243C}" sibTransId="{6D3B1F0C-CE07-4D4C-A035-9C77F72F31AC}"/>
    <dgm:cxn modelId="{D5D8DDC5-6185-48C0-BC65-5ECEEEDB20E7}" type="presOf" srcId="{6945C2FA-7B59-4FD4-A16F-BFC7D3702B7B}" destId="{D960E110-1824-41E6-A269-9BEE2CF4B382}" srcOrd="0" destOrd="0" presId="urn:microsoft.com/office/officeart/2005/8/layout/venn2"/>
    <dgm:cxn modelId="{E8CB4386-2F70-4EF7-BD87-B4D2D6E2A46E}" type="presParOf" srcId="{B13736AA-DC1F-4C0F-9A85-47A67BA9FC0B}" destId="{820DE1FF-888C-4939-B425-08DFA4388EA7}" srcOrd="0" destOrd="0" presId="urn:microsoft.com/office/officeart/2005/8/layout/venn2"/>
    <dgm:cxn modelId="{365D25B3-E0AE-4FA1-A0D2-E22EAC385F66}" type="presParOf" srcId="{820DE1FF-888C-4939-B425-08DFA4388EA7}" destId="{D960E110-1824-41E6-A269-9BEE2CF4B382}" srcOrd="0" destOrd="0" presId="urn:microsoft.com/office/officeart/2005/8/layout/venn2"/>
    <dgm:cxn modelId="{FA5E2108-CC9A-470C-89BA-C117E48A0F80}" type="presParOf" srcId="{820DE1FF-888C-4939-B425-08DFA4388EA7}" destId="{C2CFB3CD-6614-4AFE-91AE-FFF23F988579}" srcOrd="1" destOrd="0" presId="urn:microsoft.com/office/officeart/2005/8/layout/venn2"/>
    <dgm:cxn modelId="{FDA1E8D7-C178-45D4-B1A5-1369AA11474B}" type="presParOf" srcId="{B13736AA-DC1F-4C0F-9A85-47A67BA9FC0B}" destId="{D4DA83A9-C263-4F73-B216-2268B81632AB}" srcOrd="1" destOrd="0" presId="urn:microsoft.com/office/officeart/2005/8/layout/venn2"/>
    <dgm:cxn modelId="{591E8683-928E-4AF2-BDDB-35ED58BE4780}" type="presParOf" srcId="{D4DA83A9-C263-4F73-B216-2268B81632AB}" destId="{CB1729DF-D19B-42F9-B7BC-D5C1B9DE63EC}" srcOrd="0" destOrd="0" presId="urn:microsoft.com/office/officeart/2005/8/layout/venn2"/>
    <dgm:cxn modelId="{D8A3C76B-ABAF-4E1E-9233-4B98178B9125}" type="presParOf" srcId="{D4DA83A9-C263-4F73-B216-2268B81632AB}" destId="{7F94B363-2387-46A1-AC76-7CC982872EBA}" srcOrd="1" destOrd="0" presId="urn:microsoft.com/office/officeart/2005/8/layout/venn2"/>
    <dgm:cxn modelId="{FB47724F-ED8B-4E51-8A08-CDD8FC176796}" type="presParOf" srcId="{B13736AA-DC1F-4C0F-9A85-47A67BA9FC0B}" destId="{20F2A8C8-29F8-433F-BC15-1839C8415C9A}" srcOrd="2" destOrd="0" presId="urn:microsoft.com/office/officeart/2005/8/layout/venn2"/>
    <dgm:cxn modelId="{852821E0-26CD-4C3F-83D2-FA62C74D087D}" type="presParOf" srcId="{20F2A8C8-29F8-433F-BC15-1839C8415C9A}" destId="{EA2C2976-7CEE-469C-9F64-44A5AC033767}" srcOrd="0" destOrd="0" presId="urn:microsoft.com/office/officeart/2005/8/layout/venn2"/>
    <dgm:cxn modelId="{3099B5CD-C9C2-443C-B295-AC7ACF2099C2}" type="presParOf" srcId="{20F2A8C8-29F8-433F-BC15-1839C8415C9A}" destId="{CCC5702E-A6E7-4DB4-9E75-A6C506F6F7E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29926-39BA-485B-9611-95AB8BA98D9C}" type="doc">
      <dgm:prSet loTypeId="urn:microsoft.com/office/officeart/2005/8/layout/venn2" loCatId="relationship" qsTypeId="urn:microsoft.com/office/officeart/2005/8/quickstyle/simple1" qsCatId="simple" csTypeId="urn:microsoft.com/office/officeart/2005/8/colors/accent6_3" csCatId="accent6" phldr="1"/>
      <dgm:spPr/>
      <dgm:t>
        <a:bodyPr/>
        <a:lstStyle/>
        <a:p>
          <a:endParaRPr lang="en-US"/>
        </a:p>
      </dgm:t>
    </dgm:pt>
    <dgm:pt modelId="{6945C2FA-7B59-4FD4-A16F-BFC7D3702B7B}">
      <dgm:prSet phldrT="[Text]" custT="1"/>
      <dgm:spPr/>
      <dgm:t>
        <a:bodyPr/>
        <a:lstStyle/>
        <a:p>
          <a:r>
            <a:rPr lang="en-US" sz="700" b="0" i="1"/>
            <a:t>Secondary Stakeholder</a:t>
          </a:r>
        </a:p>
      </dgm:t>
    </dgm:pt>
    <dgm:pt modelId="{DAC70079-8EAC-448D-80DC-1A1360CCD995}" type="parTrans" cxnId="{3A14E172-0A9B-41FC-A9A8-2A719DEF14A6}">
      <dgm:prSet/>
      <dgm:spPr/>
      <dgm:t>
        <a:bodyPr/>
        <a:lstStyle/>
        <a:p>
          <a:endParaRPr lang="en-US" sz="1000" b="0" i="1"/>
        </a:p>
      </dgm:t>
    </dgm:pt>
    <dgm:pt modelId="{35AF8D8A-5C8B-4173-963A-409680275775}" type="sibTrans" cxnId="{3A14E172-0A9B-41FC-A9A8-2A719DEF14A6}">
      <dgm:prSet/>
      <dgm:spPr/>
      <dgm:t>
        <a:bodyPr/>
        <a:lstStyle/>
        <a:p>
          <a:endParaRPr lang="en-US" sz="1000" b="0" i="1"/>
        </a:p>
      </dgm:t>
    </dgm:pt>
    <dgm:pt modelId="{4E63045F-C4B0-4784-B205-97E925F4161F}">
      <dgm:prSet phldrT="[Text]" custT="1"/>
      <dgm:spPr/>
      <dgm:t>
        <a:bodyPr/>
        <a:lstStyle/>
        <a:p>
          <a:r>
            <a:rPr lang="en-US" sz="700" b="0" i="1" dirty="0"/>
            <a:t>Primary stakeholder</a:t>
          </a:r>
        </a:p>
      </dgm:t>
    </dgm:pt>
    <dgm:pt modelId="{CA63B0B3-07BF-4DBA-8E3F-C38B385E9CFE}" type="parTrans" cxnId="{F1AE5457-A413-474D-8931-0C80DDAEA323}">
      <dgm:prSet/>
      <dgm:spPr/>
      <dgm:t>
        <a:bodyPr/>
        <a:lstStyle/>
        <a:p>
          <a:endParaRPr lang="en-US" sz="1000" b="0" i="1"/>
        </a:p>
      </dgm:t>
    </dgm:pt>
    <dgm:pt modelId="{EC643D43-C3C1-4B2A-9E1D-767559E8CFE4}" type="sibTrans" cxnId="{F1AE5457-A413-474D-8931-0C80DDAEA323}">
      <dgm:prSet/>
      <dgm:spPr/>
      <dgm:t>
        <a:bodyPr/>
        <a:lstStyle/>
        <a:p>
          <a:endParaRPr lang="en-US" sz="1000" b="0" i="1"/>
        </a:p>
      </dgm:t>
    </dgm:pt>
    <dgm:pt modelId="{5A1066A9-741F-4C9B-900C-A6D690B154A2}">
      <dgm:prSet phldrT="[Text]" custT="1"/>
      <dgm:spPr/>
      <dgm:t>
        <a:bodyPr/>
        <a:lstStyle/>
        <a:p>
          <a:r>
            <a:rPr lang="en-US" sz="700" b="0" i="1"/>
            <a:t>Key Stakeholder</a:t>
          </a:r>
        </a:p>
      </dgm:t>
    </dgm:pt>
    <dgm:pt modelId="{B9E12B29-461D-4AC2-AE71-7D875E64243C}" type="parTrans" cxnId="{73A557BF-413D-4D3D-B1C3-6FCE43FA976F}">
      <dgm:prSet/>
      <dgm:spPr/>
      <dgm:t>
        <a:bodyPr/>
        <a:lstStyle/>
        <a:p>
          <a:endParaRPr lang="en-US" sz="1000" b="0" i="1"/>
        </a:p>
      </dgm:t>
    </dgm:pt>
    <dgm:pt modelId="{6D3B1F0C-CE07-4D4C-A035-9C77F72F31AC}" type="sibTrans" cxnId="{73A557BF-413D-4D3D-B1C3-6FCE43FA976F}">
      <dgm:prSet/>
      <dgm:spPr/>
      <dgm:t>
        <a:bodyPr/>
        <a:lstStyle/>
        <a:p>
          <a:endParaRPr lang="en-US" sz="1000" b="0" i="1"/>
        </a:p>
      </dgm:t>
    </dgm:pt>
    <dgm:pt modelId="{B13736AA-DC1F-4C0F-9A85-47A67BA9FC0B}" type="pres">
      <dgm:prSet presAssocID="{20129926-39BA-485B-9611-95AB8BA98D9C}" presName="Name0" presStyleCnt="0">
        <dgm:presLayoutVars>
          <dgm:chMax val="7"/>
          <dgm:resizeHandles val="exact"/>
        </dgm:presLayoutVars>
      </dgm:prSet>
      <dgm:spPr/>
    </dgm:pt>
    <dgm:pt modelId="{820DE1FF-888C-4939-B425-08DFA4388EA7}" type="pres">
      <dgm:prSet presAssocID="{20129926-39BA-485B-9611-95AB8BA98D9C}" presName="comp1" presStyleCnt="0"/>
      <dgm:spPr/>
    </dgm:pt>
    <dgm:pt modelId="{D960E110-1824-41E6-A269-9BEE2CF4B382}" type="pres">
      <dgm:prSet presAssocID="{20129926-39BA-485B-9611-95AB8BA98D9C}" presName="circle1" presStyleLbl="node1" presStyleIdx="0" presStyleCnt="3" custScaleX="124468"/>
      <dgm:spPr/>
    </dgm:pt>
    <dgm:pt modelId="{C2CFB3CD-6614-4AFE-91AE-FFF23F988579}" type="pres">
      <dgm:prSet presAssocID="{20129926-39BA-485B-9611-95AB8BA98D9C}" presName="c1text" presStyleLbl="node1" presStyleIdx="0" presStyleCnt="3">
        <dgm:presLayoutVars>
          <dgm:bulletEnabled val="1"/>
        </dgm:presLayoutVars>
      </dgm:prSet>
      <dgm:spPr/>
    </dgm:pt>
    <dgm:pt modelId="{D4DA83A9-C263-4F73-B216-2268B81632AB}" type="pres">
      <dgm:prSet presAssocID="{20129926-39BA-485B-9611-95AB8BA98D9C}" presName="comp2" presStyleCnt="0"/>
      <dgm:spPr/>
    </dgm:pt>
    <dgm:pt modelId="{CB1729DF-D19B-42F9-B7BC-D5C1B9DE63EC}" type="pres">
      <dgm:prSet presAssocID="{20129926-39BA-485B-9611-95AB8BA98D9C}" presName="circle2" presStyleLbl="node1" presStyleIdx="1" presStyleCnt="3" custScaleX="114789" custScaleY="87814" custLinFactNeighborX="1116" custLinFactNeighborY="-12476"/>
      <dgm:spPr/>
    </dgm:pt>
    <dgm:pt modelId="{7F94B363-2387-46A1-AC76-7CC982872EBA}" type="pres">
      <dgm:prSet presAssocID="{20129926-39BA-485B-9611-95AB8BA98D9C}" presName="c2text" presStyleLbl="node1" presStyleIdx="1" presStyleCnt="3">
        <dgm:presLayoutVars>
          <dgm:bulletEnabled val="1"/>
        </dgm:presLayoutVars>
      </dgm:prSet>
      <dgm:spPr/>
    </dgm:pt>
    <dgm:pt modelId="{20F2A8C8-29F8-433F-BC15-1839C8415C9A}" type="pres">
      <dgm:prSet presAssocID="{20129926-39BA-485B-9611-95AB8BA98D9C}" presName="comp3" presStyleCnt="0"/>
      <dgm:spPr/>
    </dgm:pt>
    <dgm:pt modelId="{EA2C2976-7CEE-469C-9F64-44A5AC033767}" type="pres">
      <dgm:prSet presAssocID="{20129926-39BA-485B-9611-95AB8BA98D9C}" presName="circle3" presStyleLbl="node1" presStyleIdx="2" presStyleCnt="3" custScaleX="118564" custScaleY="71258" custLinFactNeighborX="2339" custLinFactNeighborY="-40369"/>
      <dgm:spPr/>
    </dgm:pt>
    <dgm:pt modelId="{CCC5702E-A6E7-4DB4-9E75-A6C506F6F7E9}" type="pres">
      <dgm:prSet presAssocID="{20129926-39BA-485B-9611-95AB8BA98D9C}" presName="c3text" presStyleLbl="node1" presStyleIdx="2" presStyleCnt="3">
        <dgm:presLayoutVars>
          <dgm:bulletEnabled val="1"/>
        </dgm:presLayoutVars>
      </dgm:prSet>
      <dgm:spPr/>
    </dgm:pt>
  </dgm:ptLst>
  <dgm:cxnLst>
    <dgm:cxn modelId="{E4EA6910-55A6-45E6-9D9C-9B88BD828BD6}" type="presOf" srcId="{4E63045F-C4B0-4784-B205-97E925F4161F}" destId="{CB1729DF-D19B-42F9-B7BC-D5C1B9DE63EC}" srcOrd="0" destOrd="0" presId="urn:microsoft.com/office/officeart/2005/8/layout/venn2"/>
    <dgm:cxn modelId="{45BCEF2D-D045-43A0-AD47-EC025B8C96E8}" type="presOf" srcId="{5A1066A9-741F-4C9B-900C-A6D690B154A2}" destId="{CCC5702E-A6E7-4DB4-9E75-A6C506F6F7E9}" srcOrd="1" destOrd="0" presId="urn:microsoft.com/office/officeart/2005/8/layout/venn2"/>
    <dgm:cxn modelId="{08D7BA5B-3A74-4B84-B788-0930F607D1D1}" type="presOf" srcId="{4E63045F-C4B0-4784-B205-97E925F4161F}" destId="{7F94B363-2387-46A1-AC76-7CC982872EBA}" srcOrd="1" destOrd="0" presId="urn:microsoft.com/office/officeart/2005/8/layout/venn2"/>
    <dgm:cxn modelId="{3A14E172-0A9B-41FC-A9A8-2A719DEF14A6}" srcId="{20129926-39BA-485B-9611-95AB8BA98D9C}" destId="{6945C2FA-7B59-4FD4-A16F-BFC7D3702B7B}" srcOrd="0" destOrd="0" parTransId="{DAC70079-8EAC-448D-80DC-1A1360CCD995}" sibTransId="{35AF8D8A-5C8B-4173-963A-409680275775}"/>
    <dgm:cxn modelId="{F1AE5457-A413-474D-8931-0C80DDAEA323}" srcId="{20129926-39BA-485B-9611-95AB8BA98D9C}" destId="{4E63045F-C4B0-4784-B205-97E925F4161F}" srcOrd="1" destOrd="0" parTransId="{CA63B0B3-07BF-4DBA-8E3F-C38B385E9CFE}" sibTransId="{EC643D43-C3C1-4B2A-9E1D-767559E8CFE4}"/>
    <dgm:cxn modelId="{B7E09EA9-6061-4ACF-9B9E-8B084EE4D4F3}" type="presOf" srcId="{6945C2FA-7B59-4FD4-A16F-BFC7D3702B7B}" destId="{C2CFB3CD-6614-4AFE-91AE-FFF23F988579}" srcOrd="1" destOrd="0" presId="urn:microsoft.com/office/officeart/2005/8/layout/venn2"/>
    <dgm:cxn modelId="{21E6FDB3-15A1-43DB-B0EB-6C3FD300A110}" type="presOf" srcId="{20129926-39BA-485B-9611-95AB8BA98D9C}" destId="{B13736AA-DC1F-4C0F-9A85-47A67BA9FC0B}" srcOrd="0" destOrd="0" presId="urn:microsoft.com/office/officeart/2005/8/layout/venn2"/>
    <dgm:cxn modelId="{B8B1B8BE-7BB2-417F-8BB3-E69FC645B467}" type="presOf" srcId="{5A1066A9-741F-4C9B-900C-A6D690B154A2}" destId="{EA2C2976-7CEE-469C-9F64-44A5AC033767}" srcOrd="0" destOrd="0" presId="urn:microsoft.com/office/officeart/2005/8/layout/venn2"/>
    <dgm:cxn modelId="{73A557BF-413D-4D3D-B1C3-6FCE43FA976F}" srcId="{20129926-39BA-485B-9611-95AB8BA98D9C}" destId="{5A1066A9-741F-4C9B-900C-A6D690B154A2}" srcOrd="2" destOrd="0" parTransId="{B9E12B29-461D-4AC2-AE71-7D875E64243C}" sibTransId="{6D3B1F0C-CE07-4D4C-A035-9C77F72F31AC}"/>
    <dgm:cxn modelId="{D5D8DDC5-6185-48C0-BC65-5ECEEEDB20E7}" type="presOf" srcId="{6945C2FA-7B59-4FD4-A16F-BFC7D3702B7B}" destId="{D960E110-1824-41E6-A269-9BEE2CF4B382}" srcOrd="0" destOrd="0" presId="urn:microsoft.com/office/officeart/2005/8/layout/venn2"/>
    <dgm:cxn modelId="{E8CB4386-2F70-4EF7-BD87-B4D2D6E2A46E}" type="presParOf" srcId="{B13736AA-DC1F-4C0F-9A85-47A67BA9FC0B}" destId="{820DE1FF-888C-4939-B425-08DFA4388EA7}" srcOrd="0" destOrd="0" presId="urn:microsoft.com/office/officeart/2005/8/layout/venn2"/>
    <dgm:cxn modelId="{365D25B3-E0AE-4FA1-A0D2-E22EAC385F66}" type="presParOf" srcId="{820DE1FF-888C-4939-B425-08DFA4388EA7}" destId="{D960E110-1824-41E6-A269-9BEE2CF4B382}" srcOrd="0" destOrd="0" presId="urn:microsoft.com/office/officeart/2005/8/layout/venn2"/>
    <dgm:cxn modelId="{FA5E2108-CC9A-470C-89BA-C117E48A0F80}" type="presParOf" srcId="{820DE1FF-888C-4939-B425-08DFA4388EA7}" destId="{C2CFB3CD-6614-4AFE-91AE-FFF23F988579}" srcOrd="1" destOrd="0" presId="urn:microsoft.com/office/officeart/2005/8/layout/venn2"/>
    <dgm:cxn modelId="{FDA1E8D7-C178-45D4-B1A5-1369AA11474B}" type="presParOf" srcId="{B13736AA-DC1F-4C0F-9A85-47A67BA9FC0B}" destId="{D4DA83A9-C263-4F73-B216-2268B81632AB}" srcOrd="1" destOrd="0" presId="urn:microsoft.com/office/officeart/2005/8/layout/venn2"/>
    <dgm:cxn modelId="{591E8683-928E-4AF2-BDDB-35ED58BE4780}" type="presParOf" srcId="{D4DA83A9-C263-4F73-B216-2268B81632AB}" destId="{CB1729DF-D19B-42F9-B7BC-D5C1B9DE63EC}" srcOrd="0" destOrd="0" presId="urn:microsoft.com/office/officeart/2005/8/layout/venn2"/>
    <dgm:cxn modelId="{D8A3C76B-ABAF-4E1E-9233-4B98178B9125}" type="presParOf" srcId="{D4DA83A9-C263-4F73-B216-2268B81632AB}" destId="{7F94B363-2387-46A1-AC76-7CC982872EBA}" srcOrd="1" destOrd="0" presId="urn:microsoft.com/office/officeart/2005/8/layout/venn2"/>
    <dgm:cxn modelId="{FB47724F-ED8B-4E51-8A08-CDD8FC176796}" type="presParOf" srcId="{B13736AA-DC1F-4C0F-9A85-47A67BA9FC0B}" destId="{20F2A8C8-29F8-433F-BC15-1839C8415C9A}" srcOrd="2" destOrd="0" presId="urn:microsoft.com/office/officeart/2005/8/layout/venn2"/>
    <dgm:cxn modelId="{852821E0-26CD-4C3F-83D2-FA62C74D087D}" type="presParOf" srcId="{20F2A8C8-29F8-433F-BC15-1839C8415C9A}" destId="{EA2C2976-7CEE-469C-9F64-44A5AC033767}" srcOrd="0" destOrd="0" presId="urn:microsoft.com/office/officeart/2005/8/layout/venn2"/>
    <dgm:cxn modelId="{3099B5CD-C9C2-443C-B295-AC7ACF2099C2}" type="presParOf" srcId="{20F2A8C8-29F8-433F-BC15-1839C8415C9A}" destId="{CCC5702E-A6E7-4DB4-9E75-A6C506F6F7E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B48480-2BC4-456E-A703-A0764C01785B}" type="doc">
      <dgm:prSet loTypeId="urn:microsoft.com/office/officeart/2005/8/layout/vList3" loCatId="list" qsTypeId="urn:microsoft.com/office/officeart/2005/8/quickstyle/simple1" qsCatId="simple" csTypeId="urn:microsoft.com/office/officeart/2005/8/colors/accent6_2" csCatId="accent6" phldr="1"/>
      <dgm:spPr/>
    </dgm:pt>
    <dgm:pt modelId="{89CB39D9-4E68-4830-98FF-BDB32E2C0F26}">
      <dgm:prSet phldrT="[Text]"/>
      <dgm:spPr/>
      <dgm:t>
        <a:bodyPr/>
        <a:lstStyle/>
        <a:p>
          <a:r>
            <a:rPr lang="en-US" altLang="en-US" i="0" dirty="0">
              <a:latin typeface="+mj-lt"/>
            </a:rPr>
            <a:t>Project Stakeholders are defined as: all individuals or groups who have an active stake in the project and can potentially impact, either positively or negatively, its development.</a:t>
          </a:r>
          <a:endParaRPr lang="de-DE" i="0" dirty="0"/>
        </a:p>
      </dgm:t>
    </dgm:pt>
    <dgm:pt modelId="{67436EA1-D8BE-4A02-9F14-53A6C2A966FC}" type="parTrans" cxnId="{1AAA6B4A-8DA1-4A9D-9F0E-CAA1FAF7C985}">
      <dgm:prSet/>
      <dgm:spPr/>
      <dgm:t>
        <a:bodyPr/>
        <a:lstStyle/>
        <a:p>
          <a:endParaRPr lang="de-DE"/>
        </a:p>
      </dgm:t>
    </dgm:pt>
    <dgm:pt modelId="{5A681E50-3D3E-48AF-81C2-27AA287547AB}" type="sibTrans" cxnId="{1AAA6B4A-8DA1-4A9D-9F0E-CAA1FAF7C985}">
      <dgm:prSet/>
      <dgm:spPr/>
      <dgm:t>
        <a:bodyPr/>
        <a:lstStyle/>
        <a:p>
          <a:endParaRPr lang="de-DE"/>
        </a:p>
      </dgm:t>
    </dgm:pt>
    <dgm:pt modelId="{B2918129-4605-4A56-8593-63C2EEFF3915}">
      <dgm:prSet/>
      <dgm:spPr/>
      <dgm:t>
        <a:bodyPr/>
        <a:lstStyle/>
        <a:p>
          <a:r>
            <a:rPr lang="en-GB" altLang="en-US" dirty="0">
              <a:latin typeface="+mj-lt"/>
            </a:rPr>
            <a:t>There are internal and external stakeholders to the project.</a:t>
          </a:r>
        </a:p>
      </dgm:t>
    </dgm:pt>
    <dgm:pt modelId="{982559AC-F0AF-4BB6-B84C-A219730EA96E}" type="parTrans" cxnId="{C1B8D717-C121-4B89-A0B5-6825B96C285F}">
      <dgm:prSet/>
      <dgm:spPr/>
      <dgm:t>
        <a:bodyPr/>
        <a:lstStyle/>
        <a:p>
          <a:endParaRPr lang="de-DE"/>
        </a:p>
      </dgm:t>
    </dgm:pt>
    <dgm:pt modelId="{B86C85AB-AE15-442E-9CF0-7DB9EF59D7AE}" type="sibTrans" cxnId="{C1B8D717-C121-4B89-A0B5-6825B96C285F}">
      <dgm:prSet/>
      <dgm:spPr/>
      <dgm:t>
        <a:bodyPr/>
        <a:lstStyle/>
        <a:p>
          <a:endParaRPr lang="de-DE"/>
        </a:p>
      </dgm:t>
    </dgm:pt>
    <dgm:pt modelId="{132DB0B3-93D9-4B86-B5C7-B60656996DB7}">
      <dgm:prSet/>
      <dgm:spPr/>
      <dgm:t>
        <a:bodyPr/>
        <a:lstStyle/>
        <a:p>
          <a:r>
            <a:rPr lang="en-US" altLang="de-DE" dirty="0"/>
            <a:t>All actors have specific roles that come with certain interests and power relations</a:t>
          </a:r>
          <a:r>
            <a:rPr lang="en-US" dirty="0">
              <a:latin typeface="+mj-lt"/>
              <a:ea typeface="Calibri"/>
            </a:rPr>
            <a:t>.</a:t>
          </a:r>
          <a:endParaRPr lang="en-GB" altLang="en-US" i="0" dirty="0">
            <a:latin typeface="+mj-lt"/>
          </a:endParaRPr>
        </a:p>
      </dgm:t>
    </dgm:pt>
    <dgm:pt modelId="{46180F75-F976-4AE2-B05C-B6190BBADA96}" type="sibTrans" cxnId="{6730B541-4694-4968-94BE-180140E0AB3A}">
      <dgm:prSet/>
      <dgm:spPr/>
      <dgm:t>
        <a:bodyPr/>
        <a:lstStyle/>
        <a:p>
          <a:endParaRPr lang="de-DE"/>
        </a:p>
      </dgm:t>
    </dgm:pt>
    <dgm:pt modelId="{8C6DB565-7C72-4996-8714-D756E5F119C6}" type="parTrans" cxnId="{6730B541-4694-4968-94BE-180140E0AB3A}">
      <dgm:prSet/>
      <dgm:spPr/>
      <dgm:t>
        <a:bodyPr/>
        <a:lstStyle/>
        <a:p>
          <a:endParaRPr lang="de-DE"/>
        </a:p>
      </dgm:t>
    </dgm:pt>
    <dgm:pt modelId="{048496A8-57C1-4333-9887-61801405A6FD}" type="pres">
      <dgm:prSet presAssocID="{C5B48480-2BC4-456E-A703-A0764C01785B}" presName="linearFlow" presStyleCnt="0">
        <dgm:presLayoutVars>
          <dgm:dir/>
          <dgm:resizeHandles val="exact"/>
        </dgm:presLayoutVars>
      </dgm:prSet>
      <dgm:spPr/>
    </dgm:pt>
    <dgm:pt modelId="{C6E6AE5F-CEE6-408D-A5EA-5C5A939FE71A}" type="pres">
      <dgm:prSet presAssocID="{89CB39D9-4E68-4830-98FF-BDB32E2C0F26}" presName="composite" presStyleCnt="0"/>
      <dgm:spPr/>
    </dgm:pt>
    <dgm:pt modelId="{FFC32F7E-DF38-48B0-9942-08D80429C931}" type="pres">
      <dgm:prSet presAssocID="{89CB39D9-4E68-4830-98FF-BDB32E2C0F26}"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E23918A9-3301-4975-8599-326E1127645B}" type="pres">
      <dgm:prSet presAssocID="{89CB39D9-4E68-4830-98FF-BDB32E2C0F26}" presName="txShp" presStyleLbl="node1" presStyleIdx="0" presStyleCnt="3">
        <dgm:presLayoutVars>
          <dgm:bulletEnabled val="1"/>
        </dgm:presLayoutVars>
      </dgm:prSet>
      <dgm:spPr/>
    </dgm:pt>
    <dgm:pt modelId="{868795AC-512F-4462-8E19-F8BDB4E1A6ED}" type="pres">
      <dgm:prSet presAssocID="{5A681E50-3D3E-48AF-81C2-27AA287547AB}" presName="spacing" presStyleCnt="0"/>
      <dgm:spPr/>
    </dgm:pt>
    <dgm:pt modelId="{113F9589-91FD-4A87-BF38-2C0A9C4415E0}" type="pres">
      <dgm:prSet presAssocID="{B2918129-4605-4A56-8593-63C2EEFF3915}" presName="composite" presStyleCnt="0"/>
      <dgm:spPr/>
    </dgm:pt>
    <dgm:pt modelId="{2D22345C-FFF5-4698-9C1E-AD90799FB09B}" type="pres">
      <dgm:prSet presAssocID="{B2918129-4605-4A56-8593-63C2EEFF3915}" presName="imgShp" presStyleLbl="fgImgPlace1" presStyleIdx="1" presStyleCnt="3"/>
      <dgm:spPr>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dgm:spPr>
    </dgm:pt>
    <dgm:pt modelId="{D5E1486A-6BF7-4467-8BF8-F551138F943C}" type="pres">
      <dgm:prSet presAssocID="{B2918129-4605-4A56-8593-63C2EEFF3915}" presName="txShp" presStyleLbl="node1" presStyleIdx="1" presStyleCnt="3">
        <dgm:presLayoutVars>
          <dgm:bulletEnabled val="1"/>
        </dgm:presLayoutVars>
      </dgm:prSet>
      <dgm:spPr/>
    </dgm:pt>
    <dgm:pt modelId="{355E3C31-3E9B-464A-A2EA-E2940971D3B9}" type="pres">
      <dgm:prSet presAssocID="{B86C85AB-AE15-442E-9CF0-7DB9EF59D7AE}" presName="spacing" presStyleCnt="0"/>
      <dgm:spPr/>
    </dgm:pt>
    <dgm:pt modelId="{BC247CC5-E18C-4063-8308-874196DAFDF4}" type="pres">
      <dgm:prSet presAssocID="{132DB0B3-93D9-4B86-B5C7-B60656996DB7}" presName="composite" presStyleCnt="0"/>
      <dgm:spPr/>
    </dgm:pt>
    <dgm:pt modelId="{24840847-87A1-4554-A7AA-09173E3CDD42}" type="pres">
      <dgm:prSet presAssocID="{132DB0B3-93D9-4B86-B5C7-B60656996DB7}" presName="imgShp" presStyleLbl="fgImgPlace1" presStyleIdx="2" presStyleCnt="3"/>
      <dgm:spPr>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dgm:spPr>
    </dgm:pt>
    <dgm:pt modelId="{D0DE923F-9193-4F9F-B162-EDEA4AEB8FC0}" type="pres">
      <dgm:prSet presAssocID="{132DB0B3-93D9-4B86-B5C7-B60656996DB7}" presName="txShp" presStyleLbl="node1" presStyleIdx="2" presStyleCnt="3">
        <dgm:presLayoutVars>
          <dgm:bulletEnabled val="1"/>
        </dgm:presLayoutVars>
      </dgm:prSet>
      <dgm:spPr/>
    </dgm:pt>
  </dgm:ptLst>
  <dgm:cxnLst>
    <dgm:cxn modelId="{C1B8D717-C121-4B89-A0B5-6825B96C285F}" srcId="{C5B48480-2BC4-456E-A703-A0764C01785B}" destId="{B2918129-4605-4A56-8593-63C2EEFF3915}" srcOrd="1" destOrd="0" parTransId="{982559AC-F0AF-4BB6-B84C-A219730EA96E}" sibTransId="{B86C85AB-AE15-442E-9CF0-7DB9EF59D7AE}"/>
    <dgm:cxn modelId="{6730B541-4694-4968-94BE-180140E0AB3A}" srcId="{C5B48480-2BC4-456E-A703-A0764C01785B}" destId="{132DB0B3-93D9-4B86-B5C7-B60656996DB7}" srcOrd="2" destOrd="0" parTransId="{8C6DB565-7C72-4996-8714-D756E5F119C6}" sibTransId="{46180F75-F976-4AE2-B05C-B6190BBADA96}"/>
    <dgm:cxn modelId="{1AAA6B4A-8DA1-4A9D-9F0E-CAA1FAF7C985}" srcId="{C5B48480-2BC4-456E-A703-A0764C01785B}" destId="{89CB39D9-4E68-4830-98FF-BDB32E2C0F26}" srcOrd="0" destOrd="0" parTransId="{67436EA1-D8BE-4A02-9F14-53A6C2A966FC}" sibTransId="{5A681E50-3D3E-48AF-81C2-27AA287547AB}"/>
    <dgm:cxn modelId="{0214B273-60FC-4095-834D-61F5E668E4E1}" type="presOf" srcId="{132DB0B3-93D9-4B86-B5C7-B60656996DB7}" destId="{D0DE923F-9193-4F9F-B162-EDEA4AEB8FC0}" srcOrd="0" destOrd="0" presId="urn:microsoft.com/office/officeart/2005/8/layout/vList3"/>
    <dgm:cxn modelId="{B88CAA59-94AB-48B4-8067-FF31066A368E}" type="presOf" srcId="{B2918129-4605-4A56-8593-63C2EEFF3915}" destId="{D5E1486A-6BF7-4467-8BF8-F551138F943C}" srcOrd="0" destOrd="0" presId="urn:microsoft.com/office/officeart/2005/8/layout/vList3"/>
    <dgm:cxn modelId="{D23EA5C1-AB3C-4DC9-8177-02A39D787AB8}" type="presOf" srcId="{89CB39D9-4E68-4830-98FF-BDB32E2C0F26}" destId="{E23918A9-3301-4975-8599-326E1127645B}" srcOrd="0" destOrd="0" presId="urn:microsoft.com/office/officeart/2005/8/layout/vList3"/>
    <dgm:cxn modelId="{77D744E0-E7D5-4B59-8928-DB7B37875367}" type="presOf" srcId="{C5B48480-2BC4-456E-A703-A0764C01785B}" destId="{048496A8-57C1-4333-9887-61801405A6FD}" srcOrd="0" destOrd="0" presId="urn:microsoft.com/office/officeart/2005/8/layout/vList3"/>
    <dgm:cxn modelId="{DDD063D9-2274-4221-87EE-8FE5D51CF82D}" type="presParOf" srcId="{048496A8-57C1-4333-9887-61801405A6FD}" destId="{C6E6AE5F-CEE6-408D-A5EA-5C5A939FE71A}" srcOrd="0" destOrd="0" presId="urn:microsoft.com/office/officeart/2005/8/layout/vList3"/>
    <dgm:cxn modelId="{DA9FAB32-2C49-4C91-B45B-E994C7757C32}" type="presParOf" srcId="{C6E6AE5F-CEE6-408D-A5EA-5C5A939FE71A}" destId="{FFC32F7E-DF38-48B0-9942-08D80429C931}" srcOrd="0" destOrd="0" presId="urn:microsoft.com/office/officeart/2005/8/layout/vList3"/>
    <dgm:cxn modelId="{05AD7428-9D88-43BB-A4C8-122E620960FD}" type="presParOf" srcId="{C6E6AE5F-CEE6-408D-A5EA-5C5A939FE71A}" destId="{E23918A9-3301-4975-8599-326E1127645B}" srcOrd="1" destOrd="0" presId="urn:microsoft.com/office/officeart/2005/8/layout/vList3"/>
    <dgm:cxn modelId="{3A1605DF-1E3B-465E-BF62-5A6FDC7167EA}" type="presParOf" srcId="{048496A8-57C1-4333-9887-61801405A6FD}" destId="{868795AC-512F-4462-8E19-F8BDB4E1A6ED}" srcOrd="1" destOrd="0" presId="urn:microsoft.com/office/officeart/2005/8/layout/vList3"/>
    <dgm:cxn modelId="{07F862D6-3C56-4495-892C-6970A107D27E}" type="presParOf" srcId="{048496A8-57C1-4333-9887-61801405A6FD}" destId="{113F9589-91FD-4A87-BF38-2C0A9C4415E0}" srcOrd="2" destOrd="0" presId="urn:microsoft.com/office/officeart/2005/8/layout/vList3"/>
    <dgm:cxn modelId="{DA40E310-3A04-4C8E-9D7A-278A7CA829AB}" type="presParOf" srcId="{113F9589-91FD-4A87-BF38-2C0A9C4415E0}" destId="{2D22345C-FFF5-4698-9C1E-AD90799FB09B}" srcOrd="0" destOrd="0" presId="urn:microsoft.com/office/officeart/2005/8/layout/vList3"/>
    <dgm:cxn modelId="{6D24CB17-48FE-4959-AA26-3FA0CF07BD3D}" type="presParOf" srcId="{113F9589-91FD-4A87-BF38-2C0A9C4415E0}" destId="{D5E1486A-6BF7-4467-8BF8-F551138F943C}" srcOrd="1" destOrd="0" presId="urn:microsoft.com/office/officeart/2005/8/layout/vList3"/>
    <dgm:cxn modelId="{6C638C86-4715-4A5D-8A3C-5214B598A0BA}" type="presParOf" srcId="{048496A8-57C1-4333-9887-61801405A6FD}" destId="{355E3C31-3E9B-464A-A2EA-E2940971D3B9}" srcOrd="3" destOrd="0" presId="urn:microsoft.com/office/officeart/2005/8/layout/vList3"/>
    <dgm:cxn modelId="{531B8A6C-CD69-486F-A568-DEBFDE2E9133}" type="presParOf" srcId="{048496A8-57C1-4333-9887-61801405A6FD}" destId="{BC247CC5-E18C-4063-8308-874196DAFDF4}" srcOrd="4" destOrd="0" presId="urn:microsoft.com/office/officeart/2005/8/layout/vList3"/>
    <dgm:cxn modelId="{F54DF7B2-FB4B-4FF8-835E-E2C248CBCB5E}" type="presParOf" srcId="{BC247CC5-E18C-4063-8308-874196DAFDF4}" destId="{24840847-87A1-4554-A7AA-09173E3CDD42}" srcOrd="0" destOrd="0" presId="urn:microsoft.com/office/officeart/2005/8/layout/vList3"/>
    <dgm:cxn modelId="{1C19EB28-50EB-4923-B3F1-D50238609ABE}" type="presParOf" srcId="{BC247CC5-E18C-4063-8308-874196DAFDF4}" destId="{D0DE923F-9193-4F9F-B162-EDEA4AEB8FC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0E110-1824-41E6-A269-9BEE2CF4B382}">
      <dsp:nvSpPr>
        <dsp:cNvPr id="0" name=""/>
        <dsp:cNvSpPr/>
      </dsp:nvSpPr>
      <dsp:spPr>
        <a:xfrm>
          <a:off x="2271701" y="0"/>
          <a:ext cx="5825749" cy="4680520"/>
        </a:xfrm>
        <a:prstGeom prst="ellipse">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a:t>Secondary Stakeholder</a:t>
          </a:r>
        </a:p>
      </dsp:txBody>
      <dsp:txXfrm>
        <a:off x="4166526" y="234026"/>
        <a:ext cx="2036099" cy="702078"/>
      </dsp:txXfrm>
    </dsp:sp>
    <dsp:sp modelId="{CB1729DF-D19B-42F9-B7BC-D5C1B9DE63EC}">
      <dsp:nvSpPr>
        <dsp:cNvPr id="0" name=""/>
        <dsp:cNvSpPr/>
      </dsp:nvSpPr>
      <dsp:spPr>
        <a:xfrm>
          <a:off x="3208981" y="946061"/>
          <a:ext cx="4029541" cy="3082613"/>
        </a:xfrm>
        <a:prstGeom prst="ellipse">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Primary stakeholder</a:t>
          </a:r>
        </a:p>
      </dsp:txBody>
      <dsp:txXfrm>
        <a:off x="4284868" y="1138725"/>
        <a:ext cx="1877766" cy="577990"/>
      </dsp:txXfrm>
    </dsp:sp>
    <dsp:sp modelId="{EA2C2976-7CEE-469C-9F64-44A5AC033767}">
      <dsp:nvSpPr>
        <dsp:cNvPr id="0" name=""/>
        <dsp:cNvSpPr/>
      </dsp:nvSpPr>
      <dsp:spPr>
        <a:xfrm>
          <a:off x="3851961" y="1731839"/>
          <a:ext cx="2774705" cy="1667622"/>
        </a:xfrm>
        <a:prstGeom prst="ellipse">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a:t>Key Stakeholder</a:t>
          </a:r>
        </a:p>
      </dsp:txBody>
      <dsp:txXfrm>
        <a:off x="4258308" y="2148744"/>
        <a:ext cx="1962013" cy="833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0E110-1824-41E6-A269-9BEE2CF4B382}">
      <dsp:nvSpPr>
        <dsp:cNvPr id="0" name=""/>
        <dsp:cNvSpPr/>
      </dsp:nvSpPr>
      <dsp:spPr>
        <a:xfrm>
          <a:off x="306390" y="0"/>
          <a:ext cx="1983829" cy="1593847"/>
        </a:xfrm>
        <a:prstGeom prst="ellipse">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US" sz="700" b="0" i="1" kern="1200"/>
            <a:t>Secondary Stakeholder</a:t>
          </a:r>
        </a:p>
      </dsp:txBody>
      <dsp:txXfrm>
        <a:off x="951631" y="79692"/>
        <a:ext cx="693348" cy="239077"/>
      </dsp:txXfrm>
    </dsp:sp>
    <dsp:sp modelId="{CB1729DF-D19B-42F9-B7BC-D5C1B9DE63EC}">
      <dsp:nvSpPr>
        <dsp:cNvPr id="0" name=""/>
        <dsp:cNvSpPr/>
      </dsp:nvSpPr>
      <dsp:spPr>
        <a:xfrm>
          <a:off x="625560" y="322160"/>
          <a:ext cx="1372170" cy="1049715"/>
        </a:xfrm>
        <a:prstGeom prst="ellipse">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US" sz="700" b="0" i="1" kern="1200" dirty="0"/>
            <a:t>Primary stakeholder</a:t>
          </a:r>
        </a:p>
      </dsp:txBody>
      <dsp:txXfrm>
        <a:off x="991930" y="387767"/>
        <a:ext cx="639431" cy="196821"/>
      </dsp:txXfrm>
    </dsp:sp>
    <dsp:sp modelId="{EA2C2976-7CEE-469C-9F64-44A5AC033767}">
      <dsp:nvSpPr>
        <dsp:cNvPr id="0" name=""/>
        <dsp:cNvSpPr/>
      </dsp:nvSpPr>
      <dsp:spPr>
        <a:xfrm>
          <a:off x="844513" y="589739"/>
          <a:ext cx="944864" cy="567871"/>
        </a:xfrm>
        <a:prstGeom prst="ellipse">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US" sz="700" b="0" i="1" kern="1200"/>
            <a:t>Key Stakeholder</a:t>
          </a:r>
        </a:p>
      </dsp:txBody>
      <dsp:txXfrm>
        <a:off x="982885" y="731707"/>
        <a:ext cx="668120" cy="283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918A9-3301-4975-8599-326E1127645B}">
      <dsp:nvSpPr>
        <dsp:cNvPr id="0" name=""/>
        <dsp:cNvSpPr/>
      </dsp:nvSpPr>
      <dsp:spPr>
        <a:xfrm rot="10800000">
          <a:off x="1977501" y="2203"/>
          <a:ext cx="6605916" cy="125442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165" tIns="72390" rIns="135128" bIns="72390" numCol="1" spcCol="1270" anchor="ctr" anchorCtr="0">
          <a:noAutofit/>
        </a:bodyPr>
        <a:lstStyle/>
        <a:p>
          <a:pPr marL="0" lvl="0" indent="0" algn="ctr" defTabSz="844550">
            <a:lnSpc>
              <a:spcPct val="90000"/>
            </a:lnSpc>
            <a:spcBef>
              <a:spcPct val="0"/>
            </a:spcBef>
            <a:spcAft>
              <a:spcPct val="35000"/>
            </a:spcAft>
            <a:buNone/>
          </a:pPr>
          <a:r>
            <a:rPr lang="en-US" altLang="en-US" sz="1900" i="0" kern="1200" dirty="0">
              <a:latin typeface="+mj-lt"/>
            </a:rPr>
            <a:t>Project Stakeholders are defined as: all individuals or groups who have an active stake in the project and can potentially impact, either positively or negatively, its development.</a:t>
          </a:r>
          <a:endParaRPr lang="de-DE" sz="1900" i="0" kern="1200" dirty="0"/>
        </a:p>
      </dsp:txBody>
      <dsp:txXfrm rot="10800000">
        <a:off x="2291106" y="2203"/>
        <a:ext cx="6292311" cy="1254421"/>
      </dsp:txXfrm>
    </dsp:sp>
    <dsp:sp modelId="{FFC32F7E-DF38-48B0-9942-08D80429C931}">
      <dsp:nvSpPr>
        <dsp:cNvPr id="0" name=""/>
        <dsp:cNvSpPr/>
      </dsp:nvSpPr>
      <dsp:spPr>
        <a:xfrm>
          <a:off x="1350290" y="2203"/>
          <a:ext cx="1254421" cy="125442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1486A-6BF7-4467-8BF8-F551138F943C}">
      <dsp:nvSpPr>
        <dsp:cNvPr id="0" name=""/>
        <dsp:cNvSpPr/>
      </dsp:nvSpPr>
      <dsp:spPr>
        <a:xfrm rot="10800000">
          <a:off x="1977501" y="1631079"/>
          <a:ext cx="6605916" cy="125442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165" tIns="72390" rIns="135128" bIns="72390" numCol="1" spcCol="1270" anchor="ctr" anchorCtr="0">
          <a:noAutofit/>
        </a:bodyPr>
        <a:lstStyle/>
        <a:p>
          <a:pPr marL="0" lvl="0" indent="0" algn="ctr" defTabSz="844550">
            <a:lnSpc>
              <a:spcPct val="90000"/>
            </a:lnSpc>
            <a:spcBef>
              <a:spcPct val="0"/>
            </a:spcBef>
            <a:spcAft>
              <a:spcPct val="35000"/>
            </a:spcAft>
            <a:buNone/>
          </a:pPr>
          <a:r>
            <a:rPr lang="en-GB" altLang="en-US" sz="1900" kern="1200" dirty="0">
              <a:latin typeface="+mj-lt"/>
            </a:rPr>
            <a:t>There are internal and external stakeholders to the project.</a:t>
          </a:r>
        </a:p>
      </dsp:txBody>
      <dsp:txXfrm rot="10800000">
        <a:off x="2291106" y="1631079"/>
        <a:ext cx="6292311" cy="1254421"/>
      </dsp:txXfrm>
    </dsp:sp>
    <dsp:sp modelId="{2D22345C-FFF5-4698-9C1E-AD90799FB09B}">
      <dsp:nvSpPr>
        <dsp:cNvPr id="0" name=""/>
        <dsp:cNvSpPr/>
      </dsp:nvSpPr>
      <dsp:spPr>
        <a:xfrm>
          <a:off x="1350290" y="1631079"/>
          <a:ext cx="1254421" cy="125442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DE923F-9193-4F9F-B162-EDEA4AEB8FC0}">
      <dsp:nvSpPr>
        <dsp:cNvPr id="0" name=""/>
        <dsp:cNvSpPr/>
      </dsp:nvSpPr>
      <dsp:spPr>
        <a:xfrm rot="10800000">
          <a:off x="1977501" y="3259955"/>
          <a:ext cx="6605916" cy="1254421"/>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165" tIns="72390" rIns="135128" bIns="72390" numCol="1" spcCol="1270" anchor="ctr" anchorCtr="0">
          <a:noAutofit/>
        </a:bodyPr>
        <a:lstStyle/>
        <a:p>
          <a:pPr marL="0" lvl="0" indent="0" algn="ctr" defTabSz="844550">
            <a:lnSpc>
              <a:spcPct val="90000"/>
            </a:lnSpc>
            <a:spcBef>
              <a:spcPct val="0"/>
            </a:spcBef>
            <a:spcAft>
              <a:spcPct val="35000"/>
            </a:spcAft>
            <a:buNone/>
          </a:pPr>
          <a:r>
            <a:rPr lang="en-US" altLang="de-DE" sz="1900" kern="1200" dirty="0"/>
            <a:t>All actors have specific roles that come with certain interests and power relations</a:t>
          </a:r>
          <a:r>
            <a:rPr lang="en-US" sz="1900" kern="1200" dirty="0">
              <a:latin typeface="+mj-lt"/>
              <a:ea typeface="Calibri"/>
            </a:rPr>
            <a:t>.</a:t>
          </a:r>
          <a:endParaRPr lang="en-GB" altLang="en-US" sz="1900" i="0" kern="1200" dirty="0">
            <a:latin typeface="+mj-lt"/>
          </a:endParaRPr>
        </a:p>
      </dsp:txBody>
      <dsp:txXfrm rot="10800000">
        <a:off x="2291106" y="3259955"/>
        <a:ext cx="6292311" cy="1254421"/>
      </dsp:txXfrm>
    </dsp:sp>
    <dsp:sp modelId="{24840847-87A1-4554-A7AA-09173E3CDD42}">
      <dsp:nvSpPr>
        <dsp:cNvPr id="0" name=""/>
        <dsp:cNvSpPr/>
      </dsp:nvSpPr>
      <dsp:spPr>
        <a:xfrm>
          <a:off x="1350290" y="3259955"/>
          <a:ext cx="1254421" cy="1254421"/>
        </a:xfrm>
        <a:prstGeom prst="ellipse">
          <a:avLst/>
        </a:prstGeom>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AC0F2-2364-49F0-9C7E-B678CC9D2F81}" type="datetimeFigureOut">
              <a:rPr lang="en-US" smtClean="0"/>
              <a:t>7/3/2019</a:t>
            </a:fld>
            <a:endParaRPr lang="en-US"/>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5C4C4-6DEF-42AE-B480-7D8D2C10A4E0}" type="slidenum">
              <a:rPr lang="en-US" smtClean="0"/>
              <a:t>‹Nr.›</a:t>
            </a:fld>
            <a:endParaRPr lang="en-US"/>
          </a:p>
        </p:txBody>
      </p:sp>
    </p:spTree>
    <p:extLst>
      <p:ext uri="{BB962C8B-B14F-4D97-AF65-F5344CB8AC3E}">
        <p14:creationId xmlns:p14="http://schemas.microsoft.com/office/powerpoint/2010/main" val="387368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ltLang="de-DE"/>
          </a:p>
        </p:txBody>
      </p:sp>
      <p:sp>
        <p:nvSpPr>
          <p:cNvPr id="880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324B33C-F781-4814-B39B-B565CD79A968}"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880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7AD13E7-B3EC-4021-ACA0-69B4D6697E7E}" type="slidenum">
              <a:rPr lang="de-DE" altLang="de-DE" sz="1000" b="0">
                <a:solidFill>
                  <a:schemeClr val="tx1"/>
                </a:solidFill>
                <a:ea typeface="MS PGothic" pitchFamily="34" charset="-128"/>
              </a:rPr>
              <a:pPr/>
              <a:t>2</a:t>
            </a:fld>
            <a:endParaRPr lang="de-DE" altLang="de-DE" sz="1200" b="0" dirty="0">
              <a:solidFill>
                <a:schemeClr val="tx1"/>
              </a:solidFill>
              <a:latin typeface="Calibri"/>
              <a:ea typeface="MS PGothic" pitchFamily="34" charset="-128"/>
            </a:endParaRPr>
          </a:p>
        </p:txBody>
      </p:sp>
    </p:spTree>
    <p:extLst>
      <p:ext uri="{BB962C8B-B14F-4D97-AF65-F5344CB8AC3E}">
        <p14:creationId xmlns:p14="http://schemas.microsoft.com/office/powerpoint/2010/main" val="2664402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en-US" sz="1200" dirty="0"/>
              <a:t>Stakeholder Management Processes along the Project Live Cycle</a:t>
            </a:r>
          </a:p>
          <a:p>
            <a:endParaRPr lang="en-US" sz="1200" dirty="0"/>
          </a:p>
          <a:p>
            <a:r>
              <a:rPr lang="en-US" sz="1200" dirty="0"/>
              <a:t>More details on each phase on the next slides</a:t>
            </a:r>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12</a:t>
            </a:fld>
            <a:endParaRPr lang="en-US"/>
          </a:p>
        </p:txBody>
      </p:sp>
    </p:spTree>
    <p:extLst>
      <p:ext uri="{BB962C8B-B14F-4D97-AF65-F5344CB8AC3E}">
        <p14:creationId xmlns:p14="http://schemas.microsoft.com/office/powerpoint/2010/main" val="1384336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en-US" i="1" dirty="0">
                <a:solidFill>
                  <a:srgbClr val="002060"/>
                </a:solidFill>
                <a:effectLst>
                  <a:outerShdw blurRad="38100" dist="38100" dir="2700000" algn="tl">
                    <a:srgbClr val="000000">
                      <a:alpha val="43137"/>
                    </a:srgbClr>
                  </a:outerShdw>
                </a:effectLst>
              </a:rPr>
              <a:t>Internal</a:t>
            </a:r>
            <a:r>
              <a:rPr lang="en-US" dirty="0">
                <a:solidFill>
                  <a:srgbClr val="002060"/>
                </a:solidFill>
                <a:effectLst>
                  <a:outerShdw blurRad="38100" dist="38100" dir="2700000" algn="tl">
                    <a:srgbClr val="000000">
                      <a:alpha val="43137"/>
                    </a:srgbClr>
                  </a:outerShdw>
                </a:effectLst>
              </a:rPr>
              <a:t> project stakeholders </a:t>
            </a:r>
            <a:r>
              <a:rPr lang="en-US" dirty="0"/>
              <a:t>generally include the project sponsor, project team, support staff, and internal customers for the project. Other internal stakeholders include top management, other functional managers, and other project managers</a:t>
            </a:r>
          </a:p>
          <a:p>
            <a:pPr>
              <a:defRPr/>
            </a:pPr>
            <a:endParaRPr lang="en-US" dirty="0"/>
          </a:p>
          <a:p>
            <a:pPr>
              <a:defRPr/>
            </a:pPr>
            <a:r>
              <a:rPr lang="en-US" i="1" dirty="0">
                <a:solidFill>
                  <a:srgbClr val="002060"/>
                </a:solidFill>
                <a:effectLst>
                  <a:outerShdw blurRad="38100" dist="38100" dir="2700000" algn="tl">
                    <a:srgbClr val="000000">
                      <a:alpha val="43137"/>
                    </a:srgbClr>
                  </a:outerShdw>
                </a:effectLst>
              </a:rPr>
              <a:t>External</a:t>
            </a:r>
            <a:r>
              <a:rPr lang="en-US" dirty="0">
                <a:solidFill>
                  <a:srgbClr val="002060"/>
                </a:solidFill>
                <a:effectLst>
                  <a:outerShdw blurRad="38100" dist="38100" dir="2700000" algn="tl">
                    <a:srgbClr val="000000">
                      <a:alpha val="43137"/>
                    </a:srgbClr>
                  </a:outerShdw>
                </a:effectLst>
              </a:rPr>
              <a:t> project stakeholders </a:t>
            </a:r>
            <a:r>
              <a:rPr lang="en-US" dirty="0"/>
              <a:t>include the project’s customers (if they are external to the organization), competitors, suppliers, and other external groups that are potentially involved in the project or affected by it, such as government officials and concerned citizens</a:t>
            </a:r>
          </a:p>
          <a:p>
            <a:pPr>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dirty="0"/>
              <a:t>Client – not </a:t>
            </a:r>
            <a:r>
              <a:rPr lang="de-DE" altLang="en-US" dirty="0" err="1"/>
              <a:t>always</a:t>
            </a:r>
            <a:r>
              <a:rPr lang="de-DE" altLang="en-US" dirty="0"/>
              <a:t> </a:t>
            </a:r>
            <a:r>
              <a:rPr lang="de-DE" altLang="en-US" dirty="0" err="1"/>
              <a:t>the</a:t>
            </a:r>
            <a:r>
              <a:rPr lang="de-DE" altLang="en-US" dirty="0"/>
              <a:t> </a:t>
            </a:r>
            <a:r>
              <a:rPr lang="de-DE" altLang="en-US" dirty="0" err="1"/>
              <a:t>whole</a:t>
            </a:r>
            <a:r>
              <a:rPr lang="de-DE" altLang="en-US" dirty="0"/>
              <a:t> </a:t>
            </a:r>
            <a:r>
              <a:rPr lang="de-DE" altLang="en-US" dirty="0" err="1"/>
              <a:t>client</a:t>
            </a:r>
            <a:r>
              <a:rPr lang="de-DE" altLang="en-US" dirty="0"/>
              <a:t> </a:t>
            </a:r>
            <a:r>
              <a:rPr lang="de-DE" altLang="en-US" dirty="0" err="1"/>
              <a:t>organization</a:t>
            </a:r>
            <a:r>
              <a:rPr lang="de-DE" altLang="en-US" dirty="0"/>
              <a:t> – in </a:t>
            </a:r>
            <a:r>
              <a:rPr lang="de-DE" altLang="en-US" dirty="0" err="1"/>
              <a:t>reality</a:t>
            </a:r>
            <a:r>
              <a:rPr lang="de-DE" altLang="en-US" dirty="0"/>
              <a:t> </a:t>
            </a:r>
            <a:r>
              <a:rPr lang="de-DE" altLang="en-US" dirty="0" err="1"/>
              <a:t>often</a:t>
            </a:r>
            <a:r>
              <a:rPr lang="de-DE" altLang="en-US" dirty="0"/>
              <a:t> </a:t>
            </a:r>
            <a:r>
              <a:rPr lang="de-DE" altLang="en-US" dirty="0" err="1"/>
              <a:t>more</a:t>
            </a:r>
            <a:r>
              <a:rPr lang="de-DE" altLang="en-US" dirty="0"/>
              <a:t> </a:t>
            </a:r>
            <a:r>
              <a:rPr lang="de-DE" altLang="en-US" dirty="0" err="1"/>
              <a:t>complex</a:t>
            </a:r>
            <a:endParaRPr lang="de-DE" altLang="en-US" dirty="0"/>
          </a:p>
          <a:p>
            <a:pPr>
              <a:defRPr/>
            </a:pPr>
            <a:endParaRPr lang="en-US" altLang="en-US" dirty="0"/>
          </a:p>
        </p:txBody>
      </p:sp>
      <p:sp>
        <p:nvSpPr>
          <p:cNvPr id="14950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5EF46ED1-FF04-441E-B7B2-AD3DA722B59D}"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4950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68B1FAA-74BA-44FA-837B-2CF9838F5353}" type="slidenum">
              <a:rPr lang="de-DE" altLang="de-DE" sz="1000" b="0">
                <a:solidFill>
                  <a:schemeClr val="tx1"/>
                </a:solidFill>
                <a:ea typeface="MS PGothic" pitchFamily="34" charset="-128"/>
              </a:rPr>
              <a:pPr/>
              <a:t>13</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a:endParaRPr>
          </a:p>
        </p:txBody>
      </p:sp>
      <p:sp>
        <p:nvSpPr>
          <p:cNvPr id="1566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ea typeface="MS PGothic" pitchFamily="34" charset="-128"/>
              </a:defRPr>
            </a:lvl1pPr>
            <a:lvl2pPr marL="742950" indent="-285750">
              <a:spcBef>
                <a:spcPct val="30000"/>
              </a:spcBef>
              <a:defRPr sz="1200">
                <a:solidFill>
                  <a:schemeClr val="tx1"/>
                </a:solidFill>
                <a:latin typeface="Verdana" pitchFamily="34" charset="0"/>
                <a:ea typeface="MS PGothic" pitchFamily="34" charset="-128"/>
              </a:defRPr>
            </a:lvl2pPr>
            <a:lvl3pPr marL="1143000" indent="-228600">
              <a:spcBef>
                <a:spcPct val="30000"/>
              </a:spcBef>
              <a:defRPr sz="1200">
                <a:solidFill>
                  <a:schemeClr val="tx1"/>
                </a:solidFill>
                <a:latin typeface="Verdana" pitchFamily="34" charset="0"/>
                <a:ea typeface="MS PGothic" pitchFamily="34" charset="-128"/>
              </a:defRPr>
            </a:lvl3pPr>
            <a:lvl4pPr marL="1600200" indent="-228600">
              <a:spcBef>
                <a:spcPct val="30000"/>
              </a:spcBef>
              <a:defRPr sz="1200">
                <a:solidFill>
                  <a:schemeClr val="tx1"/>
                </a:solidFill>
                <a:latin typeface="Verdana" pitchFamily="34" charset="0"/>
                <a:ea typeface="MS PGothic" pitchFamily="34" charset="-128"/>
              </a:defRPr>
            </a:lvl4pPr>
            <a:lvl5pPr marL="2057400" indent="-228600">
              <a:spcBef>
                <a:spcPct val="30000"/>
              </a:spcBef>
              <a:defRPr sz="1200">
                <a:solidFill>
                  <a:schemeClr val="tx1"/>
                </a:solidFill>
                <a:latin typeface="Verdana"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Verdana"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Verdana"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Verdana"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Verdana" pitchFamily="34" charset="0"/>
                <a:ea typeface="MS PGothic" pitchFamily="34" charset="-128"/>
              </a:defRPr>
            </a:lvl9pPr>
          </a:lstStyle>
          <a:p>
            <a:pPr eaLnBrk="1" hangingPunct="1">
              <a:spcBef>
                <a:spcPct val="0"/>
              </a:spcBef>
            </a:pPr>
            <a:fld id="{A02B58E4-6735-46FA-9606-7D4ECEF7FC6F}" type="slidenum">
              <a:rPr lang="de-DE" altLang="en-US" sz="1000">
                <a:latin typeface="Calibri"/>
              </a:rPr>
              <a:pPr eaLnBrk="1" hangingPunct="1">
                <a:spcBef>
                  <a:spcPct val="0"/>
                </a:spcBef>
              </a:pPr>
              <a:t>14</a:t>
            </a:fld>
            <a:endParaRPr lang="de-DE" altLang="en-US" sz="1000" dirty="0">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en-US" dirty="0">
                <a:solidFill>
                  <a:srgbClr val="002060"/>
                </a:solidFill>
                <a:effectLst>
                  <a:outerShdw blurRad="38100" dist="38100" dir="2700000" algn="tl">
                    <a:srgbClr val="000000">
                      <a:alpha val="43137"/>
                    </a:srgbClr>
                  </a:outerShdw>
                </a:effectLst>
              </a:rPr>
              <a:t>A stakeholder register includes basic information on stakeholders:</a:t>
            </a:r>
          </a:p>
          <a:p>
            <a:pPr>
              <a:defRPr/>
            </a:pPr>
            <a:endParaRPr lang="en-US" sz="800" dirty="0"/>
          </a:p>
          <a:p>
            <a:pPr lvl="1">
              <a:defRPr/>
            </a:pPr>
            <a:r>
              <a:rPr lang="en-US" sz="2400" dirty="0">
                <a:solidFill>
                  <a:srgbClr val="00B0F0"/>
                </a:solidFill>
              </a:rPr>
              <a:t>Identification information: </a:t>
            </a:r>
            <a:r>
              <a:rPr lang="en-US" sz="2400" dirty="0"/>
              <a:t>The stakeholders’ names, positions, locations, roles in the project, and contact information</a:t>
            </a:r>
          </a:p>
          <a:p>
            <a:pPr lvl="1">
              <a:defRPr/>
            </a:pPr>
            <a:r>
              <a:rPr lang="en-US" sz="2400" dirty="0">
                <a:solidFill>
                  <a:srgbClr val="00B0F0"/>
                </a:solidFill>
              </a:rPr>
              <a:t>Assessment information: </a:t>
            </a:r>
            <a:r>
              <a:rPr lang="en-US" sz="2400" dirty="0"/>
              <a:t>The stakeholders’ major requirements and expectations, potential influences, and phases of the project in which stakeholders have the most interest</a:t>
            </a:r>
          </a:p>
          <a:p>
            <a:pPr lvl="1">
              <a:defRPr/>
            </a:pPr>
            <a:r>
              <a:rPr lang="en-US" sz="2400" dirty="0">
                <a:solidFill>
                  <a:srgbClr val="00B0F0"/>
                </a:solidFill>
              </a:rPr>
              <a:t>Stakeholder classification: </a:t>
            </a:r>
            <a:r>
              <a:rPr lang="en-US" sz="2400" dirty="0"/>
              <a:t>Is the stakeholder internal or external to the organization? Is the stakeholder a supporter of the project or resistant to it?</a:t>
            </a:r>
            <a:endParaRPr lang="en-US" dirty="0"/>
          </a:p>
          <a:p>
            <a:pPr>
              <a:defRPr/>
            </a:pPr>
            <a:endParaRPr lang="en-US" dirty="0"/>
          </a:p>
        </p:txBody>
      </p:sp>
      <p:sp>
        <p:nvSpPr>
          <p:cNvPr id="158724"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88C45EB2-2CCF-4172-AF96-F78ECBA8A1AA}"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58725"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0E52B228-0922-46D9-82A1-2276C15CABAF}" type="slidenum">
              <a:rPr lang="de-DE" altLang="de-DE" sz="1000" b="0">
                <a:solidFill>
                  <a:schemeClr val="tx1"/>
                </a:solidFill>
                <a:ea typeface="MS PGothic" pitchFamily="34" charset="-128"/>
              </a:rPr>
              <a:pPr/>
              <a:t>15</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Folienbildplatzhalter 1"/>
          <p:cNvSpPr>
            <a:spLocks noGrp="1" noRot="1" noChangeAspect="1" noTextEdit="1"/>
          </p:cNvSpPr>
          <p:nvPr>
            <p:ph type="sldImg"/>
          </p:nvPr>
        </p:nvSpPr>
        <p:spPr>
          <a:ln/>
        </p:spPr>
      </p:sp>
      <p:sp>
        <p:nvSpPr>
          <p:cNvPr id="16998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de-DE" dirty="0"/>
              <a:t>Tool to classify/prioritize stakeholders</a:t>
            </a:r>
          </a:p>
          <a:p>
            <a:endParaRPr lang="en-US" altLang="de-DE" dirty="0"/>
          </a:p>
          <a:p>
            <a:r>
              <a:rPr lang="en-US" altLang="de-DE" dirty="0"/>
              <a:t>In managing projects in decentralized teams one is confronted with numerous actors. All of them are to different extent and in different ways involved in the project and may have to be considered in project negotiations and project steering. These actors with at least potential interests in the project are considered “Stakeholders”. These stakeholders are in a system of mutual relations and dependencies. All actors have specific roles that come with certain interests and power relations. However, these roles can also change within the course of the project. Their strategies are not only determined by cultural orientation and knowledge, but also how they experience relations to other actors and their interpretation of their influence on the project. Therefore, the actors need to agree on roles and the distribution of tasks. Thus, the design and management of the relations between actors is essential.</a:t>
            </a:r>
            <a:endParaRPr lang="de-DE" altLang="de-DE" dirty="0"/>
          </a:p>
          <a:p>
            <a:r>
              <a:rPr lang="en-US" altLang="de-DE" dirty="0"/>
              <a:t> </a:t>
            </a:r>
            <a:endParaRPr lang="de-DE" altLang="de-DE" dirty="0"/>
          </a:p>
          <a:p>
            <a:r>
              <a:rPr lang="en-US" altLang="de-DE" dirty="0"/>
              <a:t>The basic communication and steering mechanisms of the actors are coordination and hierarchy. Some topics need to be negotiated; other can be decided via the hierarchical power.</a:t>
            </a:r>
            <a:endParaRPr lang="de-DE" altLang="de-DE" dirty="0"/>
          </a:p>
          <a:p>
            <a:r>
              <a:rPr lang="en-US" altLang="de-DE" dirty="0"/>
              <a:t> </a:t>
            </a:r>
            <a:endParaRPr lang="de-DE" altLang="de-DE" dirty="0"/>
          </a:p>
          <a:p>
            <a:r>
              <a:rPr lang="en-US" altLang="de-DE" dirty="0"/>
              <a:t>Basic groups of stakeholders are: </a:t>
            </a:r>
            <a:endParaRPr lang="de-DE" altLang="de-DE" dirty="0"/>
          </a:p>
          <a:p>
            <a:r>
              <a:rPr lang="en-US" altLang="de-DE" u="sng" dirty="0"/>
              <a:t>Primary Stakeholder:</a:t>
            </a:r>
            <a:r>
              <a:rPr lang="en-US" altLang="de-DE" dirty="0"/>
              <a:t> directly affected by the topic/project, either as beneficiaries or as the ones that want to gain or will lose privileges and power.</a:t>
            </a:r>
            <a:endParaRPr lang="de-DE" altLang="de-DE" dirty="0"/>
          </a:p>
          <a:p>
            <a:r>
              <a:rPr lang="en-US" altLang="de-DE" u="sng" dirty="0"/>
              <a:t>Secondary Stakeholders:</a:t>
            </a:r>
            <a:r>
              <a:rPr lang="en-US" altLang="de-DE" dirty="0"/>
              <a:t> are just relatively influenced by the projects, such i.e. intermediary service providers</a:t>
            </a:r>
            <a:endParaRPr lang="de-DE" altLang="de-DE" dirty="0"/>
          </a:p>
          <a:p>
            <a:r>
              <a:rPr lang="en-US" altLang="de-DE" dirty="0"/>
              <a:t>Actors which can influence the project significantly, due to their knowledge and their position, are considered </a:t>
            </a:r>
            <a:r>
              <a:rPr lang="en-US" altLang="de-DE" u="sng" dirty="0"/>
              <a:t>key stakeholders</a:t>
            </a:r>
            <a:r>
              <a:rPr lang="en-US" altLang="de-DE" dirty="0"/>
              <a:t>. If without the support of these actors, the envisaged impacts cannot be achieved then they are considered </a:t>
            </a:r>
            <a:r>
              <a:rPr lang="en-US" altLang="de-DE" u="sng" dirty="0"/>
              <a:t>veto players</a:t>
            </a:r>
            <a:r>
              <a:rPr lang="en-US" altLang="de-DE" dirty="0"/>
              <a:t>. The more power an actor has, the higher are the chances that he/she considers him-/herself as the main player or aims at excluding other players.</a:t>
            </a:r>
            <a:endParaRPr lang="de-DE" altLang="de-DE" dirty="0"/>
          </a:p>
          <a:p>
            <a:r>
              <a:rPr lang="en-US" altLang="de-DE" dirty="0"/>
              <a:t> </a:t>
            </a:r>
            <a:endParaRPr lang="de-DE" altLang="de-DE" dirty="0"/>
          </a:p>
          <a:p>
            <a:r>
              <a:rPr lang="en-US" altLang="de-DE" dirty="0"/>
              <a:t>The mapping of actors provides an overview of the playing fields and the different influences of the actors. The discussion of actors can be used to generate strategic options. Mostly, the mapping of actors also reveals voids in information and lacks in participation. </a:t>
            </a:r>
            <a:endParaRPr lang="de-DE" altLang="de-DE" dirty="0"/>
          </a:p>
          <a:p>
            <a:r>
              <a:rPr lang="en-US" altLang="de-DE" b="1" dirty="0"/>
              <a:t> </a:t>
            </a:r>
            <a:endParaRPr lang="de-DE" altLang="de-DE" dirty="0"/>
          </a:p>
          <a:p>
            <a:r>
              <a:rPr lang="en-US" altLang="de-DE" b="1" dirty="0"/>
              <a:t> </a:t>
            </a:r>
            <a:endParaRPr lang="de-DE" altLang="de-DE" dirty="0"/>
          </a:p>
          <a:p>
            <a:r>
              <a:rPr lang="en-US" altLang="de-DE" b="1" u="sng" dirty="0"/>
              <a:t>Method:</a:t>
            </a:r>
            <a:endParaRPr lang="de-DE" altLang="de-DE" dirty="0"/>
          </a:p>
          <a:p>
            <a:r>
              <a:rPr lang="en-US" altLang="de-DE" b="1" dirty="0"/>
              <a:t> </a:t>
            </a:r>
            <a:endParaRPr lang="de-DE" altLang="de-DE" dirty="0"/>
          </a:p>
          <a:p>
            <a:r>
              <a:rPr lang="en-US" altLang="de-DE" dirty="0"/>
              <a:t>Identification of actors and grouping it in types</a:t>
            </a:r>
            <a:endParaRPr lang="de-DE" altLang="de-DE" dirty="0"/>
          </a:p>
          <a:p>
            <a:pPr lvl="1"/>
            <a:r>
              <a:rPr lang="en-US" altLang="de-DE" dirty="0"/>
              <a:t>Which actors are mentioned? </a:t>
            </a:r>
            <a:endParaRPr lang="de-DE" altLang="de-DE" dirty="0"/>
          </a:p>
          <a:p>
            <a:pPr lvl="1"/>
            <a:r>
              <a:rPr lang="en-US" altLang="de-DE" dirty="0"/>
              <a:t>In which group are they in? (primary, secondary, key stakeholder)</a:t>
            </a:r>
            <a:endParaRPr lang="de-DE" altLang="de-DE" dirty="0"/>
          </a:p>
          <a:p>
            <a:pPr lvl="1"/>
            <a:r>
              <a:rPr lang="en-US" altLang="de-DE" dirty="0"/>
              <a:t>Are there veto players?</a:t>
            </a:r>
            <a:endParaRPr lang="de-DE" altLang="de-DE" dirty="0"/>
          </a:p>
          <a:p>
            <a:r>
              <a:rPr lang="en-US" altLang="de-DE" dirty="0"/>
              <a:t>Agree on rules on the team</a:t>
            </a:r>
            <a:endParaRPr lang="de-DE" altLang="de-DE" dirty="0"/>
          </a:p>
          <a:p>
            <a:pPr lvl="1"/>
            <a:r>
              <a:rPr lang="en-US" altLang="de-DE" dirty="0"/>
              <a:t>Is an adaption of the tool necessary?</a:t>
            </a:r>
            <a:endParaRPr lang="de-DE" altLang="de-DE" dirty="0"/>
          </a:p>
          <a:p>
            <a:pPr lvl="1"/>
            <a:r>
              <a:rPr lang="en-US" altLang="de-DE" dirty="0"/>
              <a:t>How should the actors between the groups be differentiated? </a:t>
            </a:r>
            <a:endParaRPr lang="de-DE" altLang="de-DE" dirty="0"/>
          </a:p>
          <a:p>
            <a:r>
              <a:rPr lang="en-US" altLang="de-DE" dirty="0"/>
              <a:t>Map the actors</a:t>
            </a:r>
            <a:endParaRPr lang="de-DE" altLang="de-DE" dirty="0"/>
          </a:p>
          <a:p>
            <a:endParaRPr lang="de-DE" altLang="de-DE" dirty="0"/>
          </a:p>
        </p:txBody>
      </p:sp>
      <p:sp>
        <p:nvSpPr>
          <p:cNvPr id="16998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4FF7A3D-5403-4EDE-AFB7-5D028309066F}"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16998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44D4003-77FC-4408-8EE0-3E64DA9023F0}" type="slidenum">
              <a:rPr lang="de-DE" altLang="de-DE" sz="1000" b="0">
                <a:solidFill>
                  <a:schemeClr val="tx1"/>
                </a:solidFill>
                <a:ea typeface="MS PGothic" pitchFamily="34" charset="-128"/>
              </a:rPr>
              <a:pPr/>
              <a:t>16</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lgn="just" eaLnBrk="1" hangingPunct="1">
              <a:lnSpc>
                <a:spcPct val="125000"/>
              </a:lnSpc>
              <a:buClr>
                <a:srgbClr val="C00000"/>
              </a:buClr>
              <a:defRPr/>
            </a:pPr>
            <a:r>
              <a:rPr lang="en-US" dirty="0">
                <a:solidFill>
                  <a:srgbClr val="00B0F0"/>
                </a:solidFill>
                <a:cs typeface="Calibri"/>
              </a:rPr>
              <a:t>Next step: tools to </a:t>
            </a:r>
            <a:r>
              <a:rPr lang="en-US" dirty="0" err="1">
                <a:solidFill>
                  <a:srgbClr val="00B0F0"/>
                </a:solidFill>
                <a:cs typeface="Calibri"/>
              </a:rPr>
              <a:t>analyse</a:t>
            </a:r>
            <a:r>
              <a:rPr lang="en-US" dirty="0">
                <a:solidFill>
                  <a:srgbClr val="00B0F0"/>
                </a:solidFill>
                <a:cs typeface="Calibri"/>
              </a:rPr>
              <a:t> engagement + interest</a:t>
            </a:r>
          </a:p>
          <a:p>
            <a:pPr algn="just" eaLnBrk="1" hangingPunct="1">
              <a:lnSpc>
                <a:spcPct val="125000"/>
              </a:lnSpc>
              <a:buClr>
                <a:srgbClr val="C00000"/>
              </a:buClr>
              <a:defRPr/>
            </a:pPr>
            <a:r>
              <a:rPr lang="en-US" dirty="0">
                <a:solidFill>
                  <a:srgbClr val="00B0F0"/>
                </a:solidFill>
                <a:cs typeface="Calibri"/>
              </a:rPr>
              <a:t>Different tools on the following slides</a:t>
            </a:r>
          </a:p>
          <a:p>
            <a:pPr>
              <a:defRPr/>
            </a:pPr>
            <a:endParaRPr lang="en-US" dirty="0"/>
          </a:p>
          <a:p>
            <a:pPr>
              <a:defRPr/>
            </a:pPr>
            <a:r>
              <a:rPr lang="en-US" dirty="0"/>
              <a:t>After identifying key project stakeholders, you can use different classification models to determine an approach for managing stakeholder relationships</a:t>
            </a:r>
          </a:p>
          <a:p>
            <a:pPr>
              <a:defRPr/>
            </a:pPr>
            <a:endParaRPr lang="en-US" dirty="0"/>
          </a:p>
          <a:p>
            <a:pPr>
              <a:defRPr/>
            </a:pPr>
            <a:r>
              <a:rPr lang="en-US" dirty="0"/>
              <a:t>A </a:t>
            </a:r>
            <a:r>
              <a:rPr lang="en-US" b="1" dirty="0">
                <a:solidFill>
                  <a:srgbClr val="00B0F0"/>
                </a:solidFill>
              </a:rPr>
              <a:t>power/interest grid </a:t>
            </a:r>
            <a:r>
              <a:rPr lang="en-US" dirty="0"/>
              <a:t>can be used to group stakeholders based on their level of authority (power) and their level of concern (interest) for project outcomes</a:t>
            </a:r>
          </a:p>
          <a:p>
            <a:pPr>
              <a:defRPr/>
            </a:pPr>
            <a:endParaRPr lang="de-DE" dirty="0"/>
          </a:p>
          <a:p>
            <a:pPr>
              <a:defRPr/>
            </a:pPr>
            <a:r>
              <a:rPr lang="en-US" dirty="0"/>
              <a:t>After identifying and analyzing stakeholders, project teams should develop a plan for management them</a:t>
            </a:r>
          </a:p>
          <a:p>
            <a:pPr>
              <a:defRPr/>
            </a:pPr>
            <a:endParaRPr lang="en-US" dirty="0"/>
          </a:p>
          <a:p>
            <a:pPr>
              <a:defRPr/>
            </a:pPr>
            <a:r>
              <a:rPr lang="en-US" dirty="0">
                <a:solidFill>
                  <a:srgbClr val="0070C0"/>
                </a:solidFill>
                <a:effectLst>
                  <a:outerShdw blurRad="38100" dist="38100" dir="2700000" algn="tl">
                    <a:srgbClr val="000000">
                      <a:alpha val="43137"/>
                    </a:srgbClr>
                  </a:outerShdw>
                </a:effectLst>
              </a:rPr>
              <a:t>The stakeholder management plan can include:</a:t>
            </a:r>
          </a:p>
          <a:p>
            <a:pPr lvl="1">
              <a:defRPr/>
            </a:pPr>
            <a:r>
              <a:rPr lang="en-US" dirty="0"/>
              <a:t>Current and desired engagement levels</a:t>
            </a:r>
          </a:p>
          <a:p>
            <a:pPr lvl="1">
              <a:defRPr/>
            </a:pPr>
            <a:r>
              <a:rPr lang="en-US" dirty="0"/>
              <a:t>Interrelationships between stakeholders</a:t>
            </a:r>
          </a:p>
          <a:p>
            <a:pPr lvl="1">
              <a:defRPr/>
            </a:pPr>
            <a:r>
              <a:rPr lang="en-US" dirty="0"/>
              <a:t>Communication requirements</a:t>
            </a:r>
          </a:p>
          <a:p>
            <a:pPr lvl="1">
              <a:defRPr/>
            </a:pPr>
            <a:r>
              <a:rPr lang="en-US" dirty="0"/>
              <a:t>Potential management strategies for each stakeholders</a:t>
            </a:r>
          </a:p>
          <a:p>
            <a:pPr lvl="1">
              <a:defRPr/>
            </a:pPr>
            <a:r>
              <a:rPr lang="en-US" dirty="0"/>
              <a:t>Methods for updating the stakeholder management plan</a:t>
            </a:r>
          </a:p>
          <a:p>
            <a:pPr>
              <a:defRPr/>
            </a:pPr>
            <a:endParaRPr lang="de-DE" dirty="0"/>
          </a:p>
          <a:p>
            <a:pPr>
              <a:defRPr/>
            </a:pPr>
            <a:r>
              <a:rPr lang="en-US" dirty="0">
                <a:effectLst>
                  <a:outerShdw blurRad="38100" dist="38100" dir="2700000" algn="tl">
                    <a:srgbClr val="000000">
                      <a:alpha val="43137"/>
                    </a:srgbClr>
                  </a:outerShdw>
                </a:effectLst>
              </a:rPr>
              <a:t>Because a stakeholder management plan often includes sensitive information, it should not be part of the official project documents, which are normally available for all stakeholders to review</a:t>
            </a:r>
          </a:p>
          <a:p>
            <a:pPr>
              <a:defRPr/>
            </a:pPr>
            <a:endParaRPr lang="en-US" sz="800" dirty="0"/>
          </a:p>
          <a:p>
            <a:pPr>
              <a:defRPr/>
            </a:pPr>
            <a:r>
              <a:rPr lang="en-US" dirty="0"/>
              <a:t>In many cases, only project managers and a few other team members should prepare the stakeholder management plan</a:t>
            </a:r>
          </a:p>
          <a:p>
            <a:pPr>
              <a:defRPr/>
            </a:pPr>
            <a:endParaRPr lang="en-US" sz="800" dirty="0"/>
          </a:p>
          <a:p>
            <a:pPr>
              <a:defRPr/>
            </a:pPr>
            <a:r>
              <a:rPr lang="en-US" dirty="0">
                <a:effectLst>
                  <a:outerShdw blurRad="38100" dist="38100" dir="2700000" algn="tl">
                    <a:srgbClr val="000000">
                      <a:alpha val="43137"/>
                    </a:srgbClr>
                  </a:outerShdw>
                </a:effectLst>
              </a:rPr>
              <a:t>Parts of the stakeholder management plan are not written down, and if they are, distribution is strictly limited</a:t>
            </a:r>
          </a:p>
          <a:p>
            <a:pPr>
              <a:defRPr/>
            </a:pPr>
            <a:endParaRPr lang="en-US" dirty="0"/>
          </a:p>
        </p:txBody>
      </p:sp>
      <p:sp>
        <p:nvSpPr>
          <p:cNvPr id="163844"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8AFBD439-403A-4091-BE63-860F895D436C}"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63845"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9490A33E-CB37-4B83-9D70-75EE7137C8C1}" type="slidenum">
              <a:rPr lang="de-DE" altLang="de-DE" sz="1000" b="0">
                <a:solidFill>
                  <a:schemeClr val="tx1"/>
                </a:solidFill>
                <a:ea typeface="MS PGothic" pitchFamily="34" charset="-128"/>
              </a:rPr>
              <a:pPr/>
              <a:t>18</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eaLnBrk="1" hangingPunct="1">
              <a:lnSpc>
                <a:spcPct val="125000"/>
              </a:lnSpc>
              <a:buClr>
                <a:srgbClr val="C00000"/>
              </a:buClr>
              <a:defRPr/>
            </a:pPr>
            <a:r>
              <a:rPr lang="en-US" dirty="0">
                <a:solidFill>
                  <a:srgbClr val="00B0F0"/>
                </a:solidFill>
                <a:cs typeface="Calibri"/>
              </a:rPr>
              <a:t>Next step: tools to </a:t>
            </a:r>
            <a:r>
              <a:rPr lang="en-US" dirty="0" err="1">
                <a:solidFill>
                  <a:srgbClr val="00B0F0"/>
                </a:solidFill>
                <a:cs typeface="Calibri"/>
              </a:rPr>
              <a:t>analyse</a:t>
            </a:r>
            <a:r>
              <a:rPr lang="en-US" dirty="0">
                <a:solidFill>
                  <a:srgbClr val="00B0F0"/>
                </a:solidFill>
                <a:cs typeface="Calibri"/>
              </a:rPr>
              <a:t> engagement</a:t>
            </a:r>
          </a:p>
          <a:p>
            <a:pPr algn="just" eaLnBrk="1" hangingPunct="1">
              <a:lnSpc>
                <a:spcPct val="125000"/>
              </a:lnSpc>
              <a:buClr>
                <a:srgbClr val="C00000"/>
              </a:buClr>
              <a:defRPr/>
            </a:pPr>
            <a:r>
              <a:rPr lang="en-US" dirty="0">
                <a:solidFill>
                  <a:srgbClr val="00B0F0"/>
                </a:solidFill>
                <a:cs typeface="Calibri"/>
              </a:rPr>
              <a:t>Different tools on the following slides</a:t>
            </a:r>
          </a:p>
          <a:p>
            <a:pPr algn="just" eaLnBrk="1" hangingPunct="1">
              <a:lnSpc>
                <a:spcPct val="125000"/>
              </a:lnSpc>
              <a:buClr>
                <a:srgbClr val="C00000"/>
              </a:buClr>
              <a:defRPr/>
            </a:pPr>
            <a:endParaRPr lang="en-US" dirty="0">
              <a:solidFill>
                <a:srgbClr val="00B0F0"/>
              </a:solidFill>
              <a:cs typeface="Calibri"/>
            </a:endParaRPr>
          </a:p>
          <a:p>
            <a:pPr algn="just" eaLnBrk="1" hangingPunct="1">
              <a:lnSpc>
                <a:spcPct val="125000"/>
              </a:lnSpc>
              <a:buClr>
                <a:srgbClr val="C00000"/>
              </a:buClr>
              <a:defRPr/>
            </a:pPr>
            <a:r>
              <a:rPr lang="en-US" dirty="0">
                <a:solidFill>
                  <a:srgbClr val="00B0F0"/>
                </a:solidFill>
                <a:cs typeface="Calibri"/>
              </a:rPr>
              <a:t>The engagement level of the stakeholders can be classified as follows </a:t>
            </a:r>
          </a:p>
          <a:p>
            <a:pPr marL="465138" indent="-465138" algn="just" eaLnBrk="1" hangingPunct="1">
              <a:lnSpc>
                <a:spcPct val="125000"/>
              </a:lnSpc>
              <a:buClr>
                <a:srgbClr val="C00000"/>
              </a:buClr>
              <a:buFont typeface="Wingdings" pitchFamily="2" charset="2"/>
              <a:buChar char="Ø"/>
              <a:defRPr/>
            </a:pPr>
            <a:r>
              <a:rPr lang="en-US" u="sng" dirty="0">
                <a:solidFill>
                  <a:srgbClr val="FF0000"/>
                </a:solidFill>
                <a:cs typeface="Calibri"/>
              </a:rPr>
              <a:t>Unaware.</a:t>
            </a:r>
            <a:r>
              <a:rPr lang="en-US" dirty="0">
                <a:cs typeface="Calibri"/>
              </a:rPr>
              <a:t> Unaware of project and potential impacts.</a:t>
            </a:r>
          </a:p>
          <a:p>
            <a:pPr marL="465138" indent="-465138" algn="just" eaLnBrk="1" hangingPunct="1">
              <a:lnSpc>
                <a:spcPct val="125000"/>
              </a:lnSpc>
              <a:buClr>
                <a:srgbClr val="C00000"/>
              </a:buClr>
              <a:buFont typeface="Wingdings" pitchFamily="2" charset="2"/>
              <a:buChar char="Ø"/>
              <a:defRPr/>
            </a:pPr>
            <a:r>
              <a:rPr lang="en-US" u="sng" dirty="0">
                <a:solidFill>
                  <a:srgbClr val="FF0000"/>
                </a:solidFill>
                <a:cs typeface="Calibri"/>
              </a:rPr>
              <a:t>Resistant.</a:t>
            </a:r>
            <a:r>
              <a:rPr lang="en-US" dirty="0">
                <a:cs typeface="Calibri"/>
              </a:rPr>
              <a:t> Aware of project and potential impacts and resistant to change.</a:t>
            </a:r>
          </a:p>
          <a:p>
            <a:pPr marL="465138" indent="-465138" algn="just" eaLnBrk="1" hangingPunct="1">
              <a:lnSpc>
                <a:spcPct val="125000"/>
              </a:lnSpc>
              <a:buClr>
                <a:srgbClr val="C00000"/>
              </a:buClr>
              <a:buFont typeface="Wingdings" pitchFamily="2" charset="2"/>
              <a:buChar char="Ø"/>
              <a:defRPr/>
            </a:pPr>
            <a:r>
              <a:rPr lang="en-US" u="sng" dirty="0">
                <a:solidFill>
                  <a:srgbClr val="FF0000"/>
                </a:solidFill>
                <a:cs typeface="Calibri"/>
              </a:rPr>
              <a:t>Neutral.</a:t>
            </a:r>
            <a:r>
              <a:rPr lang="en-US" dirty="0">
                <a:cs typeface="Calibri"/>
              </a:rPr>
              <a:t> Aware of project yet neither supportive nor resistant.</a:t>
            </a:r>
          </a:p>
          <a:p>
            <a:pPr marL="465138" indent="-465138" algn="just" eaLnBrk="1" hangingPunct="1">
              <a:lnSpc>
                <a:spcPct val="125000"/>
              </a:lnSpc>
              <a:buClr>
                <a:srgbClr val="C00000"/>
              </a:buClr>
              <a:buFont typeface="Wingdings" pitchFamily="2" charset="2"/>
              <a:buChar char="Ø"/>
              <a:defRPr/>
            </a:pPr>
            <a:r>
              <a:rPr lang="en-US" u="sng" dirty="0">
                <a:solidFill>
                  <a:srgbClr val="FF0000"/>
                </a:solidFill>
                <a:cs typeface="Calibri"/>
              </a:rPr>
              <a:t>Supportive.</a:t>
            </a:r>
            <a:r>
              <a:rPr lang="en-US" dirty="0">
                <a:cs typeface="Calibri"/>
              </a:rPr>
              <a:t> Aware of project and potential impacts and supportive to change.</a:t>
            </a:r>
          </a:p>
          <a:p>
            <a:pPr marL="465138" indent="-465138" algn="just" eaLnBrk="1" hangingPunct="1">
              <a:lnSpc>
                <a:spcPct val="125000"/>
              </a:lnSpc>
              <a:buClr>
                <a:srgbClr val="C00000"/>
              </a:buClr>
              <a:buFont typeface="Wingdings" pitchFamily="2" charset="2"/>
              <a:buChar char="Ø"/>
              <a:defRPr/>
            </a:pPr>
            <a:r>
              <a:rPr lang="en-US" u="sng" dirty="0">
                <a:solidFill>
                  <a:srgbClr val="FF0000"/>
                </a:solidFill>
                <a:cs typeface="Calibri"/>
              </a:rPr>
              <a:t>Leading.</a:t>
            </a:r>
            <a:r>
              <a:rPr lang="en-US" dirty="0">
                <a:cs typeface="Calibri"/>
              </a:rPr>
              <a:t> Aware of project and potential impacts and actively engaged in ensuring the project is a success</a:t>
            </a:r>
          </a:p>
          <a:p>
            <a:pPr marL="465138" indent="-465138" algn="just" eaLnBrk="1" hangingPunct="1">
              <a:lnSpc>
                <a:spcPct val="125000"/>
              </a:lnSpc>
              <a:buClr>
                <a:srgbClr val="C00000"/>
              </a:buClr>
              <a:buFont typeface="Wingdings" pitchFamily="2" charset="2"/>
              <a:buChar char="Ø"/>
              <a:defRPr/>
            </a:pPr>
            <a:endParaRPr lang="en-US" altLang="en-US" dirty="0">
              <a:cs typeface="Calibri"/>
            </a:endParaRPr>
          </a:p>
          <a:p>
            <a:pPr algn="just" eaLnBrk="1" hangingPunct="1">
              <a:lnSpc>
                <a:spcPct val="125000"/>
              </a:lnSpc>
              <a:buClr>
                <a:srgbClr val="C00000"/>
              </a:buClr>
              <a:buFont typeface="Wingdings" pitchFamily="2" charset="2"/>
              <a:buNone/>
              <a:defRPr/>
            </a:pPr>
            <a:r>
              <a:rPr lang="en-US" altLang="en-US" dirty="0"/>
              <a:t>This example shows that stakeholder 3 is at the desired engagement level, while stakeholders 1 and 2 require further communications and additional actions to move them to the desired level of engagement</a:t>
            </a:r>
          </a:p>
          <a:p>
            <a:pPr>
              <a:defRPr/>
            </a:pPr>
            <a:endParaRPr lang="en-US" altLang="en-US" dirty="0"/>
          </a:p>
        </p:txBody>
      </p:sp>
      <p:sp>
        <p:nvSpPr>
          <p:cNvPr id="1607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ea typeface="MS PGothic" pitchFamily="34" charset="-128"/>
              </a:defRPr>
            </a:lvl1pPr>
            <a:lvl2pPr marL="742950" indent="-285750">
              <a:spcBef>
                <a:spcPct val="30000"/>
              </a:spcBef>
              <a:defRPr sz="1200">
                <a:solidFill>
                  <a:schemeClr val="tx1"/>
                </a:solidFill>
                <a:latin typeface="Verdana" pitchFamily="34" charset="0"/>
                <a:ea typeface="MS PGothic" pitchFamily="34" charset="-128"/>
              </a:defRPr>
            </a:lvl2pPr>
            <a:lvl3pPr marL="1143000" indent="-228600">
              <a:spcBef>
                <a:spcPct val="30000"/>
              </a:spcBef>
              <a:defRPr sz="1200">
                <a:solidFill>
                  <a:schemeClr val="tx1"/>
                </a:solidFill>
                <a:latin typeface="Verdana" pitchFamily="34" charset="0"/>
                <a:ea typeface="MS PGothic" pitchFamily="34" charset="-128"/>
              </a:defRPr>
            </a:lvl3pPr>
            <a:lvl4pPr marL="1600200" indent="-228600">
              <a:spcBef>
                <a:spcPct val="30000"/>
              </a:spcBef>
              <a:defRPr sz="1200">
                <a:solidFill>
                  <a:schemeClr val="tx1"/>
                </a:solidFill>
                <a:latin typeface="Verdana" pitchFamily="34" charset="0"/>
                <a:ea typeface="MS PGothic" pitchFamily="34" charset="-128"/>
              </a:defRPr>
            </a:lvl4pPr>
            <a:lvl5pPr marL="2057400" indent="-228600">
              <a:spcBef>
                <a:spcPct val="30000"/>
              </a:spcBef>
              <a:defRPr sz="1200">
                <a:solidFill>
                  <a:schemeClr val="tx1"/>
                </a:solidFill>
                <a:latin typeface="Verdana"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Verdana"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Verdana"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Verdana"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Verdana" pitchFamily="34" charset="0"/>
                <a:ea typeface="MS PGothic" pitchFamily="34" charset="-128"/>
              </a:defRPr>
            </a:lvl9pPr>
          </a:lstStyle>
          <a:p>
            <a:pPr eaLnBrk="1" hangingPunct="1">
              <a:spcBef>
                <a:spcPct val="0"/>
              </a:spcBef>
            </a:pPr>
            <a:fld id="{D34D3510-DB37-449A-BF71-462D55E1985E}" type="slidenum">
              <a:rPr lang="de-DE" altLang="en-US" sz="1000">
                <a:solidFill>
                  <a:srgbClr val="000000"/>
                </a:solidFill>
                <a:latin typeface="Calibri"/>
              </a:rPr>
              <a:pPr eaLnBrk="1" hangingPunct="1">
                <a:spcBef>
                  <a:spcPct val="0"/>
                </a:spcBef>
              </a:pPr>
              <a:t>19</a:t>
            </a:fld>
            <a:endParaRPr lang="de-DE" altLang="en-US" sz="1000" dirty="0">
              <a:solidFill>
                <a:srgbClr val="000000"/>
              </a:solidFill>
              <a:latin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Folienbildplatzhalter 1"/>
          <p:cNvSpPr>
            <a:spLocks noGrp="1" noRot="1" noChangeAspect="1" noTextEdit="1"/>
          </p:cNvSpPr>
          <p:nvPr>
            <p:ph type="sldImg"/>
          </p:nvPr>
        </p:nvSpPr>
        <p:spPr>
          <a:ln/>
        </p:spPr>
      </p:sp>
      <p:sp>
        <p:nvSpPr>
          <p:cNvPr id="17510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eaLnBrk="1" hangingPunct="1">
              <a:lnSpc>
                <a:spcPct val="125000"/>
              </a:lnSpc>
              <a:buClr>
                <a:srgbClr val="C00000"/>
              </a:buClr>
              <a:defRPr/>
            </a:pPr>
            <a:r>
              <a:rPr lang="en-US" dirty="0">
                <a:solidFill>
                  <a:srgbClr val="00B0F0"/>
                </a:solidFill>
                <a:cs typeface="Calibri"/>
              </a:rPr>
              <a:t>Next step: tools to </a:t>
            </a:r>
            <a:r>
              <a:rPr lang="en-US" dirty="0" err="1">
                <a:solidFill>
                  <a:srgbClr val="00B0F0"/>
                </a:solidFill>
                <a:cs typeface="Calibri"/>
              </a:rPr>
              <a:t>analyse</a:t>
            </a:r>
            <a:r>
              <a:rPr lang="en-US" dirty="0">
                <a:solidFill>
                  <a:srgbClr val="00B0F0"/>
                </a:solidFill>
                <a:cs typeface="Calibri"/>
              </a:rPr>
              <a:t> engagement</a:t>
            </a:r>
          </a:p>
          <a:p>
            <a:pPr algn="just" eaLnBrk="1" hangingPunct="1">
              <a:lnSpc>
                <a:spcPct val="125000"/>
              </a:lnSpc>
              <a:buClr>
                <a:srgbClr val="C00000"/>
              </a:buClr>
              <a:defRPr/>
            </a:pPr>
            <a:r>
              <a:rPr lang="en-US" dirty="0">
                <a:solidFill>
                  <a:srgbClr val="00B0F0"/>
                </a:solidFill>
                <a:cs typeface="Calibri"/>
              </a:rPr>
              <a:t>Different tools on the following slides</a:t>
            </a:r>
          </a:p>
          <a:p>
            <a:endParaRPr lang="de-DE" dirty="0"/>
          </a:p>
          <a:p>
            <a:r>
              <a:rPr lang="de-DE" dirty="0"/>
              <a:t>Tool </a:t>
            </a:r>
            <a:r>
              <a:rPr lang="de-DE" dirty="0" err="1"/>
              <a:t>to</a:t>
            </a:r>
            <a:r>
              <a:rPr lang="de-DE" dirty="0"/>
              <a:t> </a:t>
            </a:r>
            <a:r>
              <a:rPr lang="de-DE" dirty="0" err="1"/>
              <a:t>asses</a:t>
            </a:r>
            <a:r>
              <a:rPr lang="de-DE" dirty="0"/>
              <a:t> </a:t>
            </a:r>
            <a:r>
              <a:rPr lang="de-DE" dirty="0" err="1"/>
              <a:t>participation</a:t>
            </a:r>
            <a:r>
              <a:rPr lang="de-DE" dirty="0"/>
              <a:t> </a:t>
            </a:r>
            <a:r>
              <a:rPr lang="de-DE" dirty="0" err="1"/>
              <a:t>of</a:t>
            </a:r>
            <a:r>
              <a:rPr lang="de-DE" dirty="0"/>
              <a:t> </a:t>
            </a:r>
            <a:r>
              <a:rPr lang="de-DE" dirty="0" err="1"/>
              <a:t>the</a:t>
            </a:r>
            <a:r>
              <a:rPr lang="de-DE" dirty="0"/>
              <a:t> </a:t>
            </a:r>
            <a:r>
              <a:rPr lang="de-DE" dirty="0" err="1"/>
              <a:t>stakeholders</a:t>
            </a:r>
            <a:r>
              <a:rPr lang="de-DE" dirty="0"/>
              <a:t> in </a:t>
            </a:r>
            <a:r>
              <a:rPr lang="de-DE" dirty="0" err="1"/>
              <a:t>more</a:t>
            </a:r>
            <a:r>
              <a:rPr lang="de-DE" dirty="0"/>
              <a:t> </a:t>
            </a:r>
            <a:r>
              <a:rPr lang="de-DE" dirty="0" err="1"/>
              <a:t>detail</a:t>
            </a:r>
            <a:endParaRPr lang="de-DE" dirty="0"/>
          </a:p>
          <a:p>
            <a:endParaRPr lang="en-US" altLang="de-DE" dirty="0"/>
          </a:p>
          <a:p>
            <a:endParaRPr lang="en-US" altLang="de-DE" dirty="0"/>
          </a:p>
          <a:p>
            <a:r>
              <a:rPr lang="en-US" altLang="de-DE" dirty="0"/>
              <a:t>Define participation in the project</a:t>
            </a:r>
            <a:endParaRPr lang="de-DE" altLang="de-DE" dirty="0"/>
          </a:p>
          <a:p>
            <a:r>
              <a:rPr lang="en-US" altLang="de-DE" dirty="0"/>
              <a:t>Who should be involved and how?</a:t>
            </a:r>
            <a:endParaRPr lang="de-DE" altLang="de-DE" dirty="0"/>
          </a:p>
          <a:p>
            <a:endParaRPr lang="de-DE" altLang="de-DE" dirty="0"/>
          </a:p>
          <a:p>
            <a:r>
              <a:rPr lang="de-DE" altLang="de-DE" dirty="0"/>
              <a:t>Information: e.g. </a:t>
            </a:r>
            <a:r>
              <a:rPr lang="de-DE" altLang="de-DE" dirty="0" err="1"/>
              <a:t>recieve</a:t>
            </a:r>
            <a:r>
              <a:rPr lang="de-DE" altLang="de-DE" dirty="0"/>
              <a:t> a </a:t>
            </a:r>
            <a:r>
              <a:rPr lang="de-DE" altLang="de-DE" dirty="0" err="1"/>
              <a:t>newsletter</a:t>
            </a:r>
            <a:r>
              <a:rPr lang="de-DE" altLang="de-DE" dirty="0"/>
              <a:t> </a:t>
            </a:r>
            <a:r>
              <a:rPr lang="de-DE" altLang="de-DE" dirty="0" err="1"/>
              <a:t>every</a:t>
            </a:r>
            <a:r>
              <a:rPr lang="de-DE" altLang="de-DE" dirty="0"/>
              <a:t> </a:t>
            </a:r>
            <a:r>
              <a:rPr lang="de-DE" altLang="de-DE" dirty="0" err="1"/>
              <a:t>Month</a:t>
            </a:r>
            <a:r>
              <a:rPr lang="de-DE" altLang="de-DE" dirty="0"/>
              <a:t>/ </a:t>
            </a:r>
            <a:r>
              <a:rPr lang="de-DE" altLang="de-DE" dirty="0" err="1"/>
              <a:t>recieve</a:t>
            </a:r>
            <a:r>
              <a:rPr lang="de-DE" altLang="de-DE" dirty="0"/>
              <a:t> </a:t>
            </a:r>
            <a:r>
              <a:rPr lang="de-DE" altLang="de-DE" dirty="0" err="1"/>
              <a:t>status</a:t>
            </a:r>
            <a:r>
              <a:rPr lang="de-DE" altLang="de-DE" dirty="0"/>
              <a:t> </a:t>
            </a:r>
            <a:r>
              <a:rPr lang="de-DE" altLang="de-DE" dirty="0" err="1"/>
              <a:t>e-mail</a:t>
            </a:r>
            <a:endParaRPr lang="de-DE" altLang="de-DE" dirty="0"/>
          </a:p>
          <a:p>
            <a:r>
              <a:rPr lang="de-DE" altLang="de-DE" dirty="0"/>
              <a:t>Information +: </a:t>
            </a:r>
            <a:r>
              <a:rPr lang="de-DE" altLang="de-DE" dirty="0" err="1"/>
              <a:t>more</a:t>
            </a:r>
            <a:r>
              <a:rPr lang="de-DE" altLang="de-DE" dirty="0"/>
              <a:t> </a:t>
            </a:r>
            <a:r>
              <a:rPr lang="de-DE" altLang="de-DE" dirty="0" err="1"/>
              <a:t>detailed</a:t>
            </a:r>
            <a:r>
              <a:rPr lang="de-DE" altLang="de-DE" dirty="0"/>
              <a:t> </a:t>
            </a:r>
            <a:r>
              <a:rPr lang="de-DE" altLang="de-DE" dirty="0" err="1"/>
              <a:t>information</a:t>
            </a:r>
            <a:r>
              <a:rPr lang="de-DE" altLang="de-DE" dirty="0"/>
              <a:t>. E.g. </a:t>
            </a:r>
            <a:r>
              <a:rPr lang="de-DE" altLang="de-DE" dirty="0" err="1"/>
              <a:t>weekly</a:t>
            </a:r>
            <a:r>
              <a:rPr lang="de-DE" altLang="de-DE" dirty="0"/>
              <a:t> </a:t>
            </a:r>
            <a:r>
              <a:rPr lang="de-DE" altLang="de-DE" dirty="0" err="1"/>
              <a:t>phone</a:t>
            </a:r>
            <a:r>
              <a:rPr lang="de-DE" altLang="de-DE" dirty="0"/>
              <a:t> </a:t>
            </a:r>
            <a:r>
              <a:rPr lang="de-DE" altLang="de-DE" dirty="0" err="1"/>
              <a:t>call</a:t>
            </a:r>
            <a:r>
              <a:rPr lang="de-DE" altLang="de-DE" dirty="0"/>
              <a:t> </a:t>
            </a:r>
            <a:r>
              <a:rPr lang="de-DE" altLang="de-DE" dirty="0" err="1"/>
              <a:t>or</a:t>
            </a:r>
            <a:r>
              <a:rPr lang="de-DE" altLang="de-DE" dirty="0"/>
              <a:t> </a:t>
            </a:r>
            <a:r>
              <a:rPr lang="de-DE" altLang="de-DE" dirty="0" err="1"/>
              <a:t>meeting</a:t>
            </a:r>
            <a:endParaRPr lang="de-DE" altLang="de-DE" dirty="0"/>
          </a:p>
          <a:p>
            <a:r>
              <a:rPr lang="de-DE" altLang="de-DE" dirty="0" err="1"/>
              <a:t>Consultation</a:t>
            </a:r>
            <a:r>
              <a:rPr lang="de-DE" altLang="de-DE" dirty="0"/>
              <a:t>: </a:t>
            </a:r>
            <a:r>
              <a:rPr lang="de-DE" altLang="de-DE" dirty="0" err="1"/>
              <a:t>is</a:t>
            </a:r>
            <a:r>
              <a:rPr lang="de-DE" altLang="de-DE" dirty="0"/>
              <a:t> </a:t>
            </a:r>
            <a:r>
              <a:rPr lang="de-DE" altLang="de-DE" dirty="0" err="1"/>
              <a:t>consulted</a:t>
            </a:r>
            <a:r>
              <a:rPr lang="de-DE" altLang="de-DE" dirty="0"/>
              <a:t> </a:t>
            </a:r>
            <a:r>
              <a:rPr lang="de-DE" altLang="de-DE" dirty="0" err="1"/>
              <a:t>for</a:t>
            </a:r>
            <a:r>
              <a:rPr lang="de-DE" altLang="de-DE" dirty="0"/>
              <a:t> </a:t>
            </a:r>
            <a:r>
              <a:rPr lang="de-DE" altLang="de-DE" dirty="0" err="1"/>
              <a:t>project</a:t>
            </a:r>
            <a:r>
              <a:rPr lang="de-DE" altLang="de-DE" dirty="0"/>
              <a:t> </a:t>
            </a:r>
            <a:r>
              <a:rPr lang="de-DE" altLang="de-DE" dirty="0" err="1"/>
              <a:t>issues</a:t>
            </a:r>
            <a:endParaRPr lang="de-DE" altLang="de-DE" dirty="0"/>
          </a:p>
          <a:p>
            <a:r>
              <a:rPr lang="de-DE" altLang="de-DE" dirty="0" err="1"/>
              <a:t>Participation</a:t>
            </a:r>
            <a:r>
              <a:rPr lang="de-DE" altLang="de-DE" dirty="0"/>
              <a:t>: </a:t>
            </a:r>
            <a:r>
              <a:rPr lang="de-DE" altLang="de-DE" dirty="0" err="1"/>
              <a:t>participates</a:t>
            </a:r>
            <a:r>
              <a:rPr lang="de-DE" altLang="de-DE" dirty="0"/>
              <a:t> in </a:t>
            </a:r>
            <a:r>
              <a:rPr lang="de-DE" altLang="de-DE" dirty="0" err="1"/>
              <a:t>project</a:t>
            </a:r>
            <a:r>
              <a:rPr lang="de-DE" altLang="de-DE" dirty="0"/>
              <a:t> </a:t>
            </a:r>
            <a:r>
              <a:rPr lang="de-DE" altLang="de-DE" dirty="0" err="1"/>
              <a:t>meetings</a:t>
            </a:r>
            <a:r>
              <a:rPr lang="de-DE" altLang="de-DE" dirty="0"/>
              <a:t> (</a:t>
            </a:r>
            <a:r>
              <a:rPr lang="de-DE" altLang="de-DE" dirty="0" err="1"/>
              <a:t>carefull</a:t>
            </a:r>
            <a:r>
              <a:rPr lang="de-DE" altLang="de-DE" dirty="0"/>
              <a:t>: not </a:t>
            </a:r>
            <a:r>
              <a:rPr lang="de-DE" altLang="de-DE" dirty="0" err="1"/>
              <a:t>simply</a:t>
            </a:r>
            <a:r>
              <a:rPr lang="de-DE" altLang="de-DE" dirty="0"/>
              <a:t> </a:t>
            </a:r>
            <a:r>
              <a:rPr lang="de-DE" altLang="de-DE" dirty="0" err="1"/>
              <a:t>everyone</a:t>
            </a:r>
            <a:r>
              <a:rPr lang="de-DE" altLang="de-DE" dirty="0"/>
              <a:t> </a:t>
            </a:r>
            <a:r>
              <a:rPr lang="de-DE" altLang="de-DE" dirty="0" err="1"/>
              <a:t>who</a:t>
            </a:r>
            <a:r>
              <a:rPr lang="de-DE" altLang="de-DE" dirty="0"/>
              <a:t> </a:t>
            </a:r>
            <a:r>
              <a:rPr lang="de-DE" altLang="de-DE" dirty="0" err="1"/>
              <a:t>participates</a:t>
            </a:r>
            <a:r>
              <a:rPr lang="de-DE" altLang="de-DE" dirty="0"/>
              <a:t> in </a:t>
            </a:r>
            <a:r>
              <a:rPr lang="de-DE" altLang="de-DE" dirty="0" err="1"/>
              <a:t>the</a:t>
            </a:r>
            <a:r>
              <a:rPr lang="de-DE" altLang="de-DE" dirty="0"/>
              <a:t> </a:t>
            </a:r>
            <a:r>
              <a:rPr lang="de-DE" altLang="de-DE" dirty="0" err="1"/>
              <a:t>project</a:t>
            </a:r>
            <a:r>
              <a:rPr lang="de-DE" altLang="de-DE" dirty="0"/>
              <a:t> in </a:t>
            </a:r>
            <a:r>
              <a:rPr lang="de-DE" altLang="de-DE" dirty="0" err="1"/>
              <a:t>general</a:t>
            </a:r>
            <a:r>
              <a:rPr lang="de-DE" altLang="de-DE" dirty="0"/>
              <a:t>)</a:t>
            </a:r>
          </a:p>
          <a:p>
            <a:r>
              <a:rPr lang="de-DE" altLang="de-DE" dirty="0" err="1"/>
              <a:t>Responsibility</a:t>
            </a:r>
            <a:r>
              <a:rPr lang="de-DE" altLang="de-DE" dirty="0"/>
              <a:t>: </a:t>
            </a:r>
            <a:r>
              <a:rPr lang="de-DE" altLang="de-DE" dirty="0" err="1"/>
              <a:t>is</a:t>
            </a:r>
            <a:r>
              <a:rPr lang="de-DE" altLang="de-DE" dirty="0"/>
              <a:t> </a:t>
            </a:r>
            <a:r>
              <a:rPr lang="de-DE" altLang="de-DE" dirty="0" err="1"/>
              <a:t>responsible</a:t>
            </a:r>
            <a:r>
              <a:rPr lang="de-DE" altLang="de-DE" dirty="0"/>
              <a:t> </a:t>
            </a:r>
            <a:r>
              <a:rPr lang="de-DE" altLang="de-DE" dirty="0" err="1"/>
              <a:t>for</a:t>
            </a:r>
            <a:r>
              <a:rPr lang="de-DE" altLang="de-DE" dirty="0"/>
              <a:t> </a:t>
            </a:r>
            <a:r>
              <a:rPr lang="de-DE" altLang="de-DE" dirty="0" err="1"/>
              <a:t>the</a:t>
            </a:r>
            <a:r>
              <a:rPr lang="de-DE" altLang="de-DE" dirty="0"/>
              <a:t> </a:t>
            </a:r>
            <a:r>
              <a:rPr lang="de-DE" altLang="de-DE" dirty="0" err="1"/>
              <a:t>project</a:t>
            </a:r>
            <a:r>
              <a:rPr lang="de-DE" altLang="de-DE" dirty="0"/>
              <a:t> (</a:t>
            </a:r>
            <a:r>
              <a:rPr lang="de-DE" altLang="de-DE" dirty="0" err="1"/>
              <a:t>be</a:t>
            </a:r>
            <a:r>
              <a:rPr lang="de-DE" altLang="de-DE" dirty="0"/>
              <a:t> </a:t>
            </a:r>
            <a:r>
              <a:rPr lang="de-DE" altLang="de-DE" dirty="0" err="1"/>
              <a:t>carefull</a:t>
            </a:r>
            <a:r>
              <a:rPr lang="de-DE" altLang="de-DE" dirty="0"/>
              <a:t>: do not </a:t>
            </a:r>
            <a:r>
              <a:rPr lang="de-DE" altLang="de-DE" dirty="0" err="1"/>
              <a:t>confuse</a:t>
            </a:r>
            <a:r>
              <a:rPr lang="de-DE" altLang="de-DE" dirty="0"/>
              <a:t> </a:t>
            </a:r>
            <a:r>
              <a:rPr lang="de-DE" altLang="de-DE" dirty="0" err="1"/>
              <a:t>with</a:t>
            </a:r>
            <a:r>
              <a:rPr lang="de-DE" altLang="de-DE" dirty="0"/>
              <a:t> </a:t>
            </a:r>
            <a:r>
              <a:rPr lang="de-DE" altLang="de-DE" dirty="0" err="1"/>
              <a:t>having</a:t>
            </a:r>
            <a:r>
              <a:rPr lang="de-DE" altLang="de-DE" dirty="0"/>
              <a:t> a </a:t>
            </a:r>
            <a:r>
              <a:rPr lang="de-DE" altLang="de-DE" dirty="0" err="1"/>
              <a:t>task</a:t>
            </a:r>
            <a:r>
              <a:rPr lang="de-DE" altLang="de-DE" dirty="0"/>
              <a:t> in </a:t>
            </a:r>
            <a:r>
              <a:rPr lang="de-DE" altLang="de-DE" dirty="0" err="1"/>
              <a:t>the</a:t>
            </a:r>
            <a:r>
              <a:rPr lang="de-DE" altLang="de-DE" dirty="0"/>
              <a:t> </a:t>
            </a:r>
            <a:r>
              <a:rPr lang="de-DE" altLang="de-DE" dirty="0" err="1"/>
              <a:t>project</a:t>
            </a:r>
            <a:r>
              <a:rPr lang="de-DE" altLang="de-DE" dirty="0"/>
              <a:t>)</a:t>
            </a:r>
          </a:p>
        </p:txBody>
      </p:sp>
      <p:sp>
        <p:nvSpPr>
          <p:cNvPr id="17510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E0D4F86C-E58C-4418-A158-ACF83456C279}"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17510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1F41A5EC-AD14-4C39-9E19-F66985DB0D89}" type="slidenum">
              <a:rPr lang="de-DE" altLang="de-DE" sz="1000" b="0">
                <a:solidFill>
                  <a:schemeClr val="tx1"/>
                </a:solidFill>
                <a:ea typeface="MS PGothic" pitchFamily="34" charset="-128"/>
              </a:rPr>
              <a:pPr/>
              <a:t>20</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eaLnBrk="1" hangingPunct="1">
              <a:lnSpc>
                <a:spcPct val="125000"/>
              </a:lnSpc>
              <a:buClr>
                <a:srgbClr val="C00000"/>
              </a:buClr>
              <a:defRPr/>
            </a:pPr>
            <a:r>
              <a:rPr lang="en-US" dirty="0">
                <a:solidFill>
                  <a:srgbClr val="00B0F0"/>
                </a:solidFill>
                <a:cs typeface="Calibri"/>
              </a:rPr>
              <a:t>Next step: tools to </a:t>
            </a:r>
            <a:r>
              <a:rPr lang="en-US" dirty="0" err="1">
                <a:solidFill>
                  <a:srgbClr val="00B0F0"/>
                </a:solidFill>
                <a:cs typeface="Calibri"/>
              </a:rPr>
              <a:t>analyse</a:t>
            </a:r>
            <a:r>
              <a:rPr lang="en-US" dirty="0">
                <a:solidFill>
                  <a:srgbClr val="00B0F0"/>
                </a:solidFill>
                <a:cs typeface="Calibri"/>
              </a:rPr>
              <a:t> engagement + interests</a:t>
            </a:r>
          </a:p>
          <a:p>
            <a:pPr algn="just" eaLnBrk="1" hangingPunct="1">
              <a:lnSpc>
                <a:spcPct val="125000"/>
              </a:lnSpc>
              <a:buClr>
                <a:srgbClr val="C00000"/>
              </a:buClr>
              <a:defRPr/>
            </a:pPr>
            <a:r>
              <a:rPr lang="en-US" dirty="0">
                <a:solidFill>
                  <a:srgbClr val="00B0F0"/>
                </a:solidFill>
                <a:cs typeface="Calibri"/>
              </a:rPr>
              <a:t>Different tools on the following slides</a:t>
            </a:r>
          </a:p>
          <a:p>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21</a:t>
            </a:fld>
            <a:endParaRPr lang="en-US"/>
          </a:p>
        </p:txBody>
      </p:sp>
    </p:spTree>
    <p:extLst>
      <p:ext uri="{BB962C8B-B14F-4D97-AF65-F5344CB8AC3E}">
        <p14:creationId xmlns:p14="http://schemas.microsoft.com/office/powerpoint/2010/main" val="1947354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eaLnBrk="1" hangingPunct="1">
              <a:lnSpc>
                <a:spcPct val="125000"/>
              </a:lnSpc>
              <a:buClr>
                <a:srgbClr val="C00000"/>
              </a:buClr>
              <a:defRPr/>
            </a:pPr>
            <a:r>
              <a:rPr lang="en-US" dirty="0">
                <a:solidFill>
                  <a:srgbClr val="00B0F0"/>
                </a:solidFill>
                <a:cs typeface="Calibri"/>
              </a:rPr>
              <a:t>Next step: tools to </a:t>
            </a:r>
            <a:r>
              <a:rPr lang="en-US" dirty="0" err="1">
                <a:solidFill>
                  <a:srgbClr val="00B0F0"/>
                </a:solidFill>
                <a:cs typeface="Calibri"/>
              </a:rPr>
              <a:t>analyse</a:t>
            </a:r>
            <a:r>
              <a:rPr lang="en-US" dirty="0">
                <a:solidFill>
                  <a:srgbClr val="00B0F0"/>
                </a:solidFill>
                <a:cs typeface="Calibri"/>
              </a:rPr>
              <a:t> engagement + interest</a:t>
            </a:r>
          </a:p>
          <a:p>
            <a:pPr algn="just" eaLnBrk="1" hangingPunct="1">
              <a:lnSpc>
                <a:spcPct val="125000"/>
              </a:lnSpc>
              <a:buClr>
                <a:srgbClr val="C00000"/>
              </a:buClr>
              <a:defRPr/>
            </a:pPr>
            <a:r>
              <a:rPr lang="en-US" dirty="0">
                <a:solidFill>
                  <a:srgbClr val="00B0F0"/>
                </a:solidFill>
                <a:cs typeface="Calibri"/>
              </a:rPr>
              <a:t>Different tools on the following slides</a:t>
            </a:r>
          </a:p>
          <a:p>
            <a:endParaRPr lang="de-DE" dirty="0"/>
          </a:p>
          <a:p>
            <a:r>
              <a:rPr lang="de-DE" dirty="0"/>
              <a:t>Tool </a:t>
            </a:r>
            <a:r>
              <a:rPr lang="de-DE" dirty="0" err="1"/>
              <a:t>to</a:t>
            </a:r>
            <a:r>
              <a:rPr lang="de-DE" dirty="0"/>
              <a:t> </a:t>
            </a:r>
            <a:r>
              <a:rPr lang="de-DE" dirty="0" err="1"/>
              <a:t>asses</a:t>
            </a:r>
            <a:r>
              <a:rPr lang="de-DE" dirty="0"/>
              <a:t> </a:t>
            </a:r>
            <a:r>
              <a:rPr lang="de-DE" dirty="0" err="1"/>
              <a:t>interest</a:t>
            </a:r>
            <a:r>
              <a:rPr lang="de-DE" dirty="0"/>
              <a:t> </a:t>
            </a:r>
            <a:r>
              <a:rPr lang="de-DE" dirty="0" err="1"/>
              <a:t>of</a:t>
            </a:r>
            <a:r>
              <a:rPr lang="de-DE" dirty="0"/>
              <a:t> </a:t>
            </a:r>
            <a:r>
              <a:rPr lang="de-DE" dirty="0" err="1"/>
              <a:t>the</a:t>
            </a:r>
            <a:r>
              <a:rPr lang="de-DE" dirty="0"/>
              <a:t> </a:t>
            </a:r>
            <a:r>
              <a:rPr lang="de-DE" dirty="0" err="1"/>
              <a:t>stakeholders</a:t>
            </a:r>
            <a:r>
              <a:rPr lang="de-DE" dirty="0"/>
              <a:t> in </a:t>
            </a:r>
            <a:r>
              <a:rPr lang="de-DE" dirty="0" err="1"/>
              <a:t>more</a:t>
            </a:r>
            <a:r>
              <a:rPr lang="de-DE" dirty="0"/>
              <a:t> </a:t>
            </a:r>
            <a:r>
              <a:rPr lang="de-DE" dirty="0" err="1"/>
              <a:t>detail</a:t>
            </a:r>
            <a:endParaRPr lang="de-DE" dirty="0"/>
          </a:p>
          <a:p>
            <a:endParaRPr lang="de-DE" dirty="0"/>
          </a:p>
          <a:p>
            <a:r>
              <a:rPr lang="de-DE" dirty="0" err="1"/>
              <a:t>It</a:t>
            </a:r>
            <a:r>
              <a:rPr lang="de-DE" dirty="0"/>
              <a:t> </a:t>
            </a:r>
            <a:r>
              <a:rPr lang="de-DE" dirty="0" err="1"/>
              <a:t>is</a:t>
            </a:r>
            <a:r>
              <a:rPr lang="de-DE" dirty="0"/>
              <a:t> </a:t>
            </a:r>
            <a:r>
              <a:rPr lang="de-DE" dirty="0" err="1"/>
              <a:t>important</a:t>
            </a:r>
            <a:r>
              <a:rPr lang="de-DE" dirty="0"/>
              <a:t> </a:t>
            </a:r>
            <a:r>
              <a:rPr lang="de-DE" dirty="0" err="1"/>
              <a:t>to</a:t>
            </a:r>
            <a:r>
              <a:rPr lang="de-DE" dirty="0"/>
              <a:t> not mix </a:t>
            </a:r>
            <a:r>
              <a:rPr lang="de-DE" dirty="0" err="1"/>
              <a:t>roles</a:t>
            </a:r>
            <a:r>
              <a:rPr lang="de-DE" dirty="0"/>
              <a:t>/</a:t>
            </a:r>
            <a:r>
              <a:rPr lang="de-DE" dirty="0" err="1"/>
              <a:t>tasks</a:t>
            </a:r>
            <a:r>
              <a:rPr lang="de-DE" dirty="0"/>
              <a:t> </a:t>
            </a:r>
            <a:r>
              <a:rPr lang="de-DE" dirty="0" err="1"/>
              <a:t>with</a:t>
            </a:r>
            <a:r>
              <a:rPr lang="de-DE" dirty="0"/>
              <a:t> </a:t>
            </a:r>
            <a:r>
              <a:rPr lang="de-DE" dirty="0" err="1"/>
              <a:t>Agandas</a:t>
            </a:r>
            <a:r>
              <a:rPr lang="de-DE" dirty="0"/>
              <a:t>. Try </a:t>
            </a:r>
            <a:r>
              <a:rPr lang="de-DE" dirty="0" err="1"/>
              <a:t>to</a:t>
            </a:r>
            <a:r>
              <a:rPr lang="de-DE" dirty="0"/>
              <a:t> </a:t>
            </a:r>
            <a:r>
              <a:rPr lang="de-DE" dirty="0" err="1"/>
              <a:t>think</a:t>
            </a:r>
            <a:r>
              <a:rPr lang="de-DE" dirty="0"/>
              <a:t> </a:t>
            </a:r>
            <a:r>
              <a:rPr lang="de-DE" dirty="0" err="1"/>
              <a:t>of</a:t>
            </a:r>
            <a:r>
              <a:rPr lang="de-DE" dirty="0"/>
              <a:t> </a:t>
            </a:r>
            <a:r>
              <a:rPr lang="de-DE" dirty="0" err="1"/>
              <a:t>potentially</a:t>
            </a:r>
            <a:r>
              <a:rPr lang="de-DE" dirty="0"/>
              <a:t> </a:t>
            </a:r>
            <a:r>
              <a:rPr lang="de-DE" dirty="0" err="1"/>
              <a:t>hidden</a:t>
            </a:r>
            <a:r>
              <a:rPr lang="de-DE" dirty="0"/>
              <a:t> </a:t>
            </a:r>
            <a:r>
              <a:rPr lang="de-DE" dirty="0" err="1"/>
              <a:t>agendas</a:t>
            </a:r>
            <a:r>
              <a:rPr lang="de-DE" dirty="0"/>
              <a:t> </a:t>
            </a:r>
            <a:r>
              <a:rPr lang="de-DE" dirty="0" err="1"/>
              <a:t>as</a:t>
            </a:r>
            <a:r>
              <a:rPr lang="de-DE" dirty="0"/>
              <a:t> </a:t>
            </a:r>
            <a:r>
              <a:rPr lang="de-DE" dirty="0" err="1"/>
              <a:t>well</a:t>
            </a:r>
            <a:endParaRPr lang="de-DE" dirty="0"/>
          </a:p>
          <a:p>
            <a:r>
              <a:rPr lang="de-DE" dirty="0" err="1"/>
              <a:t>Alliances</a:t>
            </a:r>
            <a:r>
              <a:rPr lang="de-DE" dirty="0"/>
              <a:t> </a:t>
            </a:r>
            <a:r>
              <a:rPr lang="de-DE" dirty="0" err="1"/>
              <a:t>should</a:t>
            </a:r>
            <a:r>
              <a:rPr lang="de-DE" dirty="0"/>
              <a:t> also </a:t>
            </a:r>
            <a:r>
              <a:rPr lang="de-DE" dirty="0" err="1"/>
              <a:t>try</a:t>
            </a:r>
            <a:r>
              <a:rPr lang="de-DE" dirty="0"/>
              <a:t> </a:t>
            </a:r>
            <a:r>
              <a:rPr lang="de-DE" dirty="0" err="1"/>
              <a:t>to</a:t>
            </a:r>
            <a:r>
              <a:rPr lang="de-DE" dirty="0"/>
              <a:t> </a:t>
            </a:r>
            <a:r>
              <a:rPr lang="de-DE" dirty="0" err="1"/>
              <a:t>consider</a:t>
            </a:r>
            <a:r>
              <a:rPr lang="de-DE" dirty="0"/>
              <a:t> informal </a:t>
            </a:r>
            <a:r>
              <a:rPr lang="de-DE" dirty="0" err="1"/>
              <a:t>relations</a:t>
            </a:r>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22</a:t>
            </a:fld>
            <a:endParaRPr lang="en-US"/>
          </a:p>
        </p:txBody>
      </p:sp>
    </p:spTree>
    <p:extLst>
      <p:ext uri="{BB962C8B-B14F-4D97-AF65-F5344CB8AC3E}">
        <p14:creationId xmlns:p14="http://schemas.microsoft.com/office/powerpoint/2010/main" val="124875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let</a:t>
            </a:r>
            <a:r>
              <a:rPr lang="de-DE" dirty="0"/>
              <a:t> </a:t>
            </a:r>
            <a:r>
              <a:rPr lang="de-DE" dirty="0" err="1"/>
              <a:t>the</a:t>
            </a:r>
            <a:r>
              <a:rPr lang="de-DE" dirty="0"/>
              <a:t> </a:t>
            </a:r>
            <a:r>
              <a:rPr lang="de-DE" dirty="0" err="1"/>
              <a:t>teams</a:t>
            </a:r>
            <a:r>
              <a:rPr lang="de-DE" dirty="0"/>
              <a:t> </a:t>
            </a:r>
            <a:r>
              <a:rPr lang="de-DE" dirty="0" err="1"/>
              <a:t>work</a:t>
            </a:r>
            <a:r>
              <a:rPr lang="de-DE" dirty="0"/>
              <a:t> on </a:t>
            </a:r>
            <a:r>
              <a:rPr lang="de-DE" dirty="0" err="1"/>
              <a:t>each</a:t>
            </a:r>
            <a:r>
              <a:rPr lang="de-DE" dirty="0"/>
              <a:t> </a:t>
            </a:r>
            <a:r>
              <a:rPr lang="de-DE" dirty="0" err="1"/>
              <a:t>tool</a:t>
            </a:r>
            <a:r>
              <a:rPr lang="de-DE" dirty="0"/>
              <a:t> in </a:t>
            </a:r>
            <a:r>
              <a:rPr lang="de-DE" dirty="0" err="1"/>
              <a:t>their</a:t>
            </a:r>
            <a:r>
              <a:rPr lang="de-DE" dirty="0"/>
              <a:t> </a:t>
            </a:r>
            <a:r>
              <a:rPr lang="de-DE" dirty="0" err="1"/>
              <a:t>selfstudy</a:t>
            </a:r>
            <a:r>
              <a:rPr lang="de-DE" dirty="0"/>
              <a:t> time </a:t>
            </a:r>
            <a:r>
              <a:rPr lang="de-DE" dirty="0" err="1"/>
              <a:t>each</a:t>
            </a:r>
            <a:r>
              <a:rPr lang="de-DE" dirty="0"/>
              <a:t> </a:t>
            </a:r>
            <a:r>
              <a:rPr lang="de-DE" dirty="0" err="1"/>
              <a:t>week</a:t>
            </a:r>
            <a:r>
              <a:rPr lang="de-DE" dirty="0"/>
              <a:t>. </a:t>
            </a:r>
            <a:r>
              <a:rPr lang="de-DE" dirty="0" err="1"/>
              <a:t>If</a:t>
            </a:r>
            <a:r>
              <a:rPr lang="de-DE" dirty="0"/>
              <a:t> </a:t>
            </a:r>
            <a:r>
              <a:rPr lang="de-DE" dirty="0" err="1"/>
              <a:t>you</a:t>
            </a:r>
            <a:r>
              <a:rPr lang="de-DE" dirty="0"/>
              <a:t> </a:t>
            </a:r>
            <a:r>
              <a:rPr lang="de-DE" dirty="0" err="1"/>
              <a:t>have</a:t>
            </a:r>
            <a:r>
              <a:rPr lang="de-DE" dirty="0"/>
              <a:t> </a:t>
            </a:r>
            <a:r>
              <a:rPr lang="de-DE" dirty="0" err="1"/>
              <a:t>more</a:t>
            </a:r>
            <a:r>
              <a:rPr lang="de-DE" dirty="0"/>
              <a:t> </a:t>
            </a:r>
            <a:r>
              <a:rPr lang="de-DE" dirty="0" err="1"/>
              <a:t>class</a:t>
            </a:r>
            <a:r>
              <a:rPr lang="de-DE" dirty="0"/>
              <a:t> time </a:t>
            </a:r>
            <a:r>
              <a:rPr lang="de-DE" dirty="0" err="1"/>
              <a:t>you</a:t>
            </a:r>
            <a:r>
              <a:rPr lang="de-DE" dirty="0"/>
              <a:t> </a:t>
            </a:r>
            <a:r>
              <a:rPr lang="de-DE" dirty="0" err="1"/>
              <a:t>can</a:t>
            </a:r>
            <a:r>
              <a:rPr lang="de-DE" dirty="0"/>
              <a:t> </a:t>
            </a:r>
            <a:r>
              <a:rPr lang="de-DE" dirty="0" err="1"/>
              <a:t>as</a:t>
            </a:r>
            <a:r>
              <a:rPr lang="de-DE" dirty="0"/>
              <a:t> </a:t>
            </a:r>
            <a:r>
              <a:rPr lang="de-DE" dirty="0" err="1"/>
              <a:t>well</a:t>
            </a:r>
            <a:r>
              <a:rPr lang="de-DE" dirty="0"/>
              <a:t> </a:t>
            </a:r>
            <a:r>
              <a:rPr lang="de-DE" dirty="0" err="1"/>
              <a:t>include</a:t>
            </a:r>
            <a:r>
              <a:rPr lang="de-DE" dirty="0"/>
              <a:t> </a:t>
            </a:r>
            <a:r>
              <a:rPr lang="de-DE" dirty="0" err="1"/>
              <a:t>this</a:t>
            </a:r>
            <a:r>
              <a:rPr lang="de-DE" dirty="0"/>
              <a:t> in </a:t>
            </a:r>
            <a:r>
              <a:rPr lang="de-DE" dirty="0" err="1"/>
              <a:t>the</a:t>
            </a:r>
            <a:r>
              <a:rPr lang="de-DE" dirty="0"/>
              <a:t> </a:t>
            </a:r>
            <a:r>
              <a:rPr lang="de-DE" dirty="0" err="1"/>
              <a:t>class</a:t>
            </a:r>
            <a:r>
              <a:rPr lang="de-DE" dirty="0"/>
              <a:t> </a:t>
            </a:r>
            <a:r>
              <a:rPr lang="de-DE" dirty="0" err="1"/>
              <a:t>session</a:t>
            </a:r>
            <a:r>
              <a:rPr lang="de-DE" dirty="0"/>
              <a:t>.</a:t>
            </a:r>
          </a:p>
        </p:txBody>
      </p:sp>
      <p:sp>
        <p:nvSpPr>
          <p:cNvPr id="4" name="Foliennummernplatzhalter 3"/>
          <p:cNvSpPr>
            <a:spLocks noGrp="1"/>
          </p:cNvSpPr>
          <p:nvPr>
            <p:ph type="sldNum" sz="quarter" idx="10"/>
          </p:nvPr>
        </p:nvSpPr>
        <p:spPr/>
        <p:txBody>
          <a:bodyPr/>
          <a:lstStyle/>
          <a:p>
            <a:fld id="{E1F5C4C4-6DEF-42AE-B480-7D8D2C10A4E0}" type="slidenum">
              <a:rPr lang="en-US" smtClean="0"/>
              <a:t>3</a:t>
            </a:fld>
            <a:endParaRPr lang="en-US"/>
          </a:p>
        </p:txBody>
      </p:sp>
    </p:spTree>
    <p:extLst>
      <p:ext uri="{BB962C8B-B14F-4D97-AF65-F5344CB8AC3E}">
        <p14:creationId xmlns:p14="http://schemas.microsoft.com/office/powerpoint/2010/main" val="957764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D207ACF8-36ED-45CD-9B99-481699AE8715}" type="slidenum">
              <a:rPr lang="en-US" altLang="en-US" sz="1000" b="0">
                <a:solidFill>
                  <a:schemeClr val="tx1"/>
                </a:solidFill>
                <a:ea typeface="MS PGothic" pitchFamily="34" charset="-128"/>
              </a:rPr>
              <a:pPr/>
              <a:t>23</a:t>
            </a:fld>
            <a:endParaRPr lang="en-US" altLang="en-US" sz="1000" b="0">
              <a:solidFill>
                <a:schemeClr val="tx1"/>
              </a:solidFill>
              <a:ea typeface="MS PGothic" pitchFamily="34" charset="-128"/>
            </a:endParaRPr>
          </a:p>
        </p:txBody>
      </p:sp>
      <p:sp>
        <p:nvSpPr>
          <p:cNvPr id="165892" name="Notes Placeholder 4"/>
          <p:cNvSpPr>
            <a:spLocks noGrp="1"/>
          </p:cNvSpPr>
          <p:nvPr>
            <p:ph type="body"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Folienbildplatzhalter 1"/>
          <p:cNvSpPr>
            <a:spLocks noGrp="1" noRot="1" noChangeAspect="1" noTextEdit="1"/>
          </p:cNvSpPr>
          <p:nvPr>
            <p:ph type="sldImg"/>
          </p:nvPr>
        </p:nvSpPr>
        <p:spPr>
          <a:ln/>
        </p:spPr>
      </p:sp>
      <p:sp>
        <p:nvSpPr>
          <p:cNvPr id="167939"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a:t>1B</a:t>
            </a:r>
          </a:p>
        </p:txBody>
      </p:sp>
      <p:sp>
        <p:nvSpPr>
          <p:cNvPr id="16794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FC81610F-58A0-4A75-888F-DABDDA090CA4}"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6794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CEA9F1A-F108-4E91-91F6-5FF5A228E998}" type="slidenum">
              <a:rPr lang="de-DE" altLang="de-DE" sz="1000" b="0">
                <a:solidFill>
                  <a:schemeClr val="tx1"/>
                </a:solidFill>
                <a:ea typeface="MS PGothic" pitchFamily="34" charset="-128"/>
              </a:rPr>
              <a:pPr/>
              <a:t>24</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ask</a:t>
            </a:r>
            <a:r>
              <a:rPr lang="de-DE" dirty="0"/>
              <a:t> </a:t>
            </a:r>
            <a:r>
              <a:rPr lang="de-DE" dirty="0" err="1"/>
              <a:t>for</a:t>
            </a:r>
            <a:r>
              <a:rPr lang="de-DE" dirty="0"/>
              <a:t> a </a:t>
            </a:r>
            <a:r>
              <a:rPr lang="de-DE" dirty="0" err="1"/>
              <a:t>volunteer</a:t>
            </a:r>
            <a:r>
              <a:rPr lang="de-DE" dirty="0"/>
              <a:t> </a:t>
            </a:r>
            <a:r>
              <a:rPr lang="de-DE" dirty="0" err="1"/>
              <a:t>team</a:t>
            </a:r>
            <a:r>
              <a:rPr lang="de-DE" dirty="0"/>
              <a:t> and </a:t>
            </a:r>
            <a:r>
              <a:rPr lang="de-DE" dirty="0" err="1"/>
              <a:t>prepare</a:t>
            </a:r>
            <a:r>
              <a:rPr lang="de-DE" dirty="0"/>
              <a:t> </a:t>
            </a:r>
            <a:r>
              <a:rPr lang="de-DE" dirty="0" err="1"/>
              <a:t>these</a:t>
            </a:r>
            <a:r>
              <a:rPr lang="de-DE" dirty="0"/>
              <a:t> </a:t>
            </a:r>
            <a:r>
              <a:rPr lang="de-DE" dirty="0" err="1"/>
              <a:t>three</a:t>
            </a:r>
            <a:r>
              <a:rPr lang="de-DE" dirty="0"/>
              <a:t> </a:t>
            </a:r>
            <a:r>
              <a:rPr lang="de-DE" dirty="0" err="1"/>
              <a:t>tools</a:t>
            </a:r>
            <a:r>
              <a:rPr lang="de-DE" dirty="0"/>
              <a:t> </a:t>
            </a:r>
            <a:r>
              <a:rPr lang="de-DE" dirty="0" err="1"/>
              <a:t>with</a:t>
            </a:r>
            <a:r>
              <a:rPr lang="de-DE" dirty="0"/>
              <a:t> </a:t>
            </a:r>
            <a:r>
              <a:rPr lang="de-DE" dirty="0" err="1"/>
              <a:t>them</a:t>
            </a:r>
            <a:r>
              <a:rPr lang="de-DE" dirty="0"/>
              <a:t> on </a:t>
            </a:r>
            <a:r>
              <a:rPr lang="de-DE" dirty="0" err="1"/>
              <a:t>the</a:t>
            </a:r>
            <a:r>
              <a:rPr lang="de-DE" dirty="0"/>
              <a:t> </a:t>
            </a:r>
            <a:r>
              <a:rPr lang="de-DE" dirty="0" err="1"/>
              <a:t>board</a:t>
            </a:r>
            <a:r>
              <a:rPr lang="de-DE" dirty="0"/>
              <a:t>. </a:t>
            </a:r>
            <a:r>
              <a:rPr lang="de-DE" dirty="0" err="1"/>
              <a:t>For</a:t>
            </a:r>
            <a:r>
              <a:rPr lang="de-DE" dirty="0"/>
              <a:t> </a:t>
            </a:r>
            <a:r>
              <a:rPr lang="de-DE" dirty="0" err="1"/>
              <a:t>the</a:t>
            </a:r>
            <a:r>
              <a:rPr lang="de-DE" dirty="0"/>
              <a:t> </a:t>
            </a:r>
            <a:r>
              <a:rPr lang="de-DE" dirty="0" err="1"/>
              <a:t>map</a:t>
            </a:r>
            <a:r>
              <a:rPr lang="de-DE" dirty="0"/>
              <a:t>, I </a:t>
            </a:r>
            <a:r>
              <a:rPr lang="de-DE" dirty="0" err="1"/>
              <a:t>first</a:t>
            </a:r>
            <a:r>
              <a:rPr lang="de-DE" dirty="0"/>
              <a:t> </a:t>
            </a:r>
            <a:r>
              <a:rPr lang="de-DE" dirty="0" err="1"/>
              <a:t>Identify</a:t>
            </a:r>
            <a:r>
              <a:rPr lang="de-DE" dirty="0"/>
              <a:t> </a:t>
            </a:r>
            <a:r>
              <a:rPr lang="de-DE" dirty="0" err="1"/>
              <a:t>stakeholders</a:t>
            </a:r>
            <a:r>
              <a:rPr lang="de-DE" dirty="0"/>
              <a:t> </a:t>
            </a:r>
            <a:r>
              <a:rPr lang="de-DE" dirty="0" err="1"/>
              <a:t>by</a:t>
            </a:r>
            <a:r>
              <a:rPr lang="de-DE" dirty="0"/>
              <a:t> </a:t>
            </a:r>
            <a:r>
              <a:rPr lang="de-DE" dirty="0" err="1"/>
              <a:t>brainstorming</a:t>
            </a:r>
            <a:r>
              <a:rPr lang="de-DE" dirty="0"/>
              <a:t> and </a:t>
            </a:r>
            <a:r>
              <a:rPr lang="de-DE" dirty="0" err="1"/>
              <a:t>writing</a:t>
            </a:r>
            <a:r>
              <a:rPr lang="de-DE" dirty="0"/>
              <a:t> </a:t>
            </a:r>
            <a:r>
              <a:rPr lang="de-DE" dirty="0" err="1"/>
              <a:t>them</a:t>
            </a:r>
            <a:r>
              <a:rPr lang="de-DE" dirty="0"/>
              <a:t> on </a:t>
            </a:r>
            <a:r>
              <a:rPr lang="de-DE" dirty="0" err="1"/>
              <a:t>sticky</a:t>
            </a:r>
            <a:r>
              <a:rPr lang="de-DE" dirty="0"/>
              <a:t> </a:t>
            </a:r>
            <a:r>
              <a:rPr lang="de-DE" dirty="0" err="1"/>
              <a:t>notes</a:t>
            </a:r>
            <a:r>
              <a:rPr lang="de-DE" dirty="0"/>
              <a:t>. In a </a:t>
            </a:r>
            <a:r>
              <a:rPr lang="de-DE" dirty="0" err="1"/>
              <a:t>next</a:t>
            </a:r>
            <a:r>
              <a:rPr lang="de-DE" dirty="0"/>
              <a:t> </a:t>
            </a:r>
            <a:r>
              <a:rPr lang="de-DE" dirty="0" err="1"/>
              <a:t>step</a:t>
            </a:r>
            <a:r>
              <a:rPr lang="de-DE" dirty="0"/>
              <a:t> I </a:t>
            </a:r>
            <a:r>
              <a:rPr lang="de-DE" dirty="0" err="1"/>
              <a:t>place</a:t>
            </a:r>
            <a:r>
              <a:rPr lang="de-DE" dirty="0"/>
              <a:t> </a:t>
            </a:r>
            <a:r>
              <a:rPr lang="de-DE" dirty="0" err="1"/>
              <a:t>the</a:t>
            </a:r>
            <a:r>
              <a:rPr lang="de-DE" dirty="0"/>
              <a:t> </a:t>
            </a:r>
            <a:r>
              <a:rPr lang="de-DE" dirty="0" err="1"/>
              <a:t>sticky</a:t>
            </a:r>
            <a:r>
              <a:rPr lang="de-DE" dirty="0"/>
              <a:t> </a:t>
            </a:r>
            <a:r>
              <a:rPr lang="de-DE" dirty="0" err="1"/>
              <a:t>notes</a:t>
            </a:r>
            <a:r>
              <a:rPr lang="de-DE" dirty="0"/>
              <a:t> in </a:t>
            </a:r>
            <a:r>
              <a:rPr lang="de-DE" dirty="0" err="1"/>
              <a:t>the</a:t>
            </a:r>
            <a:r>
              <a:rPr lang="de-DE" dirty="0"/>
              <a:t> relevant </a:t>
            </a:r>
            <a:r>
              <a:rPr lang="de-DE" dirty="0" err="1"/>
              <a:t>areas</a:t>
            </a:r>
            <a:r>
              <a:rPr lang="de-DE" dirty="0"/>
              <a:t>. </a:t>
            </a:r>
          </a:p>
          <a:p>
            <a:r>
              <a:rPr lang="de-DE" dirty="0" err="1"/>
              <a:t>Of</a:t>
            </a:r>
            <a:r>
              <a:rPr lang="de-DE" dirty="0"/>
              <a:t> </a:t>
            </a:r>
            <a:r>
              <a:rPr lang="de-DE" dirty="0" err="1"/>
              <a:t>course</a:t>
            </a:r>
            <a:r>
              <a:rPr lang="de-DE" dirty="0"/>
              <a:t> </a:t>
            </a:r>
            <a:r>
              <a:rPr lang="de-DE" dirty="0" err="1"/>
              <a:t>you</a:t>
            </a:r>
            <a:r>
              <a:rPr lang="de-DE" dirty="0"/>
              <a:t> </a:t>
            </a:r>
            <a:r>
              <a:rPr lang="de-DE" dirty="0" err="1"/>
              <a:t>can</a:t>
            </a:r>
            <a:r>
              <a:rPr lang="de-DE" dirty="0"/>
              <a:t> also pick different </a:t>
            </a:r>
            <a:r>
              <a:rPr lang="de-DE" dirty="0" err="1"/>
              <a:t>tools</a:t>
            </a:r>
            <a:endParaRPr lang="de-DE" dirty="0"/>
          </a:p>
          <a:p>
            <a:endParaRPr lang="de-DE" dirty="0"/>
          </a:p>
          <a:p>
            <a:r>
              <a:rPr lang="de-DE" dirty="0" err="1"/>
              <a:t>One</a:t>
            </a:r>
            <a:r>
              <a:rPr lang="de-DE" dirty="0"/>
              <a:t> </a:t>
            </a:r>
            <a:r>
              <a:rPr lang="de-DE" dirty="0" err="1"/>
              <a:t>disadvantage</a:t>
            </a:r>
            <a:r>
              <a:rPr lang="de-DE" dirty="0"/>
              <a:t> </a:t>
            </a:r>
            <a:r>
              <a:rPr lang="de-DE" dirty="0" err="1"/>
              <a:t>is</a:t>
            </a:r>
            <a:r>
              <a:rPr lang="de-DE" dirty="0"/>
              <a:t>, </a:t>
            </a:r>
            <a:r>
              <a:rPr lang="de-DE" dirty="0" err="1"/>
              <a:t>that</a:t>
            </a:r>
            <a:r>
              <a:rPr lang="de-DE" dirty="0"/>
              <a:t> </a:t>
            </a:r>
            <a:r>
              <a:rPr lang="de-DE" dirty="0" err="1"/>
              <a:t>the</a:t>
            </a:r>
            <a:r>
              <a:rPr lang="de-DE" dirty="0"/>
              <a:t> </a:t>
            </a:r>
            <a:r>
              <a:rPr lang="de-DE" dirty="0" err="1"/>
              <a:t>volunteer</a:t>
            </a:r>
            <a:r>
              <a:rPr lang="de-DE" dirty="0"/>
              <a:t> </a:t>
            </a:r>
            <a:r>
              <a:rPr lang="de-DE" dirty="0" err="1"/>
              <a:t>team</a:t>
            </a:r>
            <a:r>
              <a:rPr lang="de-DE" dirty="0"/>
              <a:t> </a:t>
            </a:r>
            <a:r>
              <a:rPr lang="de-DE" dirty="0" err="1"/>
              <a:t>gets</a:t>
            </a:r>
            <a:r>
              <a:rPr lang="de-DE" dirty="0"/>
              <a:t> </a:t>
            </a:r>
            <a:r>
              <a:rPr lang="de-DE" dirty="0" err="1"/>
              <a:t>preferencial</a:t>
            </a:r>
            <a:r>
              <a:rPr lang="de-DE" dirty="0"/>
              <a:t> </a:t>
            </a:r>
            <a:r>
              <a:rPr lang="de-DE" dirty="0" err="1"/>
              <a:t>treatment</a:t>
            </a:r>
            <a:r>
              <a:rPr lang="de-DE" dirty="0"/>
              <a:t>. </a:t>
            </a:r>
            <a:r>
              <a:rPr lang="de-DE" dirty="0" err="1"/>
              <a:t>However</a:t>
            </a:r>
            <a:r>
              <a:rPr lang="de-DE" dirty="0"/>
              <a:t> I </a:t>
            </a:r>
            <a:r>
              <a:rPr lang="de-DE" dirty="0" err="1"/>
              <a:t>try</a:t>
            </a:r>
            <a:r>
              <a:rPr lang="de-DE" dirty="0"/>
              <a:t> </a:t>
            </a:r>
            <a:r>
              <a:rPr lang="de-DE" dirty="0" err="1"/>
              <a:t>to</a:t>
            </a:r>
            <a:r>
              <a:rPr lang="de-DE" dirty="0"/>
              <a:t> </a:t>
            </a:r>
            <a:r>
              <a:rPr lang="de-DE" dirty="0" err="1"/>
              <a:t>use</a:t>
            </a:r>
            <a:r>
              <a:rPr lang="de-DE" dirty="0"/>
              <a:t> a different </a:t>
            </a:r>
            <a:r>
              <a:rPr lang="de-DE" dirty="0" err="1"/>
              <a:t>team</a:t>
            </a:r>
            <a:r>
              <a:rPr lang="de-DE" dirty="0"/>
              <a:t> </a:t>
            </a:r>
            <a:r>
              <a:rPr lang="de-DE" dirty="0" err="1"/>
              <a:t>each</a:t>
            </a:r>
            <a:r>
              <a:rPr lang="de-DE" dirty="0"/>
              <a:t> </a:t>
            </a:r>
            <a:r>
              <a:rPr lang="de-DE" dirty="0" err="1"/>
              <a:t>week</a:t>
            </a:r>
            <a:r>
              <a:rPr lang="de-DE" dirty="0"/>
              <a:t>. This </a:t>
            </a:r>
            <a:r>
              <a:rPr lang="de-DE" dirty="0" err="1"/>
              <a:t>way</a:t>
            </a:r>
            <a:r>
              <a:rPr lang="de-DE" dirty="0"/>
              <a:t> </a:t>
            </a:r>
            <a:r>
              <a:rPr lang="de-DE" dirty="0" err="1"/>
              <a:t>the</a:t>
            </a:r>
            <a:r>
              <a:rPr lang="de-DE" dirty="0"/>
              <a:t> </a:t>
            </a:r>
            <a:r>
              <a:rPr lang="de-DE" dirty="0" err="1"/>
              <a:t>class</a:t>
            </a:r>
            <a:r>
              <a:rPr lang="de-DE" dirty="0"/>
              <a:t> </a:t>
            </a:r>
            <a:r>
              <a:rPr lang="de-DE" dirty="0" err="1"/>
              <a:t>gets</a:t>
            </a:r>
            <a:r>
              <a:rPr lang="de-DE" dirty="0"/>
              <a:t> </a:t>
            </a:r>
            <a:r>
              <a:rPr lang="de-DE" dirty="0" err="1"/>
              <a:t>to</a:t>
            </a:r>
            <a:r>
              <a:rPr lang="de-DE" dirty="0"/>
              <a:t> </a:t>
            </a:r>
            <a:r>
              <a:rPr lang="de-DE" dirty="0" err="1"/>
              <a:t>know</a:t>
            </a:r>
            <a:r>
              <a:rPr lang="de-DE" dirty="0"/>
              <a:t> </a:t>
            </a:r>
            <a:r>
              <a:rPr lang="de-DE" dirty="0" err="1"/>
              <a:t>some</a:t>
            </a:r>
            <a:r>
              <a:rPr lang="de-DE" dirty="0"/>
              <a:t> </a:t>
            </a:r>
            <a:r>
              <a:rPr lang="de-DE" dirty="0" err="1"/>
              <a:t>of</a:t>
            </a:r>
            <a:r>
              <a:rPr lang="de-DE" dirty="0"/>
              <a:t> </a:t>
            </a:r>
            <a:r>
              <a:rPr lang="de-DE" dirty="0" err="1"/>
              <a:t>the</a:t>
            </a:r>
            <a:r>
              <a:rPr lang="de-DE" dirty="0"/>
              <a:t> </a:t>
            </a:r>
            <a:r>
              <a:rPr lang="de-DE" dirty="0" err="1"/>
              <a:t>other</a:t>
            </a:r>
            <a:r>
              <a:rPr lang="de-DE" dirty="0"/>
              <a:t> </a:t>
            </a:r>
            <a:r>
              <a:rPr lang="de-DE" dirty="0" err="1"/>
              <a:t>teams</a:t>
            </a:r>
            <a:r>
              <a:rPr lang="de-DE" dirty="0"/>
              <a:t> </a:t>
            </a:r>
            <a:r>
              <a:rPr lang="de-DE" dirty="0" err="1"/>
              <a:t>projects</a:t>
            </a:r>
            <a:r>
              <a:rPr lang="de-DE" dirty="0"/>
              <a:t> </a:t>
            </a:r>
            <a:r>
              <a:rPr lang="de-DE" dirty="0" err="1"/>
              <a:t>more</a:t>
            </a:r>
            <a:r>
              <a:rPr lang="de-DE" dirty="0"/>
              <a:t> in </a:t>
            </a:r>
            <a:r>
              <a:rPr lang="de-DE" dirty="0" err="1"/>
              <a:t>detail</a:t>
            </a:r>
            <a:r>
              <a:rPr lang="de-DE" dirty="0"/>
              <a:t> and </a:t>
            </a:r>
            <a:r>
              <a:rPr lang="de-DE" dirty="0" err="1"/>
              <a:t>can</a:t>
            </a:r>
            <a:r>
              <a:rPr lang="de-DE" dirty="0"/>
              <a:t> </a:t>
            </a:r>
            <a:r>
              <a:rPr lang="de-DE" dirty="0" err="1"/>
              <a:t>observe</a:t>
            </a:r>
            <a:r>
              <a:rPr lang="de-DE" dirty="0"/>
              <a:t> </a:t>
            </a:r>
            <a:r>
              <a:rPr lang="de-DE" dirty="0" err="1"/>
              <a:t>the</a:t>
            </a:r>
            <a:r>
              <a:rPr lang="de-DE" dirty="0"/>
              <a:t> </a:t>
            </a:r>
            <a:r>
              <a:rPr lang="de-DE" dirty="0" err="1"/>
              <a:t>process</a:t>
            </a:r>
            <a:r>
              <a:rPr lang="de-DE" dirty="0"/>
              <a:t> </a:t>
            </a:r>
            <a:r>
              <a:rPr lang="de-DE" dirty="0" err="1"/>
              <a:t>of</a:t>
            </a:r>
            <a:r>
              <a:rPr lang="de-DE" dirty="0"/>
              <a:t> </a:t>
            </a:r>
            <a:r>
              <a:rPr lang="de-DE" dirty="0" err="1"/>
              <a:t>the</a:t>
            </a:r>
            <a:r>
              <a:rPr lang="de-DE" dirty="0"/>
              <a:t> </a:t>
            </a:r>
            <a:r>
              <a:rPr lang="de-DE" dirty="0" err="1"/>
              <a:t>tool</a:t>
            </a:r>
            <a:r>
              <a:rPr lang="de-DE" dirty="0"/>
              <a:t> </a:t>
            </a:r>
            <a:r>
              <a:rPr lang="de-DE" dirty="0" err="1"/>
              <a:t>development</a:t>
            </a:r>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25</a:t>
            </a:fld>
            <a:endParaRPr lang="en-US"/>
          </a:p>
        </p:txBody>
      </p:sp>
    </p:spTree>
    <p:extLst>
      <p:ext uri="{BB962C8B-B14F-4D97-AF65-F5344CB8AC3E}">
        <p14:creationId xmlns:p14="http://schemas.microsoft.com/office/powerpoint/2010/main" val="438117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let</a:t>
            </a:r>
            <a:r>
              <a:rPr lang="de-DE" dirty="0"/>
              <a:t> </a:t>
            </a:r>
            <a:r>
              <a:rPr lang="de-DE" dirty="0" err="1"/>
              <a:t>the</a:t>
            </a:r>
            <a:r>
              <a:rPr lang="de-DE" dirty="0"/>
              <a:t> </a:t>
            </a:r>
            <a:r>
              <a:rPr lang="de-DE" dirty="0" err="1"/>
              <a:t>teams</a:t>
            </a:r>
            <a:r>
              <a:rPr lang="de-DE" dirty="0"/>
              <a:t> </a:t>
            </a:r>
            <a:r>
              <a:rPr lang="de-DE" dirty="0" err="1"/>
              <a:t>work</a:t>
            </a:r>
            <a:r>
              <a:rPr lang="de-DE" dirty="0"/>
              <a:t> on </a:t>
            </a:r>
            <a:r>
              <a:rPr lang="de-DE" dirty="0" err="1"/>
              <a:t>each</a:t>
            </a:r>
            <a:r>
              <a:rPr lang="de-DE" dirty="0"/>
              <a:t> </a:t>
            </a:r>
            <a:r>
              <a:rPr lang="de-DE" dirty="0" err="1"/>
              <a:t>tool</a:t>
            </a:r>
            <a:r>
              <a:rPr lang="de-DE" dirty="0"/>
              <a:t> in </a:t>
            </a:r>
            <a:r>
              <a:rPr lang="de-DE" dirty="0" err="1"/>
              <a:t>their</a:t>
            </a:r>
            <a:r>
              <a:rPr lang="de-DE" dirty="0"/>
              <a:t> </a:t>
            </a:r>
            <a:r>
              <a:rPr lang="de-DE" dirty="0" err="1"/>
              <a:t>selfstudy</a:t>
            </a:r>
            <a:r>
              <a:rPr lang="de-DE" dirty="0"/>
              <a:t> time </a:t>
            </a:r>
            <a:r>
              <a:rPr lang="de-DE" dirty="0" err="1"/>
              <a:t>each</a:t>
            </a:r>
            <a:r>
              <a:rPr lang="de-DE" dirty="0"/>
              <a:t> </a:t>
            </a:r>
            <a:r>
              <a:rPr lang="de-DE" dirty="0" err="1"/>
              <a:t>week</a:t>
            </a:r>
            <a:r>
              <a:rPr lang="de-DE" dirty="0"/>
              <a:t>. </a:t>
            </a:r>
            <a:r>
              <a:rPr lang="de-DE" dirty="0" err="1"/>
              <a:t>If</a:t>
            </a:r>
            <a:r>
              <a:rPr lang="de-DE" dirty="0"/>
              <a:t> </a:t>
            </a:r>
            <a:r>
              <a:rPr lang="de-DE" dirty="0" err="1"/>
              <a:t>you</a:t>
            </a:r>
            <a:r>
              <a:rPr lang="de-DE" dirty="0"/>
              <a:t> </a:t>
            </a:r>
            <a:r>
              <a:rPr lang="de-DE" dirty="0" err="1"/>
              <a:t>have</a:t>
            </a:r>
            <a:r>
              <a:rPr lang="de-DE" dirty="0"/>
              <a:t> </a:t>
            </a:r>
            <a:r>
              <a:rPr lang="de-DE" dirty="0" err="1"/>
              <a:t>more</a:t>
            </a:r>
            <a:r>
              <a:rPr lang="de-DE" dirty="0"/>
              <a:t> </a:t>
            </a:r>
            <a:r>
              <a:rPr lang="de-DE" dirty="0" err="1"/>
              <a:t>class</a:t>
            </a:r>
            <a:r>
              <a:rPr lang="de-DE" dirty="0"/>
              <a:t> time </a:t>
            </a:r>
            <a:r>
              <a:rPr lang="de-DE" dirty="0" err="1"/>
              <a:t>you</a:t>
            </a:r>
            <a:r>
              <a:rPr lang="de-DE" dirty="0"/>
              <a:t> </a:t>
            </a:r>
            <a:r>
              <a:rPr lang="de-DE" dirty="0" err="1"/>
              <a:t>can</a:t>
            </a:r>
            <a:r>
              <a:rPr lang="de-DE" dirty="0"/>
              <a:t> </a:t>
            </a:r>
            <a:r>
              <a:rPr lang="de-DE" dirty="0" err="1"/>
              <a:t>as</a:t>
            </a:r>
            <a:r>
              <a:rPr lang="de-DE" dirty="0"/>
              <a:t> </a:t>
            </a:r>
            <a:r>
              <a:rPr lang="de-DE" dirty="0" err="1"/>
              <a:t>well</a:t>
            </a:r>
            <a:r>
              <a:rPr lang="de-DE" dirty="0"/>
              <a:t> </a:t>
            </a:r>
            <a:r>
              <a:rPr lang="de-DE" dirty="0" err="1"/>
              <a:t>include</a:t>
            </a:r>
            <a:r>
              <a:rPr lang="de-DE" dirty="0"/>
              <a:t> </a:t>
            </a:r>
            <a:r>
              <a:rPr lang="de-DE" dirty="0" err="1"/>
              <a:t>this</a:t>
            </a:r>
            <a:r>
              <a:rPr lang="de-DE" dirty="0"/>
              <a:t> in </a:t>
            </a:r>
            <a:r>
              <a:rPr lang="de-DE" dirty="0" err="1"/>
              <a:t>the</a:t>
            </a:r>
            <a:r>
              <a:rPr lang="de-DE" dirty="0"/>
              <a:t> </a:t>
            </a:r>
            <a:r>
              <a:rPr lang="de-DE" dirty="0" err="1"/>
              <a:t>class</a:t>
            </a:r>
            <a:r>
              <a:rPr lang="de-DE" dirty="0"/>
              <a:t> </a:t>
            </a:r>
            <a:r>
              <a:rPr lang="de-DE" dirty="0" err="1"/>
              <a:t>session</a:t>
            </a:r>
            <a:r>
              <a:rPr lang="de-DE" dirty="0"/>
              <a:t>.</a:t>
            </a:r>
          </a:p>
        </p:txBody>
      </p:sp>
      <p:sp>
        <p:nvSpPr>
          <p:cNvPr id="4" name="Foliennummernplatzhalter 3"/>
          <p:cNvSpPr>
            <a:spLocks noGrp="1"/>
          </p:cNvSpPr>
          <p:nvPr>
            <p:ph type="sldNum" sz="quarter" idx="10"/>
          </p:nvPr>
        </p:nvSpPr>
        <p:spPr/>
        <p:txBody>
          <a:bodyPr/>
          <a:lstStyle/>
          <a:p>
            <a:fld id="{E1F5C4C4-6DEF-42AE-B480-7D8D2C10A4E0}" type="slidenum">
              <a:rPr lang="en-US" smtClean="0"/>
              <a:t>26</a:t>
            </a:fld>
            <a:endParaRPr lang="en-US"/>
          </a:p>
        </p:txBody>
      </p:sp>
    </p:spTree>
    <p:extLst>
      <p:ext uri="{BB962C8B-B14F-4D97-AF65-F5344CB8AC3E}">
        <p14:creationId xmlns:p14="http://schemas.microsoft.com/office/powerpoint/2010/main" val="2244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5 min </a:t>
            </a:r>
            <a:r>
              <a:rPr lang="de-DE" dirty="0" err="1"/>
              <a:t>for</a:t>
            </a:r>
            <a:r>
              <a:rPr lang="de-DE" dirty="0"/>
              <a:t> open Questions.</a:t>
            </a:r>
          </a:p>
        </p:txBody>
      </p:sp>
      <p:sp>
        <p:nvSpPr>
          <p:cNvPr id="4" name="Foliennummernplatzhalter 3"/>
          <p:cNvSpPr>
            <a:spLocks noGrp="1"/>
          </p:cNvSpPr>
          <p:nvPr>
            <p:ph type="sldNum" sz="quarter" idx="10"/>
          </p:nvPr>
        </p:nvSpPr>
        <p:spPr/>
        <p:txBody>
          <a:bodyPr/>
          <a:lstStyle/>
          <a:p>
            <a:fld id="{E1F5C4C4-6DEF-42AE-B480-7D8D2C10A4E0}" type="slidenum">
              <a:rPr lang="en-US" smtClean="0"/>
              <a:t>4</a:t>
            </a:fld>
            <a:endParaRPr lang="en-US"/>
          </a:p>
        </p:txBody>
      </p:sp>
    </p:spTree>
    <p:extLst>
      <p:ext uri="{BB962C8B-B14F-4D97-AF65-F5344CB8AC3E}">
        <p14:creationId xmlns:p14="http://schemas.microsoft.com/office/powerpoint/2010/main" val="2338215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Folienbildplatzhalter 1"/>
          <p:cNvSpPr>
            <a:spLocks noGrp="1" noRot="1" noChangeAspect="1" noTextEdit="1"/>
          </p:cNvSpPr>
          <p:nvPr>
            <p:ph type="sldImg"/>
          </p:nvPr>
        </p:nvSpPr>
        <p:spPr>
          <a:ln/>
        </p:spPr>
      </p:sp>
      <p:sp>
        <p:nvSpPr>
          <p:cNvPr id="2416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dirty="0"/>
              <a:t>A </a:t>
            </a:r>
            <a:r>
              <a:rPr lang="de-DE" altLang="en-US" dirty="0" err="1"/>
              <a:t>possible</a:t>
            </a:r>
            <a:r>
              <a:rPr lang="de-DE" altLang="en-US" dirty="0"/>
              <a:t> </a:t>
            </a:r>
            <a:r>
              <a:rPr lang="de-DE" altLang="en-US" dirty="0" err="1"/>
              <a:t>next</a:t>
            </a:r>
            <a:r>
              <a:rPr lang="de-DE" altLang="en-US" dirty="0"/>
              <a:t> </a:t>
            </a:r>
            <a:r>
              <a:rPr lang="de-DE" altLang="en-US" dirty="0" err="1"/>
              <a:t>step</a:t>
            </a:r>
            <a:r>
              <a:rPr lang="de-DE" altLang="en-US" dirty="0"/>
              <a:t> and </a:t>
            </a:r>
            <a:r>
              <a:rPr lang="de-DE" altLang="en-US" dirty="0" err="1"/>
              <a:t>good</a:t>
            </a:r>
            <a:r>
              <a:rPr lang="de-DE" altLang="en-US" dirty="0"/>
              <a:t> </a:t>
            </a:r>
            <a:r>
              <a:rPr lang="de-DE" altLang="en-US" dirty="0" err="1"/>
              <a:t>use</a:t>
            </a:r>
            <a:r>
              <a:rPr lang="de-DE" altLang="en-US" dirty="0"/>
              <a:t> </a:t>
            </a:r>
            <a:r>
              <a:rPr lang="de-DE" altLang="en-US" dirty="0" err="1"/>
              <a:t>of</a:t>
            </a:r>
            <a:r>
              <a:rPr lang="de-DE" altLang="en-US" dirty="0"/>
              <a:t> </a:t>
            </a:r>
            <a:r>
              <a:rPr lang="de-DE" altLang="en-US" dirty="0" err="1"/>
              <a:t>WBS</a:t>
            </a:r>
            <a:r>
              <a:rPr lang="de-DE" altLang="en-US" dirty="0"/>
              <a:t>.</a:t>
            </a:r>
          </a:p>
          <a:p>
            <a:r>
              <a:rPr lang="de-DE" altLang="en-US" dirty="0" err="1"/>
              <a:t>There</a:t>
            </a:r>
            <a:r>
              <a:rPr lang="de-DE" altLang="en-US" dirty="0"/>
              <a:t> </a:t>
            </a:r>
            <a:r>
              <a:rPr lang="de-DE" altLang="en-US" dirty="0" err="1"/>
              <a:t>are</a:t>
            </a:r>
            <a:r>
              <a:rPr lang="de-DE" altLang="en-US" dirty="0"/>
              <a:t> different </a:t>
            </a:r>
            <a:r>
              <a:rPr lang="de-DE" altLang="en-US" dirty="0" err="1"/>
              <a:t>forms</a:t>
            </a:r>
            <a:r>
              <a:rPr lang="de-DE" altLang="en-US" dirty="0"/>
              <a:t>/</a:t>
            </a:r>
            <a:r>
              <a:rPr lang="de-DE" altLang="en-US" dirty="0" err="1"/>
              <a:t>layouts</a:t>
            </a:r>
            <a:r>
              <a:rPr lang="de-DE" altLang="en-US" dirty="0"/>
              <a:t> and </a:t>
            </a:r>
            <a:r>
              <a:rPr lang="de-DE" altLang="en-US" dirty="0" err="1"/>
              <a:t>methods</a:t>
            </a:r>
            <a:r>
              <a:rPr lang="de-DE" altLang="en-US" dirty="0"/>
              <a:t> </a:t>
            </a:r>
            <a:r>
              <a:rPr lang="de-DE" altLang="en-US" dirty="0" err="1"/>
              <a:t>to</a:t>
            </a:r>
            <a:r>
              <a:rPr lang="de-DE" altLang="en-US" dirty="0"/>
              <a:t> do so.</a:t>
            </a:r>
          </a:p>
          <a:p>
            <a:r>
              <a:rPr lang="de-DE" altLang="en-US" dirty="0"/>
              <a:t>I </a:t>
            </a:r>
            <a:r>
              <a:rPr lang="de-DE" altLang="en-US" dirty="0" err="1"/>
              <a:t>recommend</a:t>
            </a:r>
            <a:r>
              <a:rPr lang="de-DE" altLang="en-US" dirty="0"/>
              <a:t> </a:t>
            </a:r>
            <a:r>
              <a:rPr lang="de-DE" altLang="en-US" dirty="0" err="1"/>
              <a:t>this</a:t>
            </a:r>
            <a:r>
              <a:rPr lang="de-DE" altLang="en-US" dirty="0"/>
              <a:t> </a:t>
            </a:r>
            <a:r>
              <a:rPr lang="de-DE" altLang="en-US" dirty="0" err="1"/>
              <a:t>one</a:t>
            </a:r>
            <a:r>
              <a:rPr lang="de-DE" altLang="en-US" dirty="0"/>
              <a:t> </a:t>
            </a:r>
            <a:r>
              <a:rPr lang="de-DE" altLang="en-US" dirty="0" err="1"/>
              <a:t>for</a:t>
            </a:r>
            <a:r>
              <a:rPr lang="de-DE" altLang="en-US" dirty="0"/>
              <a:t> </a:t>
            </a:r>
            <a:r>
              <a:rPr lang="de-DE" altLang="en-US" dirty="0" err="1"/>
              <a:t>your</a:t>
            </a:r>
            <a:r>
              <a:rPr lang="de-DE" altLang="en-US" dirty="0"/>
              <a:t> </a:t>
            </a:r>
            <a:r>
              <a:rPr lang="de-DE" altLang="en-US" dirty="0" err="1"/>
              <a:t>teams</a:t>
            </a:r>
            <a:r>
              <a:rPr lang="de-DE" altLang="en-US" dirty="0"/>
              <a:t>. </a:t>
            </a:r>
          </a:p>
        </p:txBody>
      </p:sp>
      <p:sp>
        <p:nvSpPr>
          <p:cNvPr id="2416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56E43413-A9E6-41F0-B90F-B62CC76E0D86}"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2416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74CAB2F1-9AEF-4C0A-B0FA-F32E75B6E333}" type="slidenum">
              <a:rPr lang="de-DE" altLang="de-DE" sz="1000" b="0">
                <a:solidFill>
                  <a:schemeClr val="tx1"/>
                </a:solidFill>
                <a:ea typeface="MS PGothic" pitchFamily="34" charset="-128"/>
              </a:rPr>
              <a:pPr/>
              <a:t>5</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ltLang="de-DE"/>
          </a:p>
        </p:txBody>
      </p:sp>
      <p:sp>
        <p:nvSpPr>
          <p:cNvPr id="880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324B33C-F781-4814-B39B-B565CD79A968}"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880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7AD13E7-B3EC-4021-ACA0-69B4D6697E7E}" type="slidenum">
              <a:rPr lang="de-DE" altLang="de-DE" sz="1000" b="0">
                <a:solidFill>
                  <a:schemeClr val="tx1"/>
                </a:solidFill>
                <a:ea typeface="MS PGothic" pitchFamily="34" charset="-128"/>
              </a:rPr>
              <a:pPr/>
              <a:t>6</a:t>
            </a:fld>
            <a:endParaRPr lang="de-DE" altLang="de-DE" sz="1200" b="0" dirty="0">
              <a:solidFill>
                <a:schemeClr val="tx1"/>
              </a:solidFill>
              <a:latin typeface="Calibri"/>
              <a:ea typeface="MS PGothic" pitchFamily="34" charset="-128"/>
            </a:endParaRPr>
          </a:p>
        </p:txBody>
      </p:sp>
    </p:spTree>
    <p:extLst>
      <p:ext uri="{BB962C8B-B14F-4D97-AF65-F5344CB8AC3E}">
        <p14:creationId xmlns:p14="http://schemas.microsoft.com/office/powerpoint/2010/main" val="1645030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lienbildplatzhalter 1"/>
          <p:cNvSpPr>
            <a:spLocks noGrp="1" noRot="1" noChangeAspect="1" noTextEdit="1"/>
          </p:cNvSpPr>
          <p:nvPr>
            <p:ph type="sldImg"/>
          </p:nvPr>
        </p:nvSpPr>
        <p:spPr>
          <a:ln/>
        </p:spPr>
      </p:sp>
      <p:sp>
        <p:nvSpPr>
          <p:cNvPr id="14438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de-DE" sz="2800" b="1" i="1">
                <a:solidFill>
                  <a:schemeClr val="accent1"/>
                </a:solidFill>
              </a:rPr>
              <a:t>Stakeholder Analysis </a:t>
            </a:r>
            <a:r>
              <a:rPr lang="en-US" altLang="de-DE" sz="2800"/>
              <a:t>is a useful tool for demonstrating some of the seemingly irresolvable conflicts that occur through the planned creation and introduction of new projects.</a:t>
            </a:r>
          </a:p>
          <a:p>
            <a:pPr eaLnBrk="1" hangingPunct="1"/>
            <a:endParaRPr lang="de-DE" altLang="de-DE" sz="2800"/>
          </a:p>
          <a:p>
            <a:pPr eaLnBrk="1" hangingPunct="1"/>
            <a:r>
              <a:rPr lang="en-US" altLang="en-US" sz="2800"/>
              <a:t>Because stakeholder management is so important to project success, the Project Management Institute decided to create an entire knowledge area devoted to it as part of the Fifth Edition of the PMBOK® Guide in 2012!!</a:t>
            </a:r>
          </a:p>
          <a:p>
            <a:pPr eaLnBrk="1" hangingPunct="1"/>
            <a:endParaRPr lang="en-US" altLang="de-DE" sz="2800"/>
          </a:p>
          <a:p>
            <a:pPr eaLnBrk="1" hangingPunct="1"/>
            <a:endParaRPr lang="en-US" altLang="de-DE" sz="2600"/>
          </a:p>
        </p:txBody>
      </p:sp>
      <p:sp>
        <p:nvSpPr>
          <p:cNvPr id="14438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9E57CB45-08C2-4ED9-A564-DC00A8DA0BFA}"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14438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117DDF21-F01B-4A8C-8E16-62613ED26F5D}" type="slidenum">
              <a:rPr lang="de-DE" altLang="de-DE" sz="1000" b="0">
                <a:solidFill>
                  <a:schemeClr val="tx1"/>
                </a:solidFill>
                <a:ea typeface="MS PGothic" pitchFamily="34" charset="-128"/>
              </a:rPr>
              <a:pPr/>
              <a:t>7</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en-US" dirty="0">
                <a:solidFill>
                  <a:srgbClr val="5B53FF"/>
                </a:solidFill>
                <a:effectLst>
                  <a:outerShdw blurRad="38100" dist="38100" dir="2700000" algn="tl">
                    <a:srgbClr val="000000">
                      <a:alpha val="43137"/>
                    </a:srgbClr>
                  </a:outerShdw>
                </a:effectLst>
              </a:rPr>
              <a:t>The purpose of project stakeholder management is to identify all people or organizations affected by a project, to analyze stakeholder expectations, and to effectively engage stakeholders</a:t>
            </a:r>
          </a:p>
          <a:p>
            <a:pPr>
              <a:defRPr/>
            </a:pPr>
            <a:endParaRPr lang="en-US" dirty="0"/>
          </a:p>
        </p:txBody>
      </p:sp>
      <p:sp>
        <p:nvSpPr>
          <p:cNvPr id="14746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E30B0858-77F1-4111-8031-805F1FAC19B6}"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4746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31163C9B-5BCF-4CB8-A328-E633158198DF}" type="slidenum">
              <a:rPr lang="de-DE" altLang="de-DE" sz="1000" b="0">
                <a:solidFill>
                  <a:schemeClr val="tx1"/>
                </a:solidFill>
                <a:ea typeface="MS PGothic" pitchFamily="34" charset="-128"/>
              </a:rPr>
              <a:pPr/>
              <a:t>9</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Folienbildplatzhalter 1"/>
          <p:cNvSpPr>
            <a:spLocks noGrp="1" noRot="1" noChangeAspect="1" noTextEdit="1"/>
          </p:cNvSpPr>
          <p:nvPr>
            <p:ph type="sldImg"/>
          </p:nvPr>
        </p:nvSpPr>
        <p:spPr>
          <a:ln/>
        </p:spPr>
      </p:sp>
      <p:sp>
        <p:nvSpPr>
          <p:cNvPr id="153603"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b="1">
                <a:solidFill>
                  <a:srgbClr val="00B0F0"/>
                </a:solidFill>
              </a:rPr>
              <a:t>Identifying stakeholders</a:t>
            </a:r>
            <a:r>
              <a:rPr lang="en-US" altLang="en-US">
                <a:solidFill>
                  <a:srgbClr val="00B0F0"/>
                </a:solidFill>
              </a:rPr>
              <a:t>: </a:t>
            </a:r>
            <a:r>
              <a:rPr lang="en-US" altLang="en-US"/>
              <a:t>Identifying everyone involved in the project or affected by it, and determining the best ways to manage relationships with them.</a:t>
            </a:r>
          </a:p>
          <a:p>
            <a:endParaRPr lang="en-US" altLang="en-US" sz="300"/>
          </a:p>
          <a:p>
            <a:r>
              <a:rPr lang="en-US" altLang="en-US" b="1">
                <a:solidFill>
                  <a:srgbClr val="00B0F0"/>
                </a:solidFill>
              </a:rPr>
              <a:t>Planning stakeholder management</a:t>
            </a:r>
            <a:r>
              <a:rPr lang="en-US" altLang="en-US">
                <a:solidFill>
                  <a:srgbClr val="00B0F0"/>
                </a:solidFill>
              </a:rPr>
              <a:t>: </a:t>
            </a:r>
            <a:r>
              <a:rPr lang="en-US" altLang="en-US"/>
              <a:t>Determining strategies to effectively engage stakeholders</a:t>
            </a:r>
          </a:p>
          <a:p>
            <a:endParaRPr lang="en-US" altLang="en-US" sz="100"/>
          </a:p>
          <a:p>
            <a:r>
              <a:rPr lang="en-US" altLang="en-US" b="1">
                <a:solidFill>
                  <a:srgbClr val="00B0F0"/>
                </a:solidFill>
              </a:rPr>
              <a:t>Managing stakeholder engagement</a:t>
            </a:r>
            <a:r>
              <a:rPr lang="en-US" altLang="en-US">
                <a:solidFill>
                  <a:srgbClr val="00B0F0"/>
                </a:solidFill>
              </a:rPr>
              <a:t>: </a:t>
            </a:r>
            <a:r>
              <a:rPr lang="en-US" altLang="en-US"/>
              <a:t>Communicating and working with project stakeholders to satisfy their needs and expectations, resolving issues, and fostering engagement in project decisions and activities</a:t>
            </a:r>
          </a:p>
          <a:p>
            <a:endParaRPr lang="en-US" altLang="en-US" sz="800"/>
          </a:p>
          <a:p>
            <a:r>
              <a:rPr lang="en-US" altLang="en-US" b="1">
                <a:solidFill>
                  <a:srgbClr val="00B0F0"/>
                </a:solidFill>
              </a:rPr>
              <a:t>Controlling stakeholder engagement</a:t>
            </a:r>
            <a:r>
              <a:rPr lang="en-US" altLang="en-US">
                <a:solidFill>
                  <a:srgbClr val="00B0F0"/>
                </a:solidFill>
              </a:rPr>
              <a:t>: </a:t>
            </a:r>
            <a:r>
              <a:rPr lang="en-US" altLang="en-US"/>
              <a:t>Monitoring stakeholder relationships and adjusting plans and strategies for engaging stakeholders as needed</a:t>
            </a:r>
          </a:p>
          <a:p>
            <a:endParaRPr lang="en-US" altLang="en-US"/>
          </a:p>
        </p:txBody>
      </p:sp>
      <p:sp>
        <p:nvSpPr>
          <p:cNvPr id="153604"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36CDBC41-C60A-4CE8-9223-C158625857D5}"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53605"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7069C2C6-5F9C-4541-81BE-11DE7C2AE566}" type="slidenum">
              <a:rPr lang="de-DE" altLang="de-DE" sz="1000" b="0">
                <a:solidFill>
                  <a:schemeClr val="tx1"/>
                </a:solidFill>
                <a:ea typeface="MS PGothic" pitchFamily="34" charset="-128"/>
              </a:rPr>
              <a:pPr/>
              <a:t>10</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a:endParaRPr>
          </a:p>
        </p:txBody>
      </p:sp>
      <p:sp>
        <p:nvSpPr>
          <p:cNvPr id="17306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ea typeface="MS PGothic" pitchFamily="34" charset="-128"/>
              </a:defRPr>
            </a:lvl1pPr>
            <a:lvl2pPr marL="742950" indent="-285750">
              <a:spcBef>
                <a:spcPct val="30000"/>
              </a:spcBef>
              <a:defRPr sz="1200">
                <a:solidFill>
                  <a:schemeClr val="tx1"/>
                </a:solidFill>
                <a:latin typeface="Verdana" pitchFamily="34" charset="0"/>
                <a:ea typeface="MS PGothic" pitchFamily="34" charset="-128"/>
              </a:defRPr>
            </a:lvl2pPr>
            <a:lvl3pPr marL="1143000" indent="-228600">
              <a:spcBef>
                <a:spcPct val="30000"/>
              </a:spcBef>
              <a:defRPr sz="1200">
                <a:solidFill>
                  <a:schemeClr val="tx1"/>
                </a:solidFill>
                <a:latin typeface="Verdana" pitchFamily="34" charset="0"/>
                <a:ea typeface="MS PGothic" pitchFamily="34" charset="-128"/>
              </a:defRPr>
            </a:lvl3pPr>
            <a:lvl4pPr marL="1600200" indent="-228600">
              <a:spcBef>
                <a:spcPct val="30000"/>
              </a:spcBef>
              <a:defRPr sz="1200">
                <a:solidFill>
                  <a:schemeClr val="tx1"/>
                </a:solidFill>
                <a:latin typeface="Verdana" pitchFamily="34" charset="0"/>
                <a:ea typeface="MS PGothic" pitchFamily="34" charset="-128"/>
              </a:defRPr>
            </a:lvl4pPr>
            <a:lvl5pPr marL="2057400" indent="-228600">
              <a:spcBef>
                <a:spcPct val="30000"/>
              </a:spcBef>
              <a:defRPr sz="1200">
                <a:solidFill>
                  <a:schemeClr val="tx1"/>
                </a:solidFill>
                <a:latin typeface="Verdana"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Verdana"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Verdana"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Verdana"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Verdana" pitchFamily="34" charset="0"/>
                <a:ea typeface="MS PGothic" pitchFamily="34" charset="-128"/>
              </a:defRPr>
            </a:lvl9pPr>
          </a:lstStyle>
          <a:p>
            <a:pPr eaLnBrk="1" hangingPunct="1">
              <a:spcBef>
                <a:spcPct val="0"/>
              </a:spcBef>
            </a:pPr>
            <a:fld id="{DA84D8EE-DD2F-46A6-922A-0A40A280A823}" type="slidenum">
              <a:rPr lang="de-DE" altLang="en-US" sz="1000">
                <a:latin typeface="Calibri"/>
              </a:rPr>
              <a:pPr eaLnBrk="1" hangingPunct="1">
                <a:spcBef>
                  <a:spcPct val="0"/>
                </a:spcBef>
              </a:pPr>
              <a:t>11</a:t>
            </a:fld>
            <a:endParaRPr lang="de-DE" altLang="en-US" sz="1000" dirty="0">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de-DE"/>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hr-HR"/>
          </a:p>
        </p:txBody>
      </p:sp>
      <p:sp>
        <p:nvSpPr>
          <p:cNvPr id="4" name="Date Placeholder 3"/>
          <p:cNvSpPr>
            <a:spLocks noGrp="1"/>
          </p:cNvSpPr>
          <p:nvPr>
            <p:ph type="dt" sz="half" idx="10"/>
          </p:nvPr>
        </p:nvSpPr>
        <p:spPr/>
        <p:txBody>
          <a:bodyPr/>
          <a:lstStyle/>
          <a:p>
            <a:fld id="{E271C978-4671-449B-9F70-CB961028F176}"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80AC169A-84F5-4D44-B4C1-109AF54F9D5C}"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B1ADD094-29D9-4086-8A4F-5FF97DC15A1C}"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96F540EC-F7A1-43CD-91F3-EA73C2DB7407}"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0B892A54-7423-47F6-A719-BA5FF40DC3C0}"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Date Placeholder 4"/>
          <p:cNvSpPr>
            <a:spLocks noGrp="1"/>
          </p:cNvSpPr>
          <p:nvPr>
            <p:ph type="dt" sz="half" idx="10"/>
          </p:nvPr>
        </p:nvSpPr>
        <p:spPr/>
        <p:txBody>
          <a:bodyPr/>
          <a:lstStyle/>
          <a:p>
            <a:fld id="{7376D5A0-8E86-459D-A7A3-B2191D3E1535}"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7" name="Date Placeholder 6"/>
          <p:cNvSpPr>
            <a:spLocks noGrp="1"/>
          </p:cNvSpPr>
          <p:nvPr>
            <p:ph type="dt" sz="half" idx="10"/>
          </p:nvPr>
        </p:nvSpPr>
        <p:spPr/>
        <p:txBody>
          <a:bodyPr/>
          <a:lstStyle/>
          <a:p>
            <a:fld id="{F94F3303-3E92-4C46-91DC-83C2B363354C}" type="datetime1">
              <a:rPr lang="en-GB" smtClean="0"/>
              <a:t>03/07/2019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Date Placeholder 2"/>
          <p:cNvSpPr>
            <a:spLocks noGrp="1"/>
          </p:cNvSpPr>
          <p:nvPr>
            <p:ph type="dt" sz="half" idx="10"/>
          </p:nvPr>
        </p:nvSpPr>
        <p:spPr/>
        <p:txBody>
          <a:bodyPr/>
          <a:lstStyle/>
          <a:p>
            <a:fld id="{E1B5599F-1F46-4FC3-A7E3-1655AD82607F}" type="datetime1">
              <a:rPr lang="en-GB" smtClean="0"/>
              <a:t>03/07/2019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5F498-0B2D-4469-B120-FBF6610B971F}" type="datetime1">
              <a:rPr lang="en-GB" smtClean="0"/>
              <a:t>03/07/2019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46BF5F69-DCDD-4A65-88FA-DF496DD621A1}"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2A03EF5-FF33-4A8A-BDCB-3A323641F6CA}"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5FC27-0BCC-4139-9F19-ED7BBDFA990E}" type="datetime1">
              <a:rPr lang="en-GB" smtClean="0"/>
              <a:t>03/07/2019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092F8-88B9-48E5-9B8F-3F206E5F35A9}" type="slidenum">
              <a:rPr lang="hr-HR" smtClean="0"/>
              <a:t>‹Nr.›</a:t>
            </a:fld>
            <a:endParaRPr lang="hr-HR"/>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404041"/>
          </a:solidFill>
          <a:latin typeface="Calibri"/>
          <a:ea typeface="Calibri"/>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Calibri"/>
          <a:ea typeface="Calibri"/>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Calibri"/>
          <a:ea typeface="Calibri"/>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Calibri"/>
          <a:ea typeface="Calibri"/>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pixabay.com/de/fragezeichen-frage-antwort-1019993/"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creativecommons.org/licenses/by-nc-sa/3.0/" TargetMode="External"/><Relationship Id="rId4" Type="http://schemas.openxmlformats.org/officeDocument/2006/relationships/hyperlink" Target="http://www.mixprize.org/hack/designed-growth-and-engagement-fixing-invisible-stranglehold-business-success?challenge=1929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Project Management</a:t>
            </a:r>
            <a:endParaRPr lang="hr-HR" dirty="0"/>
          </a:p>
        </p:txBody>
      </p:sp>
      <p:sp>
        <p:nvSpPr>
          <p:cNvPr id="3" name="Subtitle 2"/>
          <p:cNvSpPr>
            <a:spLocks noGrp="1"/>
          </p:cNvSpPr>
          <p:nvPr>
            <p:ph type="subTitle" idx="1"/>
          </p:nvPr>
        </p:nvSpPr>
        <p:spPr/>
        <p:txBody>
          <a:bodyPr/>
          <a:lstStyle/>
          <a:p>
            <a:endParaRPr lang="hr-HR"/>
          </a:p>
        </p:txBody>
      </p:sp>
      <p:sp>
        <p:nvSpPr>
          <p:cNvPr id="4" name="Foliennummernplatzhalter 3"/>
          <p:cNvSpPr>
            <a:spLocks noGrp="1"/>
          </p:cNvSpPr>
          <p:nvPr>
            <p:ph type="sldNum" sz="quarter" idx="12"/>
          </p:nvPr>
        </p:nvSpPr>
        <p:spPr/>
        <p:txBody>
          <a:bodyPr/>
          <a:lstStyle/>
          <a:p>
            <a:fld id="{B34092F8-88B9-48E5-9B8F-3F206E5F35A9}" type="slidenum">
              <a:rPr lang="hr-HR" smtClean="0"/>
              <a:t>1</a:t>
            </a:fld>
            <a:endParaRPr lang="hr-HR"/>
          </a:p>
        </p:txBody>
      </p:sp>
    </p:spTree>
    <p:extLst>
      <p:ext uri="{BB962C8B-B14F-4D97-AF65-F5344CB8AC3E}">
        <p14:creationId xmlns:p14="http://schemas.microsoft.com/office/powerpoint/2010/main" val="143975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normAutofit/>
          </a:bodyPr>
          <a:lstStyle/>
          <a:p>
            <a:r>
              <a:rPr lang="en-US" altLang="de-DE" sz="4000" b="1" dirty="0">
                <a:latin typeface="+mj-lt"/>
              </a:rPr>
              <a:t>Managing Stakeholders</a:t>
            </a:r>
          </a:p>
        </p:txBody>
      </p:sp>
      <p:sp>
        <p:nvSpPr>
          <p:cNvPr id="152579" name="Content Placeholder 3"/>
          <p:cNvSpPr>
            <a:spLocks noGrp="1"/>
          </p:cNvSpPr>
          <p:nvPr>
            <p:ph idx="1"/>
          </p:nvPr>
        </p:nvSpPr>
        <p:spPr/>
        <p:txBody>
          <a:bodyPr/>
          <a:lstStyle/>
          <a:p>
            <a:pPr marL="457200" indent="-457200">
              <a:buFont typeface="Corbel" pitchFamily="34" charset="0"/>
              <a:buAutoNum type="arabicPeriod"/>
            </a:pPr>
            <a:r>
              <a:rPr lang="en-US" altLang="de-DE" sz="2800" dirty="0">
                <a:latin typeface="+mj-lt"/>
              </a:rPr>
              <a:t>Assess the environment</a:t>
            </a:r>
          </a:p>
          <a:p>
            <a:pPr marL="457200" indent="-457200">
              <a:buFont typeface="Corbel" pitchFamily="34" charset="0"/>
              <a:buAutoNum type="arabicPeriod"/>
            </a:pPr>
            <a:r>
              <a:rPr lang="en-US" altLang="de-DE" sz="2800" dirty="0">
                <a:latin typeface="+mj-lt"/>
              </a:rPr>
              <a:t>Identify the goals of the principal actors</a:t>
            </a:r>
          </a:p>
          <a:p>
            <a:pPr marL="457200" indent="-457200">
              <a:buFont typeface="Corbel" pitchFamily="34" charset="0"/>
              <a:buAutoNum type="arabicPeriod"/>
            </a:pPr>
            <a:r>
              <a:rPr lang="en-US" altLang="de-DE" sz="2800" dirty="0">
                <a:latin typeface="+mj-lt"/>
              </a:rPr>
              <a:t>Assess your own capabilities</a:t>
            </a:r>
          </a:p>
          <a:p>
            <a:pPr marL="457200" indent="-457200">
              <a:buFont typeface="Corbel" pitchFamily="34" charset="0"/>
              <a:buAutoNum type="arabicPeriod"/>
            </a:pPr>
            <a:r>
              <a:rPr lang="en-US" altLang="de-DE" sz="2800" dirty="0">
                <a:latin typeface="+mj-lt"/>
              </a:rPr>
              <a:t>Define the problem</a:t>
            </a:r>
          </a:p>
          <a:p>
            <a:pPr marL="457200" indent="-457200">
              <a:buFont typeface="Corbel" pitchFamily="34" charset="0"/>
              <a:buAutoNum type="arabicPeriod"/>
            </a:pPr>
            <a:r>
              <a:rPr lang="en-US" altLang="de-DE" sz="2800" dirty="0">
                <a:latin typeface="+mj-lt"/>
              </a:rPr>
              <a:t>Develop solutions</a:t>
            </a:r>
          </a:p>
          <a:p>
            <a:pPr marL="457200" indent="-457200">
              <a:buFont typeface="Corbel" pitchFamily="34" charset="0"/>
              <a:buAutoNum type="arabicPeriod"/>
            </a:pPr>
            <a:r>
              <a:rPr lang="en-US" altLang="de-DE" sz="2800" dirty="0">
                <a:latin typeface="+mj-lt"/>
              </a:rPr>
              <a:t>Test and refine the solutions</a:t>
            </a:r>
          </a:p>
        </p:txBody>
      </p:sp>
      <p:sp>
        <p:nvSpPr>
          <p:cNvPr id="8" name="Foliennummernplatzhalter 3">
            <a:extLst>
              <a:ext uri="{FF2B5EF4-FFF2-40B4-BE49-F238E27FC236}">
                <a16:creationId xmlns:a16="http://schemas.microsoft.com/office/drawing/2014/main" id="{CB92F4F5-ED1B-4AD0-9E52-C8558971C1A3}"/>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10</a:t>
            </a:fld>
            <a:endParaRPr lang="hr-HR" dirty="0"/>
          </a:p>
        </p:txBody>
      </p:sp>
      <p:sp>
        <p:nvSpPr>
          <p:cNvPr id="5" name="Rechteck 4">
            <a:extLst>
              <a:ext uri="{FF2B5EF4-FFF2-40B4-BE49-F238E27FC236}">
                <a16:creationId xmlns:a16="http://schemas.microsoft.com/office/drawing/2014/main" id="{056FEF8F-CF76-45B9-8367-EAFDEFADA120}"/>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80977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p:cNvSpPr>
            <a:spLocks noGrp="1"/>
          </p:cNvSpPr>
          <p:nvPr>
            <p:ph type="title"/>
          </p:nvPr>
        </p:nvSpPr>
        <p:spPr>
          <a:xfrm>
            <a:off x="609600" y="476250"/>
            <a:ext cx="10972800" cy="649288"/>
          </a:xfrm>
        </p:spPr>
        <p:txBody>
          <a:bodyPr>
            <a:normAutofit/>
          </a:bodyPr>
          <a:lstStyle/>
          <a:p>
            <a:r>
              <a:rPr lang="de-DE" altLang="en-US" sz="4000" b="1" dirty="0" err="1">
                <a:latin typeface="+mj-lt"/>
              </a:rPr>
              <a:t>Understand</a:t>
            </a:r>
            <a:r>
              <a:rPr lang="de-DE" altLang="en-US" sz="4000" b="1" dirty="0">
                <a:latin typeface="+mj-lt"/>
              </a:rPr>
              <a:t> </a:t>
            </a:r>
            <a:r>
              <a:rPr lang="de-DE" altLang="en-US" sz="4000" b="1" dirty="0" err="1">
                <a:latin typeface="+mj-lt"/>
              </a:rPr>
              <a:t>the</a:t>
            </a:r>
            <a:r>
              <a:rPr lang="de-DE" altLang="en-US" sz="4000" b="1" dirty="0">
                <a:latin typeface="+mj-lt"/>
              </a:rPr>
              <a:t> Project </a:t>
            </a:r>
            <a:r>
              <a:rPr lang="de-DE" altLang="en-US" sz="4000" b="1" dirty="0" err="1">
                <a:latin typeface="+mj-lt"/>
              </a:rPr>
              <a:t>Context</a:t>
            </a:r>
            <a:endParaRPr lang="en-US" altLang="en-US" sz="4000" b="1" dirty="0">
              <a:latin typeface="+mj-lt"/>
            </a:endParaRPr>
          </a:p>
        </p:txBody>
      </p:sp>
      <p:cxnSp>
        <p:nvCxnSpPr>
          <p:cNvPr id="9" name="Straight Connector 8"/>
          <p:cNvCxnSpPr/>
          <p:nvPr/>
        </p:nvCxnSpPr>
        <p:spPr>
          <a:xfrm rot="5400000">
            <a:off x="-652727" y="3305970"/>
            <a:ext cx="4262438" cy="31749"/>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flipV="1">
            <a:off x="1452033" y="5440363"/>
            <a:ext cx="9916584" cy="4762"/>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flipV="1">
            <a:off x="1485901" y="3335339"/>
            <a:ext cx="9870017" cy="14287"/>
          </a:xfrm>
          <a:prstGeom prst="line">
            <a:avLst/>
          </a:prstGeom>
          <a:ln/>
        </p:spPr>
        <p:style>
          <a:lnRef idx="1">
            <a:schemeClr val="accent2"/>
          </a:lnRef>
          <a:fillRef idx="0">
            <a:schemeClr val="accent2"/>
          </a:fillRef>
          <a:effectRef idx="0">
            <a:schemeClr val="accent2"/>
          </a:effectRef>
          <a:fontRef idx="minor">
            <a:schemeClr val="tx1"/>
          </a:fontRef>
        </p:style>
      </p:cxnSp>
      <p:sp>
        <p:nvSpPr>
          <p:cNvPr id="19" name="Rounded Rectangle 18"/>
          <p:cNvSpPr/>
          <p:nvPr/>
        </p:nvSpPr>
        <p:spPr>
          <a:xfrm rot="16200000">
            <a:off x="-724163" y="2875228"/>
            <a:ext cx="3173412" cy="874183"/>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1400" dirty="0">
                <a:solidFill>
                  <a:sysClr val="windowText" lastClr="000000"/>
                </a:solidFill>
              </a:rPr>
              <a:t>No. of Project Stakeholders</a:t>
            </a:r>
          </a:p>
        </p:txBody>
      </p:sp>
      <p:cxnSp>
        <p:nvCxnSpPr>
          <p:cNvPr id="21" name="Straight Connector 20"/>
          <p:cNvCxnSpPr/>
          <p:nvPr/>
        </p:nvCxnSpPr>
        <p:spPr>
          <a:xfrm rot="16200000" flipH="1">
            <a:off x="4136496" y="3330576"/>
            <a:ext cx="4244975"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5" name="Rounded Rectangle 24"/>
          <p:cNvSpPr/>
          <p:nvPr/>
        </p:nvSpPr>
        <p:spPr>
          <a:xfrm>
            <a:off x="2575984" y="5576889"/>
            <a:ext cx="7660216" cy="655637"/>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1400" dirty="0">
                <a:solidFill>
                  <a:sysClr val="windowText" lastClr="000000"/>
                </a:solidFill>
              </a:rPr>
              <a:t>Level of Heterogenity of the Project Stakeholders and Complexity of Managing Them</a:t>
            </a:r>
          </a:p>
        </p:txBody>
      </p:sp>
      <p:sp>
        <p:nvSpPr>
          <p:cNvPr id="30" name="Rounded Rectangle 29"/>
          <p:cNvSpPr/>
          <p:nvPr/>
        </p:nvSpPr>
        <p:spPr>
          <a:xfrm>
            <a:off x="1943101" y="1449388"/>
            <a:ext cx="3678767" cy="16557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bg1"/>
                </a:solidFill>
              </a:rPr>
              <a:t>New product development projects</a:t>
            </a:r>
          </a:p>
        </p:txBody>
      </p:sp>
      <p:sp>
        <p:nvSpPr>
          <p:cNvPr id="31" name="Rounded Rectangle 30"/>
          <p:cNvSpPr/>
          <p:nvPr/>
        </p:nvSpPr>
        <p:spPr>
          <a:xfrm>
            <a:off x="6923618" y="1449388"/>
            <a:ext cx="3676649" cy="165576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Complex, capital-intensive and high-visibility projects such as dams, roads, power stations, and pipelines </a:t>
            </a:r>
          </a:p>
        </p:txBody>
      </p:sp>
      <p:sp>
        <p:nvSpPr>
          <p:cNvPr id="32" name="Rounded Rectangle 31"/>
          <p:cNvSpPr/>
          <p:nvPr/>
        </p:nvSpPr>
        <p:spPr>
          <a:xfrm>
            <a:off x="1943101" y="3579813"/>
            <a:ext cx="3678767" cy="165576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Projects being implemented in and for individual departments of </a:t>
            </a:r>
            <a:r>
              <a:rPr lang="en-US" sz="1600" dirty="0" err="1"/>
              <a:t>organisations</a:t>
            </a:r>
            <a:r>
              <a:rPr lang="en-US" sz="1600" dirty="0"/>
              <a:t> </a:t>
            </a:r>
          </a:p>
        </p:txBody>
      </p:sp>
      <p:sp>
        <p:nvSpPr>
          <p:cNvPr id="33" name="Rounded Rectangle 32"/>
          <p:cNvSpPr/>
          <p:nvPr/>
        </p:nvSpPr>
        <p:spPr>
          <a:xfrm>
            <a:off x="6923618" y="3579813"/>
            <a:ext cx="3676649" cy="165576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bg1"/>
                </a:solidFill>
              </a:rPr>
              <a:t>Some social development projects undertaken by NGO’s</a:t>
            </a:r>
          </a:p>
        </p:txBody>
      </p:sp>
      <p:cxnSp>
        <p:nvCxnSpPr>
          <p:cNvPr id="35" name="Straight Connector 34"/>
          <p:cNvCxnSpPr>
            <a:cxnSpLocks/>
          </p:cNvCxnSpPr>
          <p:nvPr/>
        </p:nvCxnSpPr>
        <p:spPr>
          <a:xfrm>
            <a:off x="1494367" y="1190625"/>
            <a:ext cx="9846733"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16200000" flipH="1">
            <a:off x="9213587" y="3300677"/>
            <a:ext cx="4278312" cy="23284"/>
          </a:xfrm>
          <a:prstGeom prst="line">
            <a:avLst/>
          </a:prstGeom>
          <a:ln/>
        </p:spPr>
        <p:style>
          <a:lnRef idx="1">
            <a:schemeClr val="accent2"/>
          </a:lnRef>
          <a:fillRef idx="0">
            <a:schemeClr val="accent2"/>
          </a:fillRef>
          <a:effectRef idx="0">
            <a:schemeClr val="accent2"/>
          </a:effectRef>
          <a:fontRef idx="minor">
            <a:schemeClr val="tx1"/>
          </a:fontRef>
        </p:style>
      </p:cxnSp>
      <p:sp>
        <p:nvSpPr>
          <p:cNvPr id="40" name="Rectangle 39"/>
          <p:cNvSpPr/>
          <p:nvPr/>
        </p:nvSpPr>
        <p:spPr>
          <a:xfrm>
            <a:off x="402167" y="1173163"/>
            <a:ext cx="920751" cy="43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High</a:t>
            </a:r>
          </a:p>
        </p:txBody>
      </p:sp>
      <p:sp>
        <p:nvSpPr>
          <p:cNvPr id="41" name="Rectangle 40"/>
          <p:cNvSpPr/>
          <p:nvPr/>
        </p:nvSpPr>
        <p:spPr>
          <a:xfrm>
            <a:off x="402167" y="5019675"/>
            <a:ext cx="920751" cy="431800"/>
          </a:xfrm>
          <a:prstGeom prst="rect">
            <a:avLst/>
          </a:prstGeom>
          <a:solidFill>
            <a:srgbClr val="0B739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Low</a:t>
            </a:r>
          </a:p>
        </p:txBody>
      </p:sp>
      <p:sp>
        <p:nvSpPr>
          <p:cNvPr id="42" name="Rectangle 41"/>
          <p:cNvSpPr/>
          <p:nvPr/>
        </p:nvSpPr>
        <p:spPr>
          <a:xfrm>
            <a:off x="1437218" y="5688013"/>
            <a:ext cx="920749" cy="431800"/>
          </a:xfrm>
          <a:prstGeom prst="rect">
            <a:avLst/>
          </a:prstGeom>
          <a:solidFill>
            <a:srgbClr val="0B739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Low</a:t>
            </a:r>
          </a:p>
        </p:txBody>
      </p:sp>
      <p:sp>
        <p:nvSpPr>
          <p:cNvPr id="43" name="Rectangle 42"/>
          <p:cNvSpPr/>
          <p:nvPr/>
        </p:nvSpPr>
        <p:spPr>
          <a:xfrm>
            <a:off x="10477501" y="5688013"/>
            <a:ext cx="920751" cy="43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High</a:t>
            </a:r>
          </a:p>
        </p:txBody>
      </p:sp>
      <p:sp>
        <p:nvSpPr>
          <p:cNvPr id="23" name="Foliennummernplatzhalter 3">
            <a:extLst>
              <a:ext uri="{FF2B5EF4-FFF2-40B4-BE49-F238E27FC236}">
                <a16:creationId xmlns:a16="http://schemas.microsoft.com/office/drawing/2014/main" id="{CBE4C7BD-00D2-41DC-A4AB-E81CDD5E701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11</a:t>
            </a:fld>
            <a:endParaRPr lang="hr-HR" dirty="0"/>
          </a:p>
        </p:txBody>
      </p:sp>
    </p:spTree>
    <p:extLst>
      <p:ext uri="{BB962C8B-B14F-4D97-AF65-F5344CB8AC3E}">
        <p14:creationId xmlns:p14="http://schemas.microsoft.com/office/powerpoint/2010/main" val="168447831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el 1"/>
          <p:cNvSpPr>
            <a:spLocks noGrp="1"/>
          </p:cNvSpPr>
          <p:nvPr>
            <p:ph type="title"/>
          </p:nvPr>
        </p:nvSpPr>
        <p:spPr/>
        <p:txBody>
          <a:bodyPr>
            <a:normAutofit/>
          </a:bodyPr>
          <a:lstStyle/>
          <a:p>
            <a:r>
              <a:rPr lang="en-GB" altLang="en-US" sz="4000" b="1" dirty="0">
                <a:latin typeface="+mj-lt"/>
              </a:rPr>
              <a:t>Stakeholder Management Processes</a:t>
            </a:r>
          </a:p>
        </p:txBody>
      </p:sp>
      <p:grpSp>
        <p:nvGrpSpPr>
          <p:cNvPr id="19" name="Gruppieren 18">
            <a:extLst>
              <a:ext uri="{FF2B5EF4-FFF2-40B4-BE49-F238E27FC236}">
                <a16:creationId xmlns:a16="http://schemas.microsoft.com/office/drawing/2014/main" id="{E80C1E8F-3C0C-4179-AF8B-0094BECFCEC9}"/>
              </a:ext>
            </a:extLst>
          </p:cNvPr>
          <p:cNvGrpSpPr/>
          <p:nvPr/>
        </p:nvGrpSpPr>
        <p:grpSpPr>
          <a:xfrm>
            <a:off x="288863" y="1296726"/>
            <a:ext cx="11482747" cy="4935645"/>
            <a:chOff x="288863" y="1296726"/>
            <a:chExt cx="11482747" cy="4935645"/>
          </a:xfrm>
        </p:grpSpPr>
        <p:grpSp>
          <p:nvGrpSpPr>
            <p:cNvPr id="6" name="Gruppieren 5">
              <a:extLst>
                <a:ext uri="{FF2B5EF4-FFF2-40B4-BE49-F238E27FC236}">
                  <a16:creationId xmlns:a16="http://schemas.microsoft.com/office/drawing/2014/main" id="{4A43D8D7-EB60-4440-9D68-66E89DD56F56}"/>
                </a:ext>
              </a:extLst>
            </p:cNvPr>
            <p:cNvGrpSpPr/>
            <p:nvPr/>
          </p:nvGrpSpPr>
          <p:grpSpPr>
            <a:xfrm>
              <a:off x="288863" y="1296726"/>
              <a:ext cx="11482747" cy="3067578"/>
              <a:chOff x="288863" y="1305277"/>
              <a:chExt cx="11482747" cy="2759261"/>
            </a:xfrm>
          </p:grpSpPr>
          <p:sp>
            <p:nvSpPr>
              <p:cNvPr id="7" name="Freihandform: Form 6">
                <a:extLst>
                  <a:ext uri="{FF2B5EF4-FFF2-40B4-BE49-F238E27FC236}">
                    <a16:creationId xmlns:a16="http://schemas.microsoft.com/office/drawing/2014/main" id="{F5A9EC55-A5B8-4A82-AC18-7595946F62C6}"/>
                  </a:ext>
                </a:extLst>
              </p:cNvPr>
              <p:cNvSpPr/>
              <p:nvPr/>
            </p:nvSpPr>
            <p:spPr>
              <a:xfrm>
                <a:off x="288863" y="1381788"/>
                <a:ext cx="2421706" cy="1202463"/>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b" anchorCtr="0">
                <a:noAutofit/>
              </a:bodyPr>
              <a:lstStyle/>
              <a:p>
                <a:pPr marL="0" lvl="0" indent="0" algn="l" defTabSz="889000">
                  <a:lnSpc>
                    <a:spcPct val="90000"/>
                  </a:lnSpc>
                  <a:spcBef>
                    <a:spcPct val="0"/>
                  </a:spcBef>
                  <a:spcAft>
                    <a:spcPct val="35000"/>
                  </a:spcAft>
                  <a:buNone/>
                </a:pPr>
                <a:r>
                  <a:rPr lang="en-GB" sz="2800" b="1" kern="1200" noProof="0" dirty="0"/>
                  <a:t>Initiating</a:t>
                </a:r>
              </a:p>
            </p:txBody>
          </p:sp>
          <p:sp>
            <p:nvSpPr>
              <p:cNvPr id="9" name="Freihandform: Form 8">
                <a:extLst>
                  <a:ext uri="{FF2B5EF4-FFF2-40B4-BE49-F238E27FC236}">
                    <a16:creationId xmlns:a16="http://schemas.microsoft.com/office/drawing/2014/main" id="{74804478-4654-434B-B060-83672E07F0EA}"/>
                  </a:ext>
                </a:extLst>
              </p:cNvPr>
              <p:cNvSpPr/>
              <p:nvPr/>
            </p:nvSpPr>
            <p:spPr>
              <a:xfrm>
                <a:off x="476694" y="2339164"/>
                <a:ext cx="3514529" cy="1725374"/>
              </a:xfrm>
              <a:custGeom>
                <a:avLst/>
                <a:gdLst>
                  <a:gd name="connsiteX0" fmla="*/ 0 w 2421706"/>
                  <a:gd name="connsiteY0" fmla="*/ 242171 h 3037500"/>
                  <a:gd name="connsiteX1" fmla="*/ 242171 w 2421706"/>
                  <a:gd name="connsiteY1" fmla="*/ 0 h 3037500"/>
                  <a:gd name="connsiteX2" fmla="*/ 2179535 w 2421706"/>
                  <a:gd name="connsiteY2" fmla="*/ 0 h 3037500"/>
                  <a:gd name="connsiteX3" fmla="*/ 2421706 w 2421706"/>
                  <a:gd name="connsiteY3" fmla="*/ 242171 h 3037500"/>
                  <a:gd name="connsiteX4" fmla="*/ 2421706 w 2421706"/>
                  <a:gd name="connsiteY4" fmla="*/ 2795329 h 3037500"/>
                  <a:gd name="connsiteX5" fmla="*/ 2179535 w 2421706"/>
                  <a:gd name="connsiteY5" fmla="*/ 3037500 h 3037500"/>
                  <a:gd name="connsiteX6" fmla="*/ 242171 w 2421706"/>
                  <a:gd name="connsiteY6" fmla="*/ 3037500 h 3037500"/>
                  <a:gd name="connsiteX7" fmla="*/ 0 w 2421706"/>
                  <a:gd name="connsiteY7" fmla="*/ 2795329 h 3037500"/>
                  <a:gd name="connsiteX8" fmla="*/ 0 w 2421706"/>
                  <a:gd name="connsiteY8" fmla="*/ 242171 h 303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1706" h="3037500">
                    <a:moveTo>
                      <a:pt x="0" y="242171"/>
                    </a:moveTo>
                    <a:cubicBezTo>
                      <a:pt x="0" y="108424"/>
                      <a:pt x="108424" y="0"/>
                      <a:pt x="242171" y="0"/>
                    </a:cubicBezTo>
                    <a:lnTo>
                      <a:pt x="2179535" y="0"/>
                    </a:lnTo>
                    <a:cubicBezTo>
                      <a:pt x="2313282" y="0"/>
                      <a:pt x="2421706" y="108424"/>
                      <a:pt x="2421706" y="242171"/>
                    </a:cubicBezTo>
                    <a:lnTo>
                      <a:pt x="2421706" y="2795329"/>
                    </a:lnTo>
                    <a:cubicBezTo>
                      <a:pt x="2421706" y="2929076"/>
                      <a:pt x="2313282" y="3037500"/>
                      <a:pt x="2179535" y="3037500"/>
                    </a:cubicBezTo>
                    <a:lnTo>
                      <a:pt x="242171" y="3037500"/>
                    </a:lnTo>
                    <a:cubicBezTo>
                      <a:pt x="108424" y="3037500"/>
                      <a:pt x="0" y="2929076"/>
                      <a:pt x="0" y="2795329"/>
                    </a:cubicBezTo>
                    <a:lnTo>
                      <a:pt x="0" y="242171"/>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13169" tIns="213169" rIns="213169" bIns="213169" numCol="1" spcCol="1270" anchor="t" anchorCtr="0">
                <a:noAutofit/>
              </a:bodyPr>
              <a:lstStyle/>
              <a:p>
                <a:pPr marL="228600" lvl="1" indent="-228600" algn="l" defTabSz="889000">
                  <a:lnSpc>
                    <a:spcPct val="90000"/>
                  </a:lnSpc>
                  <a:spcBef>
                    <a:spcPct val="0"/>
                  </a:spcBef>
                  <a:spcAft>
                    <a:spcPct val="15000"/>
                  </a:spcAft>
                  <a:buChar char="•"/>
                </a:pPr>
                <a:r>
                  <a:rPr lang="en-GB" sz="2200" kern="1200" noProof="0" dirty="0"/>
                  <a:t>Process: stakeholder </a:t>
                </a:r>
                <a:r>
                  <a:rPr lang="en-GB" sz="2200" dirty="0"/>
                  <a:t>i</a:t>
                </a:r>
                <a:r>
                  <a:rPr lang="en-GB" sz="2200" kern="1200" noProof="0" dirty="0" err="1"/>
                  <a:t>dentification</a:t>
                </a:r>
                <a:endParaRPr lang="en-GB" sz="2200" kern="1200" noProof="0" dirty="0"/>
              </a:p>
              <a:p>
                <a:pPr marL="228600" lvl="1" indent="-228600" algn="l" defTabSz="889000">
                  <a:lnSpc>
                    <a:spcPct val="90000"/>
                  </a:lnSpc>
                  <a:spcBef>
                    <a:spcPct val="0"/>
                  </a:spcBef>
                  <a:spcAft>
                    <a:spcPct val="15000"/>
                  </a:spcAft>
                  <a:buChar char="•"/>
                </a:pPr>
                <a:r>
                  <a:rPr lang="en-GB" sz="2200" kern="1200" noProof="0" dirty="0"/>
                  <a:t>Output: stakeholder </a:t>
                </a:r>
                <a:r>
                  <a:rPr lang="en-GB" sz="2200" dirty="0"/>
                  <a:t>r</a:t>
                </a:r>
                <a:r>
                  <a:rPr lang="en-GB" sz="2200" kern="1200" noProof="0" dirty="0" err="1"/>
                  <a:t>egister</a:t>
                </a:r>
                <a:endParaRPr lang="en-GB" sz="2200" kern="1200" noProof="0" dirty="0"/>
              </a:p>
            </p:txBody>
          </p:sp>
          <p:sp>
            <p:nvSpPr>
              <p:cNvPr id="11" name="Freihandform: Form 10">
                <a:extLst>
                  <a:ext uri="{FF2B5EF4-FFF2-40B4-BE49-F238E27FC236}">
                    <a16:creationId xmlns:a16="http://schemas.microsoft.com/office/drawing/2014/main" id="{CF23E00B-60B4-49F8-A4F7-0EA606AEC6F2}"/>
                  </a:ext>
                </a:extLst>
              </p:cNvPr>
              <p:cNvSpPr/>
              <p:nvPr/>
            </p:nvSpPr>
            <p:spPr>
              <a:xfrm>
                <a:off x="4157788" y="1324404"/>
                <a:ext cx="2421706" cy="1202463"/>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b" anchorCtr="0">
                <a:noAutofit/>
              </a:bodyPr>
              <a:lstStyle/>
              <a:p>
                <a:pPr marL="0" lvl="0" indent="0" algn="l" defTabSz="889000">
                  <a:lnSpc>
                    <a:spcPct val="90000"/>
                  </a:lnSpc>
                  <a:spcBef>
                    <a:spcPct val="0"/>
                  </a:spcBef>
                  <a:spcAft>
                    <a:spcPct val="35000"/>
                  </a:spcAft>
                  <a:buNone/>
                </a:pPr>
                <a:endParaRPr lang="en-GB" sz="2800" b="1" kern="1200" noProof="0" dirty="0"/>
              </a:p>
              <a:p>
                <a:pPr marL="0" lvl="0" indent="0" algn="l" defTabSz="889000">
                  <a:lnSpc>
                    <a:spcPct val="90000"/>
                  </a:lnSpc>
                  <a:spcBef>
                    <a:spcPct val="0"/>
                  </a:spcBef>
                  <a:spcAft>
                    <a:spcPct val="35000"/>
                  </a:spcAft>
                  <a:buNone/>
                </a:pPr>
                <a:r>
                  <a:rPr lang="en-GB" sz="2800" b="1" kern="1200" noProof="0" dirty="0"/>
                  <a:t>Planning</a:t>
                </a:r>
              </a:p>
            </p:txBody>
          </p:sp>
          <p:sp>
            <p:nvSpPr>
              <p:cNvPr id="12" name="Freihandform: Form 11">
                <a:extLst>
                  <a:ext uri="{FF2B5EF4-FFF2-40B4-BE49-F238E27FC236}">
                    <a16:creationId xmlns:a16="http://schemas.microsoft.com/office/drawing/2014/main" id="{A0928438-59B0-4F22-BA32-C6FD45F83FA6}"/>
                  </a:ext>
                </a:extLst>
              </p:cNvPr>
              <p:cNvSpPr/>
              <p:nvPr/>
            </p:nvSpPr>
            <p:spPr>
              <a:xfrm>
                <a:off x="4345619" y="2277392"/>
                <a:ext cx="3514529" cy="1774777"/>
              </a:xfrm>
              <a:custGeom>
                <a:avLst/>
                <a:gdLst>
                  <a:gd name="connsiteX0" fmla="*/ 0 w 2421706"/>
                  <a:gd name="connsiteY0" fmla="*/ 242171 h 3037500"/>
                  <a:gd name="connsiteX1" fmla="*/ 242171 w 2421706"/>
                  <a:gd name="connsiteY1" fmla="*/ 0 h 3037500"/>
                  <a:gd name="connsiteX2" fmla="*/ 2179535 w 2421706"/>
                  <a:gd name="connsiteY2" fmla="*/ 0 h 3037500"/>
                  <a:gd name="connsiteX3" fmla="*/ 2421706 w 2421706"/>
                  <a:gd name="connsiteY3" fmla="*/ 242171 h 3037500"/>
                  <a:gd name="connsiteX4" fmla="*/ 2421706 w 2421706"/>
                  <a:gd name="connsiteY4" fmla="*/ 2795329 h 3037500"/>
                  <a:gd name="connsiteX5" fmla="*/ 2179535 w 2421706"/>
                  <a:gd name="connsiteY5" fmla="*/ 3037500 h 3037500"/>
                  <a:gd name="connsiteX6" fmla="*/ 242171 w 2421706"/>
                  <a:gd name="connsiteY6" fmla="*/ 3037500 h 3037500"/>
                  <a:gd name="connsiteX7" fmla="*/ 0 w 2421706"/>
                  <a:gd name="connsiteY7" fmla="*/ 2795329 h 3037500"/>
                  <a:gd name="connsiteX8" fmla="*/ 0 w 2421706"/>
                  <a:gd name="connsiteY8" fmla="*/ 242171 h 303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1706" h="3037500">
                    <a:moveTo>
                      <a:pt x="0" y="242171"/>
                    </a:moveTo>
                    <a:cubicBezTo>
                      <a:pt x="0" y="108424"/>
                      <a:pt x="108424" y="0"/>
                      <a:pt x="242171" y="0"/>
                    </a:cubicBezTo>
                    <a:lnTo>
                      <a:pt x="2179535" y="0"/>
                    </a:lnTo>
                    <a:cubicBezTo>
                      <a:pt x="2313282" y="0"/>
                      <a:pt x="2421706" y="108424"/>
                      <a:pt x="2421706" y="242171"/>
                    </a:cubicBezTo>
                    <a:lnTo>
                      <a:pt x="2421706" y="2795329"/>
                    </a:lnTo>
                    <a:cubicBezTo>
                      <a:pt x="2421706" y="2929076"/>
                      <a:pt x="2313282" y="3037500"/>
                      <a:pt x="2179535" y="3037500"/>
                    </a:cubicBezTo>
                    <a:lnTo>
                      <a:pt x="242171" y="3037500"/>
                    </a:lnTo>
                    <a:cubicBezTo>
                      <a:pt x="108424" y="3037500"/>
                      <a:pt x="0" y="2929076"/>
                      <a:pt x="0" y="2795329"/>
                    </a:cubicBezTo>
                    <a:lnTo>
                      <a:pt x="0" y="242171"/>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13169" tIns="213169" rIns="213169" bIns="213169" numCol="1" spcCol="1270" anchor="t" anchorCtr="0">
                <a:noAutofit/>
              </a:bodyPr>
              <a:lstStyle/>
              <a:p>
                <a:pPr marL="228600" lvl="1" indent="-228600" algn="l" defTabSz="889000">
                  <a:lnSpc>
                    <a:spcPct val="90000"/>
                  </a:lnSpc>
                  <a:spcBef>
                    <a:spcPct val="0"/>
                  </a:spcBef>
                  <a:spcAft>
                    <a:spcPct val="15000"/>
                  </a:spcAft>
                  <a:buChar char="•"/>
                </a:pPr>
                <a:r>
                  <a:rPr lang="en-GB" sz="2200" kern="1200" noProof="0" dirty="0"/>
                  <a:t>Process plan stakeholder m</a:t>
                </a:r>
                <a:r>
                  <a:rPr lang="en-GB" sz="2200" noProof="0" dirty="0"/>
                  <a:t>a</a:t>
                </a:r>
                <a:r>
                  <a:rPr lang="en-GB" sz="2200" kern="1200" noProof="0" dirty="0"/>
                  <a:t>nagement</a:t>
                </a:r>
              </a:p>
              <a:p>
                <a:pPr marL="228600" lvl="1" indent="-228600" algn="l" defTabSz="889000">
                  <a:lnSpc>
                    <a:spcPct val="90000"/>
                  </a:lnSpc>
                  <a:spcBef>
                    <a:spcPct val="0"/>
                  </a:spcBef>
                  <a:spcAft>
                    <a:spcPct val="15000"/>
                  </a:spcAft>
                  <a:buChar char="•"/>
                </a:pPr>
                <a:r>
                  <a:rPr lang="en-GB" sz="2200" kern="1200" noProof="0" dirty="0"/>
                  <a:t>Output: stakeholder map, action profile, involvement plan</a:t>
                </a:r>
              </a:p>
            </p:txBody>
          </p:sp>
          <p:sp>
            <p:nvSpPr>
              <p:cNvPr id="14" name="Freihandform: Form 13">
                <a:extLst>
                  <a:ext uri="{FF2B5EF4-FFF2-40B4-BE49-F238E27FC236}">
                    <a16:creationId xmlns:a16="http://schemas.microsoft.com/office/drawing/2014/main" id="{2632CA01-E0EE-48F0-8349-AD49C7D047E3}"/>
                  </a:ext>
                </a:extLst>
              </p:cNvPr>
              <p:cNvSpPr/>
              <p:nvPr/>
            </p:nvSpPr>
            <p:spPr>
              <a:xfrm>
                <a:off x="8069250" y="1305277"/>
                <a:ext cx="2421706" cy="1202463"/>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b" anchorCtr="0">
                <a:noAutofit/>
              </a:bodyPr>
              <a:lstStyle/>
              <a:p>
                <a:pPr marL="0" lvl="0" indent="0" algn="l" defTabSz="889000">
                  <a:lnSpc>
                    <a:spcPct val="90000"/>
                  </a:lnSpc>
                  <a:spcBef>
                    <a:spcPct val="0"/>
                  </a:spcBef>
                  <a:spcAft>
                    <a:spcPct val="35000"/>
                  </a:spcAft>
                  <a:buNone/>
                </a:pPr>
                <a:endParaRPr lang="en-GB" sz="2800" b="1" kern="1200" noProof="0" dirty="0"/>
              </a:p>
              <a:p>
                <a:pPr marL="0" lvl="0" indent="0" algn="l" defTabSz="889000">
                  <a:lnSpc>
                    <a:spcPct val="90000"/>
                  </a:lnSpc>
                  <a:spcBef>
                    <a:spcPct val="0"/>
                  </a:spcBef>
                  <a:spcAft>
                    <a:spcPct val="35000"/>
                  </a:spcAft>
                  <a:buNone/>
                </a:pPr>
                <a:r>
                  <a:rPr lang="en-GB" sz="2800" b="1" kern="1200" noProof="0" dirty="0"/>
                  <a:t>Executing</a:t>
                </a:r>
              </a:p>
            </p:txBody>
          </p:sp>
          <p:sp>
            <p:nvSpPr>
              <p:cNvPr id="15" name="Freihandform: Form 14">
                <a:extLst>
                  <a:ext uri="{FF2B5EF4-FFF2-40B4-BE49-F238E27FC236}">
                    <a16:creationId xmlns:a16="http://schemas.microsoft.com/office/drawing/2014/main" id="{0E9D32E8-FCF3-432A-8E1D-33161840B613}"/>
                  </a:ext>
                </a:extLst>
              </p:cNvPr>
              <p:cNvSpPr/>
              <p:nvPr/>
            </p:nvSpPr>
            <p:spPr>
              <a:xfrm>
                <a:off x="8257081" y="2258263"/>
                <a:ext cx="3514529" cy="1774777"/>
              </a:xfrm>
              <a:custGeom>
                <a:avLst/>
                <a:gdLst>
                  <a:gd name="connsiteX0" fmla="*/ 0 w 2421706"/>
                  <a:gd name="connsiteY0" fmla="*/ 242171 h 3037500"/>
                  <a:gd name="connsiteX1" fmla="*/ 242171 w 2421706"/>
                  <a:gd name="connsiteY1" fmla="*/ 0 h 3037500"/>
                  <a:gd name="connsiteX2" fmla="*/ 2179535 w 2421706"/>
                  <a:gd name="connsiteY2" fmla="*/ 0 h 3037500"/>
                  <a:gd name="connsiteX3" fmla="*/ 2421706 w 2421706"/>
                  <a:gd name="connsiteY3" fmla="*/ 242171 h 3037500"/>
                  <a:gd name="connsiteX4" fmla="*/ 2421706 w 2421706"/>
                  <a:gd name="connsiteY4" fmla="*/ 2795329 h 3037500"/>
                  <a:gd name="connsiteX5" fmla="*/ 2179535 w 2421706"/>
                  <a:gd name="connsiteY5" fmla="*/ 3037500 h 3037500"/>
                  <a:gd name="connsiteX6" fmla="*/ 242171 w 2421706"/>
                  <a:gd name="connsiteY6" fmla="*/ 3037500 h 3037500"/>
                  <a:gd name="connsiteX7" fmla="*/ 0 w 2421706"/>
                  <a:gd name="connsiteY7" fmla="*/ 2795329 h 3037500"/>
                  <a:gd name="connsiteX8" fmla="*/ 0 w 2421706"/>
                  <a:gd name="connsiteY8" fmla="*/ 242171 h 303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1706" h="3037500">
                    <a:moveTo>
                      <a:pt x="0" y="242171"/>
                    </a:moveTo>
                    <a:cubicBezTo>
                      <a:pt x="0" y="108424"/>
                      <a:pt x="108424" y="0"/>
                      <a:pt x="242171" y="0"/>
                    </a:cubicBezTo>
                    <a:lnTo>
                      <a:pt x="2179535" y="0"/>
                    </a:lnTo>
                    <a:cubicBezTo>
                      <a:pt x="2313282" y="0"/>
                      <a:pt x="2421706" y="108424"/>
                      <a:pt x="2421706" y="242171"/>
                    </a:cubicBezTo>
                    <a:lnTo>
                      <a:pt x="2421706" y="2795329"/>
                    </a:lnTo>
                    <a:cubicBezTo>
                      <a:pt x="2421706" y="2929076"/>
                      <a:pt x="2313282" y="3037500"/>
                      <a:pt x="2179535" y="3037500"/>
                    </a:cubicBezTo>
                    <a:lnTo>
                      <a:pt x="242171" y="3037500"/>
                    </a:lnTo>
                    <a:cubicBezTo>
                      <a:pt x="108424" y="3037500"/>
                      <a:pt x="0" y="2929076"/>
                      <a:pt x="0" y="2795329"/>
                    </a:cubicBezTo>
                    <a:lnTo>
                      <a:pt x="0" y="242171"/>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13169" tIns="213169" rIns="213169" bIns="213169" numCol="1" spcCol="1270" anchor="t" anchorCtr="0">
                <a:noAutofit/>
              </a:bodyPr>
              <a:lstStyle/>
              <a:p>
                <a:pPr marL="228600" lvl="1" indent="-228600" algn="l" defTabSz="889000">
                  <a:lnSpc>
                    <a:spcPct val="90000"/>
                  </a:lnSpc>
                  <a:spcBef>
                    <a:spcPct val="0"/>
                  </a:spcBef>
                  <a:spcAft>
                    <a:spcPct val="15000"/>
                  </a:spcAft>
                  <a:buChar char="•"/>
                </a:pPr>
                <a:r>
                  <a:rPr lang="en-GB" sz="2200" kern="1200" noProof="0" dirty="0"/>
                  <a:t>Process: manage stakeholder engagement</a:t>
                </a:r>
              </a:p>
              <a:p>
                <a:pPr marL="228600" lvl="1" indent="-228600" algn="l" defTabSz="889000">
                  <a:lnSpc>
                    <a:spcPct val="90000"/>
                  </a:lnSpc>
                  <a:spcBef>
                    <a:spcPct val="0"/>
                  </a:spcBef>
                  <a:spcAft>
                    <a:spcPct val="15000"/>
                  </a:spcAft>
                  <a:buChar char="•"/>
                </a:pPr>
                <a:r>
                  <a:rPr lang="en-GB" sz="2200" kern="1200" noProof="0" dirty="0"/>
                  <a:t>Output: e.g. issue log, change requests, updates in WBS etc.</a:t>
                </a:r>
              </a:p>
            </p:txBody>
          </p:sp>
        </p:grpSp>
        <p:grpSp>
          <p:nvGrpSpPr>
            <p:cNvPr id="16" name="Gruppieren 15">
              <a:extLst>
                <a:ext uri="{FF2B5EF4-FFF2-40B4-BE49-F238E27FC236}">
                  <a16:creationId xmlns:a16="http://schemas.microsoft.com/office/drawing/2014/main" id="{F71F67B9-955C-43A3-9EA0-FB67E25F5E9D}"/>
                </a:ext>
              </a:extLst>
            </p:cNvPr>
            <p:cNvGrpSpPr/>
            <p:nvPr/>
          </p:nvGrpSpPr>
          <p:grpSpPr>
            <a:xfrm>
              <a:off x="4179056" y="4387744"/>
              <a:ext cx="7592554" cy="1844627"/>
              <a:chOff x="4179056" y="4387744"/>
              <a:chExt cx="6934072" cy="1844627"/>
            </a:xfrm>
          </p:grpSpPr>
          <p:sp>
            <p:nvSpPr>
              <p:cNvPr id="17" name="Pfeil: nach rechts 16">
                <a:extLst>
                  <a:ext uri="{FF2B5EF4-FFF2-40B4-BE49-F238E27FC236}">
                    <a16:creationId xmlns:a16="http://schemas.microsoft.com/office/drawing/2014/main" id="{26EDE198-9238-4234-9172-2F4AA28C0C64}"/>
                  </a:ext>
                </a:extLst>
              </p:cNvPr>
              <p:cNvSpPr/>
              <p:nvPr/>
            </p:nvSpPr>
            <p:spPr>
              <a:xfrm>
                <a:off x="4179056" y="4387744"/>
                <a:ext cx="6746240" cy="135037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77800" tIns="177800" rIns="177800" bIns="455250" numCol="1" spcCol="1270" anchor="t" anchorCtr="0">
                <a:noAutofit/>
              </a:bodyPr>
              <a:lstStyle/>
              <a:p>
                <a:pPr marL="0" lvl="0" indent="0" algn="l" defTabSz="1111250">
                  <a:lnSpc>
                    <a:spcPct val="90000"/>
                  </a:lnSpc>
                  <a:spcBef>
                    <a:spcPct val="0"/>
                  </a:spcBef>
                  <a:spcAft>
                    <a:spcPct val="35000"/>
                  </a:spcAft>
                  <a:buNone/>
                </a:pPr>
                <a:r>
                  <a:rPr lang="en-GB" sz="2800" b="1" kern="1200"/>
                  <a:t>Monitoring and Control</a:t>
                </a:r>
                <a:endParaRPr lang="en-GB" sz="2800" b="1" kern="1200" dirty="0"/>
              </a:p>
            </p:txBody>
          </p:sp>
          <p:sp>
            <p:nvSpPr>
              <p:cNvPr id="18" name="Freihandform: Form 17">
                <a:extLst>
                  <a:ext uri="{FF2B5EF4-FFF2-40B4-BE49-F238E27FC236}">
                    <a16:creationId xmlns:a16="http://schemas.microsoft.com/office/drawing/2014/main" id="{824B95CC-EA67-4533-9C41-7A597C5B4137}"/>
                  </a:ext>
                </a:extLst>
              </p:cNvPr>
              <p:cNvSpPr/>
              <p:nvPr/>
            </p:nvSpPr>
            <p:spPr>
              <a:xfrm>
                <a:off x="4366888" y="5330607"/>
                <a:ext cx="6746240" cy="901764"/>
              </a:xfrm>
              <a:custGeom>
                <a:avLst/>
                <a:gdLst>
                  <a:gd name="connsiteX0" fmla="*/ 0 w 6746240"/>
                  <a:gd name="connsiteY0" fmla="*/ 144000 h 1440000"/>
                  <a:gd name="connsiteX1" fmla="*/ 144000 w 6746240"/>
                  <a:gd name="connsiteY1" fmla="*/ 0 h 1440000"/>
                  <a:gd name="connsiteX2" fmla="*/ 6602240 w 6746240"/>
                  <a:gd name="connsiteY2" fmla="*/ 0 h 1440000"/>
                  <a:gd name="connsiteX3" fmla="*/ 6746240 w 6746240"/>
                  <a:gd name="connsiteY3" fmla="*/ 144000 h 1440000"/>
                  <a:gd name="connsiteX4" fmla="*/ 6746240 w 6746240"/>
                  <a:gd name="connsiteY4" fmla="*/ 1296000 h 1440000"/>
                  <a:gd name="connsiteX5" fmla="*/ 6602240 w 6746240"/>
                  <a:gd name="connsiteY5" fmla="*/ 1440000 h 1440000"/>
                  <a:gd name="connsiteX6" fmla="*/ 144000 w 6746240"/>
                  <a:gd name="connsiteY6" fmla="*/ 1440000 h 1440000"/>
                  <a:gd name="connsiteX7" fmla="*/ 0 w 6746240"/>
                  <a:gd name="connsiteY7" fmla="*/ 1296000 h 1440000"/>
                  <a:gd name="connsiteX8" fmla="*/ 0 w 6746240"/>
                  <a:gd name="connsiteY8" fmla="*/ 144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46240" h="1440000">
                    <a:moveTo>
                      <a:pt x="0" y="144000"/>
                    </a:moveTo>
                    <a:cubicBezTo>
                      <a:pt x="0" y="64471"/>
                      <a:pt x="64471" y="0"/>
                      <a:pt x="144000" y="0"/>
                    </a:cubicBezTo>
                    <a:lnTo>
                      <a:pt x="6602240" y="0"/>
                    </a:lnTo>
                    <a:cubicBezTo>
                      <a:pt x="6681769" y="0"/>
                      <a:pt x="6746240" y="64471"/>
                      <a:pt x="6746240" y="144000"/>
                    </a:cubicBezTo>
                    <a:lnTo>
                      <a:pt x="6746240" y="1296000"/>
                    </a:lnTo>
                    <a:cubicBezTo>
                      <a:pt x="6746240" y="1375529"/>
                      <a:pt x="6681769" y="1440000"/>
                      <a:pt x="6602240" y="1440000"/>
                    </a:cubicBezTo>
                    <a:lnTo>
                      <a:pt x="144000" y="1440000"/>
                    </a:lnTo>
                    <a:cubicBezTo>
                      <a:pt x="64471" y="1440000"/>
                      <a:pt x="0" y="1375529"/>
                      <a:pt x="0" y="1296000"/>
                    </a:cubicBezTo>
                    <a:lnTo>
                      <a:pt x="0" y="144000"/>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19976" tIns="219976" rIns="219976" bIns="219976" numCol="1" spcCol="1270" anchor="t" anchorCtr="0">
                <a:noAutofit/>
              </a:bodyPr>
              <a:lstStyle/>
              <a:p>
                <a:pPr marL="228600" lvl="1" indent="-228600" algn="l" defTabSz="1111250">
                  <a:lnSpc>
                    <a:spcPct val="90000"/>
                  </a:lnSpc>
                  <a:spcBef>
                    <a:spcPct val="0"/>
                  </a:spcBef>
                  <a:spcAft>
                    <a:spcPct val="15000"/>
                  </a:spcAft>
                  <a:buChar char="•"/>
                </a:pPr>
                <a:r>
                  <a:rPr lang="en-GB" sz="2200" kern="1200" dirty="0"/>
                  <a:t>Process: control stakeholder engagement</a:t>
                </a:r>
              </a:p>
              <a:p>
                <a:pPr marL="228600" lvl="1" indent="-228600" algn="l" defTabSz="1111250">
                  <a:lnSpc>
                    <a:spcPct val="90000"/>
                  </a:lnSpc>
                  <a:spcBef>
                    <a:spcPct val="0"/>
                  </a:spcBef>
                  <a:spcAft>
                    <a:spcPct val="15000"/>
                  </a:spcAft>
                  <a:buChar char="•"/>
                </a:pPr>
                <a:r>
                  <a:rPr lang="en-GB" sz="2200" kern="1200" dirty="0"/>
                  <a:t>Outputs: project document + process updates</a:t>
                </a:r>
              </a:p>
            </p:txBody>
          </p:sp>
        </p:grpSp>
      </p:grpSp>
      <p:sp>
        <p:nvSpPr>
          <p:cNvPr id="23" name="Foliennummernplatzhalter 3">
            <a:extLst>
              <a:ext uri="{FF2B5EF4-FFF2-40B4-BE49-F238E27FC236}">
                <a16:creationId xmlns:a16="http://schemas.microsoft.com/office/drawing/2014/main" id="{0FD28B0A-3300-4289-8FE5-3D5F3100947B}"/>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en-GB" smtClean="0"/>
              <a:pPr/>
              <a:t>12</a:t>
            </a:fld>
            <a:endParaRPr lang="en-GB" dirty="0"/>
          </a:p>
        </p:txBody>
      </p:sp>
      <p:sp>
        <p:nvSpPr>
          <p:cNvPr id="20" name="Textfeld 10">
            <a:extLst>
              <a:ext uri="{FF2B5EF4-FFF2-40B4-BE49-F238E27FC236}">
                <a16:creationId xmlns:a16="http://schemas.microsoft.com/office/drawing/2014/main" id="{1F67141A-FB25-4536-9F69-0C98CFA30E71}"/>
              </a:ext>
            </a:extLst>
          </p:cNvPr>
          <p:cNvSpPr txBox="1">
            <a:spLocks noChangeArrowheads="1"/>
          </p:cNvSpPr>
          <p:nvPr/>
        </p:nvSpPr>
        <p:spPr bwMode="auto">
          <a:xfrm>
            <a:off x="194790" y="5972021"/>
            <a:ext cx="2609851"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de-DE" altLang="en-US" sz="1100" b="0" dirty="0">
                <a:ea typeface="MS Mincho" pitchFamily="49" charset="-128"/>
              </a:rPr>
              <a:t>Source: </a:t>
            </a:r>
            <a:r>
              <a:rPr lang="de-DE" altLang="en-US" sz="1100" b="0" dirty="0" err="1">
                <a:ea typeface="MS Mincho" pitchFamily="49" charset="-128"/>
              </a:rPr>
              <a:t>PMBoK</a:t>
            </a:r>
            <a:r>
              <a:rPr lang="de-DE" altLang="en-US" sz="1100" b="0" dirty="0">
                <a:ea typeface="MS Mincho" pitchFamily="49" charset="-128"/>
              </a:rPr>
              <a:t>.</a:t>
            </a:r>
          </a:p>
        </p:txBody>
      </p:sp>
    </p:spTree>
    <p:extLst>
      <p:ext uri="{BB962C8B-B14F-4D97-AF65-F5344CB8AC3E}">
        <p14:creationId xmlns:p14="http://schemas.microsoft.com/office/powerpoint/2010/main" val="998030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09600" y="381000"/>
            <a:ext cx="10972800" cy="1143000"/>
          </a:xfrm>
        </p:spPr>
        <p:txBody>
          <a:bodyPr>
            <a:normAutofit/>
          </a:bodyPr>
          <a:lstStyle/>
          <a:p>
            <a:pPr eaLnBrk="1" hangingPunct="1"/>
            <a:r>
              <a:rPr lang="en-US" altLang="de-DE" sz="4000" b="1" dirty="0">
                <a:latin typeface="+mj-lt"/>
              </a:rPr>
              <a:t>Identifying Project Stakeholders</a:t>
            </a:r>
          </a:p>
        </p:txBody>
      </p:sp>
      <p:sp>
        <p:nvSpPr>
          <p:cNvPr id="11268" name="Rectangle 4"/>
          <p:cNvSpPr>
            <a:spLocks noChangeArrowheads="1"/>
          </p:cNvSpPr>
          <p:nvPr/>
        </p:nvSpPr>
        <p:spPr bwMode="auto">
          <a:xfrm>
            <a:off x="1075267" y="1773238"/>
            <a:ext cx="4751917" cy="4143375"/>
          </a:xfrm>
          <a:prstGeom prst="rect">
            <a:avLst/>
          </a:prstGeom>
          <a:ln/>
        </p:spPr>
        <p:style>
          <a:lnRef idx="2">
            <a:schemeClr val="accent6"/>
          </a:lnRef>
          <a:fillRef idx="1">
            <a:schemeClr val="lt1"/>
          </a:fillRef>
          <a:effectRef idx="0">
            <a:schemeClr val="accent6"/>
          </a:effectRef>
          <a:fontRef idx="minor">
            <a:schemeClr val="dk1"/>
          </a:fontRef>
        </p:style>
        <p:txBody>
          <a:bodyPr/>
          <a:lstStyle/>
          <a:p>
            <a:pPr marL="342900" indent="-342900" fontAlgn="auto">
              <a:spcBef>
                <a:spcPct val="20000"/>
              </a:spcBef>
              <a:spcAft>
                <a:spcPts val="0"/>
              </a:spcAft>
              <a:defRPr/>
            </a:pPr>
            <a:r>
              <a:rPr lang="en-US" sz="2400" dirty="0">
                <a:solidFill>
                  <a:srgbClr val="404041"/>
                </a:solidFill>
                <a:latin typeface="+mj-lt"/>
                <a:ea typeface="Calibri"/>
              </a:rPr>
              <a:t>Internal Stakeholders:</a:t>
            </a:r>
          </a:p>
          <a:p>
            <a:pPr marL="342900" indent="-342900" fontAlgn="auto">
              <a:spcBef>
                <a:spcPct val="20000"/>
              </a:spcBef>
              <a:spcAft>
                <a:spcPts val="0"/>
              </a:spcAft>
              <a:buFontTx/>
              <a:buChar char="•"/>
              <a:defRPr/>
            </a:pPr>
            <a:r>
              <a:rPr lang="en-US" sz="2400" dirty="0">
                <a:solidFill>
                  <a:srgbClr val="404041"/>
                </a:solidFill>
                <a:latin typeface="+mj-lt"/>
                <a:ea typeface="Calibri"/>
              </a:rPr>
              <a:t>Top management</a:t>
            </a:r>
          </a:p>
          <a:p>
            <a:pPr marL="342900" indent="-342900" fontAlgn="auto">
              <a:spcBef>
                <a:spcPct val="20000"/>
              </a:spcBef>
              <a:spcAft>
                <a:spcPts val="0"/>
              </a:spcAft>
              <a:buFontTx/>
              <a:buChar char="•"/>
              <a:defRPr/>
            </a:pPr>
            <a:r>
              <a:rPr lang="en-US" sz="2400" dirty="0">
                <a:solidFill>
                  <a:srgbClr val="404041"/>
                </a:solidFill>
                <a:latin typeface="+mj-lt"/>
                <a:ea typeface="Calibri"/>
              </a:rPr>
              <a:t>Accountant</a:t>
            </a:r>
          </a:p>
          <a:p>
            <a:pPr marL="342900" indent="-342900" fontAlgn="auto">
              <a:spcBef>
                <a:spcPct val="20000"/>
              </a:spcBef>
              <a:spcAft>
                <a:spcPts val="0"/>
              </a:spcAft>
              <a:buFontTx/>
              <a:buChar char="•"/>
              <a:defRPr/>
            </a:pPr>
            <a:r>
              <a:rPr lang="en-US" sz="2400" dirty="0">
                <a:solidFill>
                  <a:srgbClr val="404041"/>
                </a:solidFill>
                <a:latin typeface="+mj-lt"/>
                <a:ea typeface="Calibri"/>
              </a:rPr>
              <a:t>Other functional managers</a:t>
            </a:r>
          </a:p>
          <a:p>
            <a:pPr marL="342900" indent="-342900" fontAlgn="auto">
              <a:spcBef>
                <a:spcPct val="20000"/>
              </a:spcBef>
              <a:spcAft>
                <a:spcPts val="0"/>
              </a:spcAft>
              <a:buFontTx/>
              <a:buChar char="•"/>
              <a:defRPr/>
            </a:pPr>
            <a:r>
              <a:rPr lang="en-US" sz="2400" dirty="0">
                <a:solidFill>
                  <a:srgbClr val="404041"/>
                </a:solidFill>
                <a:latin typeface="+mj-lt"/>
                <a:ea typeface="Calibri"/>
              </a:rPr>
              <a:t>Project team members</a:t>
            </a:r>
          </a:p>
          <a:p>
            <a:pPr marL="342900" indent="-342900" fontAlgn="auto">
              <a:spcBef>
                <a:spcPct val="20000"/>
              </a:spcBef>
              <a:spcAft>
                <a:spcPts val="0"/>
              </a:spcAft>
              <a:defRPr/>
            </a:pPr>
            <a:endParaRPr lang="en-US" b="0" dirty="0">
              <a:solidFill>
                <a:schemeClr val="tx1"/>
              </a:solidFill>
              <a:latin typeface="+mj-lt"/>
              <a:ea typeface="+mn-ea"/>
            </a:endParaRPr>
          </a:p>
          <a:p>
            <a:pPr marL="342900" indent="-342900" fontAlgn="auto">
              <a:spcBef>
                <a:spcPct val="20000"/>
              </a:spcBef>
              <a:spcAft>
                <a:spcPts val="0"/>
              </a:spcAft>
              <a:defRPr/>
            </a:pPr>
            <a:endParaRPr lang="en-US" b="0" dirty="0">
              <a:solidFill>
                <a:schemeClr val="tx1"/>
              </a:solidFill>
              <a:latin typeface="+mj-lt"/>
              <a:ea typeface="+mn-ea"/>
            </a:endParaRPr>
          </a:p>
        </p:txBody>
      </p:sp>
      <p:sp>
        <p:nvSpPr>
          <p:cNvPr id="11269" name="Rectangle 5"/>
          <p:cNvSpPr>
            <a:spLocks noChangeArrowheads="1"/>
          </p:cNvSpPr>
          <p:nvPr/>
        </p:nvSpPr>
        <p:spPr bwMode="auto">
          <a:xfrm>
            <a:off x="6356351" y="1773238"/>
            <a:ext cx="4751916" cy="4152900"/>
          </a:xfrm>
          <a:prstGeom prst="rect">
            <a:avLst/>
          </a:prstGeom>
          <a:ln/>
        </p:spPr>
        <p:style>
          <a:lnRef idx="2">
            <a:schemeClr val="accent6"/>
          </a:lnRef>
          <a:fillRef idx="1">
            <a:schemeClr val="lt1"/>
          </a:fillRef>
          <a:effectRef idx="0">
            <a:schemeClr val="accent6"/>
          </a:effectRef>
          <a:fontRef idx="minor">
            <a:schemeClr val="dk1"/>
          </a:fontRef>
        </p:style>
        <p:txBody>
          <a:bodyPr/>
          <a:lstStyle/>
          <a:p>
            <a:pPr marL="342900" indent="-342900">
              <a:spcBef>
                <a:spcPct val="20000"/>
              </a:spcBef>
              <a:defRPr/>
            </a:pPr>
            <a:r>
              <a:rPr lang="en-US" sz="2400" dirty="0">
                <a:solidFill>
                  <a:srgbClr val="404041"/>
                </a:solidFill>
                <a:latin typeface="+mj-lt"/>
                <a:ea typeface="Calibri"/>
              </a:rPr>
              <a:t>External Stakeholders:</a:t>
            </a:r>
          </a:p>
          <a:p>
            <a:pPr marL="342900" indent="-342900">
              <a:spcBef>
                <a:spcPct val="20000"/>
              </a:spcBef>
              <a:buFontTx/>
              <a:buChar char="•"/>
              <a:defRPr/>
            </a:pPr>
            <a:r>
              <a:rPr lang="en-US" sz="2400" dirty="0">
                <a:solidFill>
                  <a:srgbClr val="404041"/>
                </a:solidFill>
                <a:latin typeface="+mj-lt"/>
                <a:ea typeface="Calibri"/>
              </a:rPr>
              <a:t>Clients</a:t>
            </a:r>
          </a:p>
          <a:p>
            <a:pPr marL="342900" indent="-342900">
              <a:spcBef>
                <a:spcPct val="20000"/>
              </a:spcBef>
              <a:buFontTx/>
              <a:buChar char="•"/>
              <a:defRPr/>
            </a:pPr>
            <a:r>
              <a:rPr lang="en-US" sz="2400" dirty="0">
                <a:solidFill>
                  <a:srgbClr val="404041"/>
                </a:solidFill>
                <a:latin typeface="+mj-lt"/>
                <a:ea typeface="Calibri"/>
              </a:rPr>
              <a:t>Competitors</a:t>
            </a:r>
          </a:p>
          <a:p>
            <a:pPr marL="342900" indent="-342900">
              <a:spcBef>
                <a:spcPct val="20000"/>
              </a:spcBef>
              <a:buFontTx/>
              <a:buChar char="•"/>
              <a:defRPr/>
            </a:pPr>
            <a:r>
              <a:rPr lang="en-US" sz="2400" dirty="0">
                <a:solidFill>
                  <a:srgbClr val="404041"/>
                </a:solidFill>
                <a:latin typeface="+mj-lt"/>
                <a:ea typeface="Calibri"/>
              </a:rPr>
              <a:t>Suppliers</a:t>
            </a:r>
          </a:p>
          <a:p>
            <a:pPr marL="342900" indent="-342900">
              <a:spcBef>
                <a:spcPct val="20000"/>
              </a:spcBef>
              <a:buFontTx/>
              <a:buChar char="•"/>
              <a:defRPr/>
            </a:pPr>
            <a:r>
              <a:rPr lang="en-US" sz="2400" dirty="0">
                <a:solidFill>
                  <a:srgbClr val="404041"/>
                </a:solidFill>
                <a:latin typeface="+mj-lt"/>
                <a:ea typeface="Calibri"/>
              </a:rPr>
              <a:t>Environmental, political, consumer, and other intervener groups</a:t>
            </a:r>
          </a:p>
          <a:p>
            <a:pPr marL="342900" indent="-342900" fontAlgn="auto">
              <a:spcBef>
                <a:spcPct val="20000"/>
              </a:spcBef>
              <a:spcAft>
                <a:spcPts val="0"/>
              </a:spcAft>
              <a:defRPr/>
            </a:pPr>
            <a:endParaRPr lang="en-US" b="0" dirty="0">
              <a:solidFill>
                <a:schemeClr val="tx1"/>
              </a:solidFill>
              <a:latin typeface="+mj-lt"/>
              <a:ea typeface="+mn-ea"/>
            </a:endParaRPr>
          </a:p>
          <a:p>
            <a:pPr marL="342900" indent="-342900" fontAlgn="auto">
              <a:spcBef>
                <a:spcPct val="20000"/>
              </a:spcBef>
              <a:spcAft>
                <a:spcPts val="0"/>
              </a:spcAft>
              <a:defRPr/>
            </a:pPr>
            <a:endParaRPr lang="en-US" b="0" dirty="0">
              <a:solidFill>
                <a:schemeClr val="tx1"/>
              </a:solidFill>
              <a:latin typeface="+mj-lt"/>
              <a:ea typeface="+mn-ea"/>
            </a:endParaRPr>
          </a:p>
        </p:txBody>
      </p:sp>
      <p:sp>
        <p:nvSpPr>
          <p:cNvPr id="8" name="Foliennummernplatzhalter 3">
            <a:extLst>
              <a:ext uri="{FF2B5EF4-FFF2-40B4-BE49-F238E27FC236}">
                <a16:creationId xmlns:a16="http://schemas.microsoft.com/office/drawing/2014/main" id="{143C6F96-0BE9-4FB3-94B1-35BA506FF832}"/>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13</a:t>
            </a:fld>
            <a:endParaRPr lang="hr-HR" dirty="0"/>
          </a:p>
        </p:txBody>
      </p:sp>
      <p:grpSp>
        <p:nvGrpSpPr>
          <p:cNvPr id="9" name="Gruppieren 8">
            <a:extLst>
              <a:ext uri="{FF2B5EF4-FFF2-40B4-BE49-F238E27FC236}">
                <a16:creationId xmlns:a16="http://schemas.microsoft.com/office/drawing/2014/main" id="{5103F2A9-0D74-469C-9284-E37DF2D55E91}"/>
              </a:ext>
            </a:extLst>
          </p:cNvPr>
          <p:cNvGrpSpPr/>
          <p:nvPr/>
        </p:nvGrpSpPr>
        <p:grpSpPr>
          <a:xfrm>
            <a:off x="8256244" y="590995"/>
            <a:ext cx="2318766" cy="723009"/>
            <a:chOff x="9263634" y="1004889"/>
            <a:chExt cx="2928366" cy="1028699"/>
          </a:xfrm>
        </p:grpSpPr>
        <p:sp>
          <p:nvSpPr>
            <p:cNvPr id="11" name="Freihandform: Form 10">
              <a:extLst>
                <a:ext uri="{FF2B5EF4-FFF2-40B4-BE49-F238E27FC236}">
                  <a16:creationId xmlns:a16="http://schemas.microsoft.com/office/drawing/2014/main" id="{EFB2D1F8-B032-4D28-89BB-1D0411917882}"/>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2" name="Freihandform: Form 11">
              <a:extLst>
                <a:ext uri="{FF2B5EF4-FFF2-40B4-BE49-F238E27FC236}">
                  <a16:creationId xmlns:a16="http://schemas.microsoft.com/office/drawing/2014/main" id="{2A62CF52-EFFE-471E-B4DF-B2049B4F9E08}"/>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3" name="Freihandform: Form 12">
              <a:extLst>
                <a:ext uri="{FF2B5EF4-FFF2-40B4-BE49-F238E27FC236}">
                  <a16:creationId xmlns:a16="http://schemas.microsoft.com/office/drawing/2014/main" id="{9EFD5B4B-2BE4-4520-BF42-8E8A049B0785}"/>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4" name="Freihandform: Form 13">
              <a:extLst>
                <a:ext uri="{FF2B5EF4-FFF2-40B4-BE49-F238E27FC236}">
                  <a16:creationId xmlns:a16="http://schemas.microsoft.com/office/drawing/2014/main" id="{00915C79-D8E9-4AB7-8344-F9CFCCD3AC75}"/>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5" name="Rechteck 14">
            <a:extLst>
              <a:ext uri="{FF2B5EF4-FFF2-40B4-BE49-F238E27FC236}">
                <a16:creationId xmlns:a16="http://schemas.microsoft.com/office/drawing/2014/main" id="{D75F2E29-EEBB-4E2F-8591-65EECA69D66C}"/>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4218213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609600" y="198438"/>
            <a:ext cx="10972800" cy="1143000"/>
          </a:xfrm>
        </p:spPr>
        <p:txBody>
          <a:bodyPr>
            <a:noAutofit/>
          </a:bodyPr>
          <a:lstStyle/>
          <a:p>
            <a:br>
              <a:rPr lang="en-GB" altLang="en-US" sz="4000" b="1" dirty="0">
                <a:latin typeface="+mj-lt"/>
                <a:cs typeface="Calibri"/>
              </a:rPr>
            </a:br>
            <a:r>
              <a:rPr lang="en-GB" altLang="en-US" sz="4000" b="1" dirty="0">
                <a:latin typeface="+mj-lt"/>
                <a:cs typeface="Calibri"/>
              </a:rPr>
              <a:t>Identification of All Project Stakeholders</a:t>
            </a:r>
            <a:br>
              <a:rPr lang="en-GB" altLang="en-US" sz="4000" b="1" dirty="0">
                <a:latin typeface="+mj-lt"/>
                <a:cs typeface="Calibri"/>
              </a:rPr>
            </a:br>
            <a:endParaRPr lang="en-GB" altLang="en-US" sz="4000" b="1" dirty="0">
              <a:latin typeface="+mj-lt"/>
              <a:cs typeface="Calibri"/>
            </a:endParaRPr>
          </a:p>
        </p:txBody>
      </p:sp>
      <p:grpSp>
        <p:nvGrpSpPr>
          <p:cNvPr id="2" name="Gruppieren 1">
            <a:extLst>
              <a:ext uri="{FF2B5EF4-FFF2-40B4-BE49-F238E27FC236}">
                <a16:creationId xmlns:a16="http://schemas.microsoft.com/office/drawing/2014/main" id="{999FF621-15BE-4792-9246-78B6C568137B}"/>
              </a:ext>
            </a:extLst>
          </p:cNvPr>
          <p:cNvGrpSpPr/>
          <p:nvPr/>
        </p:nvGrpSpPr>
        <p:grpSpPr>
          <a:xfrm>
            <a:off x="1017131" y="2033588"/>
            <a:ext cx="10141005" cy="3821112"/>
            <a:chOff x="1017131" y="1409700"/>
            <a:chExt cx="10141005" cy="4445000"/>
          </a:xfrm>
        </p:grpSpPr>
        <p:sp>
          <p:nvSpPr>
            <p:cNvPr id="6" name="Rounded Rectangle 5"/>
            <p:cNvSpPr/>
            <p:nvPr/>
          </p:nvSpPr>
          <p:spPr>
            <a:xfrm>
              <a:off x="1017131" y="1409700"/>
              <a:ext cx="4582583" cy="6048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Brainstorming</a:t>
              </a:r>
            </a:p>
          </p:txBody>
        </p:sp>
        <p:sp>
          <p:nvSpPr>
            <p:cNvPr id="7" name="Rounded Rectangle 6"/>
            <p:cNvSpPr/>
            <p:nvPr/>
          </p:nvSpPr>
          <p:spPr>
            <a:xfrm>
              <a:off x="1017131" y="2370139"/>
              <a:ext cx="4582583" cy="604837"/>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Ask the consultant</a:t>
              </a:r>
            </a:p>
          </p:txBody>
        </p:sp>
        <p:sp>
          <p:nvSpPr>
            <p:cNvPr id="8" name="Rounded Rectangle 7"/>
            <p:cNvSpPr/>
            <p:nvPr/>
          </p:nvSpPr>
          <p:spPr>
            <a:xfrm>
              <a:off x="1017131" y="4291014"/>
              <a:ext cx="4582583" cy="604837"/>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Locals</a:t>
              </a:r>
            </a:p>
          </p:txBody>
        </p:sp>
        <p:sp>
          <p:nvSpPr>
            <p:cNvPr id="9" name="Rounded Rectangle 8"/>
            <p:cNvSpPr/>
            <p:nvPr/>
          </p:nvSpPr>
          <p:spPr>
            <a:xfrm>
              <a:off x="6575552" y="2370139"/>
              <a:ext cx="4582584" cy="604837"/>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dirty="0">
                  <a:solidFill>
                    <a:schemeClr val="tx1"/>
                  </a:solidFill>
                  <a:latin typeface="+mj-lt"/>
                </a:rPr>
                <a:t>Ask experienced team members</a:t>
              </a:r>
            </a:p>
          </p:txBody>
        </p:sp>
        <p:sp>
          <p:nvSpPr>
            <p:cNvPr id="10" name="Rounded Rectangle 9"/>
            <p:cNvSpPr/>
            <p:nvPr/>
          </p:nvSpPr>
          <p:spPr>
            <a:xfrm>
              <a:off x="6575552" y="3330575"/>
              <a:ext cx="4582584" cy="6048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dirty="0">
                  <a:solidFill>
                    <a:schemeClr val="tx1"/>
                  </a:solidFill>
                  <a:latin typeface="+mj-lt"/>
                </a:rPr>
                <a:t>Organisation’s existing documentation</a:t>
              </a:r>
            </a:p>
          </p:txBody>
        </p:sp>
        <p:sp>
          <p:nvSpPr>
            <p:cNvPr id="11" name="Rounded Rectangle 10"/>
            <p:cNvSpPr/>
            <p:nvPr/>
          </p:nvSpPr>
          <p:spPr>
            <a:xfrm>
              <a:off x="6575552" y="1409700"/>
              <a:ext cx="4582584" cy="6048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Survey</a:t>
              </a:r>
            </a:p>
          </p:txBody>
        </p:sp>
        <p:sp>
          <p:nvSpPr>
            <p:cNvPr id="12" name="Rounded Rectangle 11"/>
            <p:cNvSpPr/>
            <p:nvPr/>
          </p:nvSpPr>
          <p:spPr>
            <a:xfrm>
              <a:off x="6575552" y="4291014"/>
              <a:ext cx="4582584" cy="604837"/>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dirty="0">
                  <a:solidFill>
                    <a:schemeClr val="tx1"/>
                  </a:solidFill>
                  <a:latin typeface="+mj-lt"/>
                </a:rPr>
                <a:t>Case studies</a:t>
              </a:r>
            </a:p>
          </p:txBody>
        </p:sp>
        <p:sp>
          <p:nvSpPr>
            <p:cNvPr id="13" name="Rounded Rectangle 12"/>
            <p:cNvSpPr/>
            <p:nvPr/>
          </p:nvSpPr>
          <p:spPr>
            <a:xfrm>
              <a:off x="6575552" y="5251450"/>
              <a:ext cx="4582584" cy="603250"/>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Website</a:t>
              </a:r>
            </a:p>
          </p:txBody>
        </p:sp>
        <p:sp>
          <p:nvSpPr>
            <p:cNvPr id="15" name="Rounded Rectangle 14"/>
            <p:cNvSpPr/>
            <p:nvPr/>
          </p:nvSpPr>
          <p:spPr>
            <a:xfrm>
              <a:off x="1017131" y="5251450"/>
              <a:ext cx="4582583" cy="603250"/>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dirty="0">
                  <a:solidFill>
                    <a:schemeClr val="tx1"/>
                  </a:solidFill>
                  <a:latin typeface="+mj-lt"/>
                </a:rPr>
                <a:t>Other organisation stakeholder directory</a:t>
              </a:r>
            </a:p>
          </p:txBody>
        </p:sp>
        <p:sp>
          <p:nvSpPr>
            <p:cNvPr id="16" name="Rounded Rectangle 15"/>
            <p:cNvSpPr/>
            <p:nvPr/>
          </p:nvSpPr>
          <p:spPr>
            <a:xfrm>
              <a:off x="1017131" y="3330575"/>
              <a:ext cx="4582583" cy="6048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GB" sz="2000">
                  <a:solidFill>
                    <a:schemeClr val="tx1"/>
                  </a:solidFill>
                  <a:latin typeface="+mj-lt"/>
                </a:rPr>
                <a:t>Ask other project managers</a:t>
              </a:r>
            </a:p>
          </p:txBody>
        </p:sp>
      </p:grpSp>
      <p:sp>
        <p:nvSpPr>
          <p:cNvPr id="18" name="Foliennummernplatzhalter 3">
            <a:extLst>
              <a:ext uri="{FF2B5EF4-FFF2-40B4-BE49-F238E27FC236}">
                <a16:creationId xmlns:a16="http://schemas.microsoft.com/office/drawing/2014/main" id="{F454CADC-9290-49DC-BB52-2FBA71EDEEAF}"/>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en-GB" smtClean="0"/>
              <a:pPr/>
              <a:t>14</a:t>
            </a:fld>
            <a:endParaRPr lang="en-GB"/>
          </a:p>
        </p:txBody>
      </p:sp>
      <p:grpSp>
        <p:nvGrpSpPr>
          <p:cNvPr id="3" name="Gruppieren 2">
            <a:extLst>
              <a:ext uri="{FF2B5EF4-FFF2-40B4-BE49-F238E27FC236}">
                <a16:creationId xmlns:a16="http://schemas.microsoft.com/office/drawing/2014/main" id="{C7C7D405-B13E-4ECC-B4AF-99741B3B76CD}"/>
              </a:ext>
            </a:extLst>
          </p:cNvPr>
          <p:cNvGrpSpPr/>
          <p:nvPr/>
        </p:nvGrpSpPr>
        <p:grpSpPr>
          <a:xfrm>
            <a:off x="9263634" y="409769"/>
            <a:ext cx="2318766" cy="723009"/>
            <a:chOff x="9263634" y="1004889"/>
            <a:chExt cx="2928366" cy="1028699"/>
          </a:xfrm>
        </p:grpSpPr>
        <p:sp>
          <p:nvSpPr>
            <p:cNvPr id="20" name="Freihandform: Form 19">
              <a:extLst>
                <a:ext uri="{FF2B5EF4-FFF2-40B4-BE49-F238E27FC236}">
                  <a16:creationId xmlns:a16="http://schemas.microsoft.com/office/drawing/2014/main" id="{A3A50D7A-4242-48BD-AC4D-49FFF14C08E6}"/>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a:latin typeface="+mj-lt"/>
              </a:endParaRPr>
            </a:p>
            <a:p>
              <a:pPr marL="0" lvl="0" indent="0" algn="l" defTabSz="889000">
                <a:lnSpc>
                  <a:spcPct val="90000"/>
                </a:lnSpc>
                <a:spcBef>
                  <a:spcPct val="0"/>
                </a:spcBef>
                <a:spcAft>
                  <a:spcPct val="35000"/>
                </a:spcAft>
                <a:buNone/>
              </a:pPr>
              <a:r>
                <a:rPr lang="en-GB" sz="1200" b="1" kern="1200">
                  <a:latin typeface="+mj-lt"/>
                </a:rPr>
                <a:t>Initiate</a:t>
              </a:r>
            </a:p>
          </p:txBody>
        </p:sp>
        <p:sp>
          <p:nvSpPr>
            <p:cNvPr id="21" name="Freihandform: Form 20">
              <a:extLst>
                <a:ext uri="{FF2B5EF4-FFF2-40B4-BE49-F238E27FC236}">
                  <a16:creationId xmlns:a16="http://schemas.microsoft.com/office/drawing/2014/main" id="{9B8C2D9B-3905-49E9-A716-DCEF96480F1C}"/>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a:latin typeface="+mj-lt"/>
              </a:endParaRPr>
            </a:p>
            <a:p>
              <a:pPr marL="0" lvl="0" indent="0" algn="l" defTabSz="889000">
                <a:lnSpc>
                  <a:spcPct val="90000"/>
                </a:lnSpc>
                <a:spcBef>
                  <a:spcPct val="0"/>
                </a:spcBef>
                <a:spcAft>
                  <a:spcPct val="35000"/>
                </a:spcAft>
                <a:buNone/>
              </a:pPr>
              <a:r>
                <a:rPr lang="en-GB" sz="1200" b="1" kern="1200">
                  <a:latin typeface="+mj-lt"/>
                </a:rPr>
                <a:t>Plan</a:t>
              </a:r>
            </a:p>
          </p:txBody>
        </p:sp>
        <p:sp>
          <p:nvSpPr>
            <p:cNvPr id="22" name="Freihandform: Form 21">
              <a:extLst>
                <a:ext uri="{FF2B5EF4-FFF2-40B4-BE49-F238E27FC236}">
                  <a16:creationId xmlns:a16="http://schemas.microsoft.com/office/drawing/2014/main" id="{D9026E46-A9E3-42D3-B513-0ACD0C191FB1}"/>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a:latin typeface="+mj-lt"/>
              </a:endParaRPr>
            </a:p>
            <a:p>
              <a:pPr marL="0" lvl="0" indent="0" algn="l" defTabSz="889000">
                <a:lnSpc>
                  <a:spcPct val="90000"/>
                </a:lnSpc>
                <a:spcBef>
                  <a:spcPct val="0"/>
                </a:spcBef>
                <a:spcAft>
                  <a:spcPct val="35000"/>
                </a:spcAft>
                <a:buNone/>
              </a:pPr>
              <a:r>
                <a:rPr lang="en-GB" sz="1200" b="1" kern="1200">
                  <a:latin typeface="+mj-lt"/>
                </a:rPr>
                <a:t>Execute</a:t>
              </a:r>
            </a:p>
          </p:txBody>
        </p:sp>
        <p:sp>
          <p:nvSpPr>
            <p:cNvPr id="23" name="Freihandform: Form 22">
              <a:extLst>
                <a:ext uri="{FF2B5EF4-FFF2-40B4-BE49-F238E27FC236}">
                  <a16:creationId xmlns:a16="http://schemas.microsoft.com/office/drawing/2014/main" id="{1C1F76C9-F98C-41CF-9F0B-7F82F12890F0}"/>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a:latin typeface="+mj-lt"/>
              </a:endParaRPr>
            </a:p>
            <a:p>
              <a:pPr marL="0" lvl="0" indent="0" algn="l" defTabSz="889000">
                <a:lnSpc>
                  <a:spcPct val="90000"/>
                </a:lnSpc>
                <a:spcBef>
                  <a:spcPct val="0"/>
                </a:spcBef>
                <a:spcAft>
                  <a:spcPct val="35000"/>
                </a:spcAft>
                <a:buNone/>
              </a:pPr>
              <a:r>
                <a:rPr lang="en-GB" sz="1200" b="1" kern="1200">
                  <a:latin typeface="+mj-lt"/>
                </a:rPr>
                <a:t>Monitor</a:t>
              </a:r>
            </a:p>
          </p:txBody>
        </p:sp>
      </p:grpSp>
      <p:sp>
        <p:nvSpPr>
          <p:cNvPr id="24" name="Rechteck 23">
            <a:extLst>
              <a:ext uri="{FF2B5EF4-FFF2-40B4-BE49-F238E27FC236}">
                <a16:creationId xmlns:a16="http://schemas.microsoft.com/office/drawing/2014/main" id="{0B9569E9-38EC-443F-9997-B96244AB460A}"/>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413294015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el 1"/>
          <p:cNvSpPr>
            <a:spLocks noGrp="1"/>
          </p:cNvSpPr>
          <p:nvPr>
            <p:ph type="title"/>
          </p:nvPr>
        </p:nvSpPr>
        <p:spPr/>
        <p:txBody>
          <a:bodyPr>
            <a:normAutofit/>
          </a:bodyPr>
          <a:lstStyle/>
          <a:p>
            <a:r>
              <a:rPr lang="en-US" altLang="en-US" sz="4000" b="1" dirty="0">
                <a:latin typeface="+mj-lt"/>
              </a:rPr>
              <a:t>Sample Stakeholder Register</a:t>
            </a:r>
            <a:br>
              <a:rPr lang="en-US" altLang="en-US" sz="4000" b="1" dirty="0">
                <a:latin typeface="+mj-lt"/>
              </a:rPr>
            </a:br>
            <a:endParaRPr lang="en-US" altLang="en-US" sz="4000" b="1" dirty="0">
              <a:latin typeface="+mj-lt"/>
            </a:endParaRPr>
          </a:p>
        </p:txBody>
      </p:sp>
      <p:graphicFrame>
        <p:nvGraphicFramePr>
          <p:cNvPr id="2" name="Inhaltsplatzhalter 1">
            <a:extLst>
              <a:ext uri="{FF2B5EF4-FFF2-40B4-BE49-F238E27FC236}">
                <a16:creationId xmlns:a16="http://schemas.microsoft.com/office/drawing/2014/main" id="{E0B4420F-B360-4D55-B1E9-6B154E396677}"/>
              </a:ext>
            </a:extLst>
          </p:cNvPr>
          <p:cNvGraphicFramePr>
            <a:graphicFrameLocks noGrp="1"/>
          </p:cNvGraphicFramePr>
          <p:nvPr>
            <p:ph idx="1"/>
            <p:extLst>
              <p:ext uri="{D42A27DB-BD31-4B8C-83A1-F6EECF244321}">
                <p14:modId xmlns:p14="http://schemas.microsoft.com/office/powerpoint/2010/main" val="1507963049"/>
              </p:ext>
            </p:extLst>
          </p:nvPr>
        </p:nvGraphicFramePr>
        <p:xfrm>
          <a:off x="767292" y="1293996"/>
          <a:ext cx="10237280" cy="4230627"/>
        </p:xfrm>
        <a:graphic>
          <a:graphicData uri="http://schemas.openxmlformats.org/drawingml/2006/table">
            <a:tbl>
              <a:tblPr firstRow="1" bandRow="1">
                <a:tableStyleId>{93296810-A885-4BE3-A3E7-6D5BEEA58F35}</a:tableStyleId>
              </a:tblPr>
              <a:tblGrid>
                <a:gridCol w="1824800">
                  <a:extLst>
                    <a:ext uri="{9D8B030D-6E8A-4147-A177-3AD203B41FA5}">
                      <a16:colId xmlns:a16="http://schemas.microsoft.com/office/drawing/2014/main" val="2313265958"/>
                    </a:ext>
                  </a:extLst>
                </a:gridCol>
                <a:gridCol w="2103120">
                  <a:extLst>
                    <a:ext uri="{9D8B030D-6E8A-4147-A177-3AD203B41FA5}">
                      <a16:colId xmlns:a16="http://schemas.microsoft.com/office/drawing/2014/main" val="2833274081"/>
                    </a:ext>
                  </a:extLst>
                </a:gridCol>
                <a:gridCol w="1407876">
                  <a:extLst>
                    <a:ext uri="{9D8B030D-6E8A-4147-A177-3AD203B41FA5}">
                      <a16:colId xmlns:a16="http://schemas.microsoft.com/office/drawing/2014/main" val="879314235"/>
                    </a:ext>
                  </a:extLst>
                </a:gridCol>
                <a:gridCol w="2530549">
                  <a:extLst>
                    <a:ext uri="{9D8B030D-6E8A-4147-A177-3AD203B41FA5}">
                      <a16:colId xmlns:a16="http://schemas.microsoft.com/office/drawing/2014/main" val="1672217014"/>
                    </a:ext>
                  </a:extLst>
                </a:gridCol>
                <a:gridCol w="2370935">
                  <a:extLst>
                    <a:ext uri="{9D8B030D-6E8A-4147-A177-3AD203B41FA5}">
                      <a16:colId xmlns:a16="http://schemas.microsoft.com/office/drawing/2014/main" val="2184704897"/>
                    </a:ext>
                  </a:extLst>
                </a:gridCol>
              </a:tblGrid>
              <a:tr h="580565">
                <a:tc>
                  <a:txBody>
                    <a:bodyPr/>
                    <a:lstStyle/>
                    <a:p>
                      <a:r>
                        <a:rPr lang="de-DE" sz="2400" dirty="0"/>
                        <a:t>Name</a:t>
                      </a:r>
                    </a:p>
                  </a:txBody>
                  <a:tcPr/>
                </a:tc>
                <a:tc>
                  <a:txBody>
                    <a:bodyPr/>
                    <a:lstStyle/>
                    <a:p>
                      <a:r>
                        <a:rPr lang="de-DE" sz="2400" dirty="0"/>
                        <a:t>Position</a:t>
                      </a:r>
                    </a:p>
                  </a:txBody>
                  <a:tcPr/>
                </a:tc>
                <a:tc>
                  <a:txBody>
                    <a:bodyPr/>
                    <a:lstStyle/>
                    <a:p>
                      <a:r>
                        <a:rPr lang="de-DE" sz="2400" dirty="0"/>
                        <a:t>Internal/External</a:t>
                      </a:r>
                    </a:p>
                  </a:txBody>
                  <a:tcPr/>
                </a:tc>
                <a:tc>
                  <a:txBody>
                    <a:bodyPr/>
                    <a:lstStyle/>
                    <a:p>
                      <a:r>
                        <a:rPr lang="de-DE" sz="2400" dirty="0"/>
                        <a:t>Project </a:t>
                      </a:r>
                      <a:r>
                        <a:rPr lang="de-DE" sz="2400" dirty="0" err="1"/>
                        <a:t>Role</a:t>
                      </a:r>
                      <a:endParaRPr lang="de-DE" sz="2400" dirty="0"/>
                    </a:p>
                  </a:txBody>
                  <a:tcPr/>
                </a:tc>
                <a:tc>
                  <a:txBody>
                    <a:bodyPr/>
                    <a:lstStyle/>
                    <a:p>
                      <a:r>
                        <a:rPr lang="de-DE" sz="2400" dirty="0"/>
                        <a:t>Contact Information</a:t>
                      </a:r>
                    </a:p>
                  </a:txBody>
                  <a:tcPr/>
                </a:tc>
                <a:extLst>
                  <a:ext uri="{0D108BD9-81ED-4DB2-BD59-A6C34878D82A}">
                    <a16:rowId xmlns:a16="http://schemas.microsoft.com/office/drawing/2014/main" val="2133033170"/>
                  </a:ext>
                </a:extLst>
              </a:tr>
              <a:tr h="1002071">
                <a:tc>
                  <a:txBody>
                    <a:bodyPr/>
                    <a:lstStyle/>
                    <a:p>
                      <a:r>
                        <a:rPr lang="de-DE" sz="2400" dirty="0"/>
                        <a:t>Tim </a:t>
                      </a:r>
                    </a:p>
                  </a:txBody>
                  <a:tcPr/>
                </a:tc>
                <a:tc>
                  <a:txBody>
                    <a:bodyPr/>
                    <a:lstStyle/>
                    <a:p>
                      <a:r>
                        <a:rPr lang="de-DE" sz="2400" dirty="0"/>
                        <a:t>CFO</a:t>
                      </a:r>
                    </a:p>
                  </a:txBody>
                  <a:tcPr/>
                </a:tc>
                <a:tc>
                  <a:txBody>
                    <a:bodyPr/>
                    <a:lstStyle/>
                    <a:p>
                      <a:r>
                        <a:rPr lang="de-DE" sz="2400" dirty="0"/>
                        <a:t>Internal</a:t>
                      </a:r>
                    </a:p>
                  </a:txBody>
                  <a:tcPr/>
                </a:tc>
                <a:tc>
                  <a:txBody>
                    <a:bodyPr/>
                    <a:lstStyle/>
                    <a:p>
                      <a:r>
                        <a:rPr lang="de-DE" sz="2400" dirty="0"/>
                        <a:t>Senior </a:t>
                      </a:r>
                      <a:r>
                        <a:rPr lang="de-DE" sz="2400" dirty="0" err="1"/>
                        <a:t>manager</a:t>
                      </a:r>
                      <a:r>
                        <a:rPr lang="de-DE" sz="2400" dirty="0"/>
                        <a:t>/ </a:t>
                      </a:r>
                      <a:r>
                        <a:rPr lang="de-DE" sz="2400" dirty="0" err="1"/>
                        <a:t>provides</a:t>
                      </a:r>
                      <a:r>
                        <a:rPr lang="de-DE" sz="2400" dirty="0"/>
                        <a:t> </a:t>
                      </a:r>
                      <a:r>
                        <a:rPr lang="de-DE" sz="2400" dirty="0" err="1"/>
                        <a:t>funds</a:t>
                      </a:r>
                      <a:endParaRPr lang="de-DE" sz="2400" dirty="0"/>
                    </a:p>
                  </a:txBody>
                  <a:tcPr/>
                </a:tc>
                <a:tc>
                  <a:txBody>
                    <a:bodyPr/>
                    <a:lstStyle/>
                    <a:p>
                      <a:r>
                        <a:rPr lang="de-DE" sz="2400" dirty="0" err="1"/>
                        <a:t>Tim@ourcompany.com</a:t>
                      </a:r>
                      <a:endParaRPr lang="de-DE" sz="2400" dirty="0"/>
                    </a:p>
                  </a:txBody>
                  <a:tcPr/>
                </a:tc>
                <a:extLst>
                  <a:ext uri="{0D108BD9-81ED-4DB2-BD59-A6C34878D82A}">
                    <a16:rowId xmlns:a16="http://schemas.microsoft.com/office/drawing/2014/main" val="2748542848"/>
                  </a:ext>
                </a:extLst>
              </a:tr>
              <a:tr h="1002071">
                <a:tc>
                  <a:txBody>
                    <a:bodyPr/>
                    <a:lstStyle/>
                    <a:p>
                      <a:r>
                        <a:rPr lang="de-DE" sz="2400" dirty="0"/>
                        <a:t>Sally</a:t>
                      </a:r>
                    </a:p>
                  </a:txBody>
                  <a:tcPr/>
                </a:tc>
                <a:tc>
                  <a:txBody>
                    <a:bodyPr/>
                    <a:lstStyle/>
                    <a:p>
                      <a:r>
                        <a:rPr lang="de-DE" sz="2400" dirty="0"/>
                        <a:t>IT </a:t>
                      </a:r>
                      <a:r>
                        <a:rPr lang="de-DE" sz="2400" dirty="0" err="1"/>
                        <a:t>Specialist</a:t>
                      </a:r>
                      <a:endParaRPr lang="de-DE" sz="2400" dirty="0"/>
                    </a:p>
                  </a:txBody>
                  <a:tcPr/>
                </a:tc>
                <a:tc>
                  <a:txBody>
                    <a:bodyPr/>
                    <a:lstStyle/>
                    <a:p>
                      <a:r>
                        <a:rPr lang="de-DE" sz="2400" dirty="0"/>
                        <a:t>Internal</a:t>
                      </a:r>
                    </a:p>
                  </a:txBody>
                  <a:tcPr/>
                </a:tc>
                <a:tc>
                  <a:txBody>
                    <a:bodyPr/>
                    <a:lstStyle/>
                    <a:p>
                      <a:r>
                        <a:rPr lang="de-DE" sz="2400" dirty="0"/>
                        <a:t>Team </a:t>
                      </a:r>
                      <a:r>
                        <a:rPr lang="de-DE" sz="2400" dirty="0" err="1"/>
                        <a:t>member</a:t>
                      </a:r>
                      <a:endParaRPr lang="de-DE" sz="2400" dirty="0"/>
                    </a:p>
                  </a:txBody>
                  <a:tcPr/>
                </a:tc>
                <a:tc>
                  <a:txBody>
                    <a:bodyPr/>
                    <a:lstStyle/>
                    <a:p>
                      <a:r>
                        <a:rPr lang="de-DE" sz="2400" dirty="0" err="1"/>
                        <a:t>Sally@ourcompany.com</a:t>
                      </a:r>
                      <a:endParaRPr lang="de-DE" sz="2400" dirty="0"/>
                    </a:p>
                  </a:txBody>
                  <a:tcPr/>
                </a:tc>
                <a:extLst>
                  <a:ext uri="{0D108BD9-81ED-4DB2-BD59-A6C34878D82A}">
                    <a16:rowId xmlns:a16="http://schemas.microsoft.com/office/drawing/2014/main" val="331362216"/>
                  </a:ext>
                </a:extLst>
              </a:tr>
              <a:tr h="580565">
                <a:tc>
                  <a:txBody>
                    <a:bodyPr/>
                    <a:lstStyle/>
                    <a:p>
                      <a:r>
                        <a:rPr lang="de-DE" sz="2400" dirty="0"/>
                        <a:t>Barbara Max</a:t>
                      </a:r>
                    </a:p>
                  </a:txBody>
                  <a:tcPr/>
                </a:tc>
                <a:tc>
                  <a:txBody>
                    <a:bodyPr/>
                    <a:lstStyle/>
                    <a:p>
                      <a:r>
                        <a:rPr lang="de-DE" sz="2400" dirty="0"/>
                        <a:t>Consultant</a:t>
                      </a:r>
                    </a:p>
                  </a:txBody>
                  <a:tcPr/>
                </a:tc>
                <a:tc>
                  <a:txBody>
                    <a:bodyPr/>
                    <a:lstStyle/>
                    <a:p>
                      <a:r>
                        <a:rPr lang="de-DE" sz="2400" dirty="0"/>
                        <a:t>External</a:t>
                      </a:r>
                    </a:p>
                  </a:txBody>
                  <a:tcPr/>
                </a:tc>
                <a:tc>
                  <a:txBody>
                    <a:bodyPr/>
                    <a:lstStyle/>
                    <a:p>
                      <a:r>
                        <a:rPr lang="de-DE" sz="2400" dirty="0" err="1"/>
                        <a:t>Supplier</a:t>
                      </a:r>
                      <a:r>
                        <a:rPr lang="de-DE" sz="2400" dirty="0"/>
                        <a:t>/</a:t>
                      </a:r>
                      <a:r>
                        <a:rPr lang="de-DE" sz="2400" dirty="0" err="1"/>
                        <a:t>Advisor</a:t>
                      </a:r>
                      <a:endParaRPr lang="de-DE" sz="2400" dirty="0"/>
                    </a:p>
                  </a:txBody>
                  <a:tcPr/>
                </a:tc>
                <a:tc>
                  <a:txBody>
                    <a:bodyPr/>
                    <a:lstStyle/>
                    <a:p>
                      <a:r>
                        <a:rPr lang="de-DE" sz="2400" dirty="0"/>
                        <a:t>Barbara@Max.de</a:t>
                      </a:r>
                    </a:p>
                  </a:txBody>
                  <a:tcPr/>
                </a:tc>
                <a:extLst>
                  <a:ext uri="{0D108BD9-81ED-4DB2-BD59-A6C34878D82A}">
                    <a16:rowId xmlns:a16="http://schemas.microsoft.com/office/drawing/2014/main" val="2213625481"/>
                  </a:ext>
                </a:extLst>
              </a:tr>
              <a:tr h="580565">
                <a:tc>
                  <a:txBody>
                    <a:bodyPr/>
                    <a:lstStyle/>
                    <a:p>
                      <a:r>
                        <a:rPr lang="de-DE" sz="2400" dirty="0"/>
                        <a:t>John Mora</a:t>
                      </a:r>
                    </a:p>
                  </a:txBody>
                  <a:tcPr/>
                </a:tc>
                <a:tc>
                  <a:txBody>
                    <a:bodyPr/>
                    <a:lstStyle/>
                    <a:p>
                      <a:r>
                        <a:rPr lang="de-DE" sz="2400" dirty="0"/>
                        <a:t>Leader NGO X </a:t>
                      </a:r>
                    </a:p>
                  </a:txBody>
                  <a:tcPr/>
                </a:tc>
                <a:tc>
                  <a:txBody>
                    <a:bodyPr/>
                    <a:lstStyle/>
                    <a:p>
                      <a:r>
                        <a:rPr lang="de-DE" sz="2400" dirty="0"/>
                        <a:t>External</a:t>
                      </a:r>
                    </a:p>
                  </a:txBody>
                  <a:tcPr/>
                </a:tc>
                <a:tc>
                  <a:txBody>
                    <a:bodyPr/>
                    <a:lstStyle/>
                    <a:p>
                      <a:r>
                        <a:rPr lang="de-DE" sz="2400" dirty="0" err="1"/>
                        <a:t>Advisor</a:t>
                      </a:r>
                      <a:r>
                        <a:rPr lang="de-DE" sz="2400" dirty="0"/>
                        <a:t>/Multiplier</a:t>
                      </a:r>
                    </a:p>
                  </a:txBody>
                  <a:tcPr/>
                </a:tc>
                <a:tc>
                  <a:txBody>
                    <a:bodyPr/>
                    <a:lstStyle/>
                    <a:p>
                      <a:r>
                        <a:rPr lang="de-DE" sz="2400" dirty="0"/>
                        <a:t>John@NGO-x.com</a:t>
                      </a:r>
                    </a:p>
                  </a:txBody>
                  <a:tcPr/>
                </a:tc>
                <a:extLst>
                  <a:ext uri="{0D108BD9-81ED-4DB2-BD59-A6C34878D82A}">
                    <a16:rowId xmlns:a16="http://schemas.microsoft.com/office/drawing/2014/main" val="3080698048"/>
                  </a:ext>
                </a:extLst>
              </a:tr>
            </a:tbl>
          </a:graphicData>
        </a:graphic>
      </p:graphicFrame>
      <p:sp>
        <p:nvSpPr>
          <p:cNvPr id="10" name="Foliennummernplatzhalter 3">
            <a:extLst>
              <a:ext uri="{FF2B5EF4-FFF2-40B4-BE49-F238E27FC236}">
                <a16:creationId xmlns:a16="http://schemas.microsoft.com/office/drawing/2014/main" id="{B3C07542-351F-4525-AC34-AABAE23E58F3}"/>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15</a:t>
            </a:fld>
            <a:endParaRPr lang="hr-HR" dirty="0"/>
          </a:p>
        </p:txBody>
      </p:sp>
      <p:grpSp>
        <p:nvGrpSpPr>
          <p:cNvPr id="17" name="Gruppieren 16">
            <a:extLst>
              <a:ext uri="{FF2B5EF4-FFF2-40B4-BE49-F238E27FC236}">
                <a16:creationId xmlns:a16="http://schemas.microsoft.com/office/drawing/2014/main" id="{1ABEA87D-5A9A-4730-9559-A497B1A127A4}"/>
              </a:ext>
            </a:extLst>
          </p:cNvPr>
          <p:cNvGrpSpPr/>
          <p:nvPr/>
        </p:nvGrpSpPr>
        <p:grpSpPr>
          <a:xfrm>
            <a:off x="8763000" y="304897"/>
            <a:ext cx="2318766" cy="723009"/>
            <a:chOff x="9263634" y="1004889"/>
            <a:chExt cx="2928366" cy="1028699"/>
          </a:xfrm>
        </p:grpSpPr>
        <p:sp>
          <p:nvSpPr>
            <p:cNvPr id="18" name="Freihandform: Form 17">
              <a:extLst>
                <a:ext uri="{FF2B5EF4-FFF2-40B4-BE49-F238E27FC236}">
                  <a16:creationId xmlns:a16="http://schemas.microsoft.com/office/drawing/2014/main" id="{5AB9C34C-B26B-479E-A2F6-F406C7C8EC06}"/>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9" name="Freihandform: Form 18">
              <a:extLst>
                <a:ext uri="{FF2B5EF4-FFF2-40B4-BE49-F238E27FC236}">
                  <a16:creationId xmlns:a16="http://schemas.microsoft.com/office/drawing/2014/main" id="{77528C25-25B6-4D24-B9FD-CFBF4B57637D}"/>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20" name="Freihandform: Form 19">
              <a:extLst>
                <a:ext uri="{FF2B5EF4-FFF2-40B4-BE49-F238E27FC236}">
                  <a16:creationId xmlns:a16="http://schemas.microsoft.com/office/drawing/2014/main" id="{17AA602D-542A-49FD-8568-B5CAC8A62A88}"/>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21" name="Freihandform: Form 20">
              <a:extLst>
                <a:ext uri="{FF2B5EF4-FFF2-40B4-BE49-F238E27FC236}">
                  <a16:creationId xmlns:a16="http://schemas.microsoft.com/office/drawing/2014/main" id="{B65A9BEC-7FC2-45AD-87F1-8C54B39F0A29}"/>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Tree>
    <p:extLst>
      <p:ext uri="{BB962C8B-B14F-4D97-AF65-F5344CB8AC3E}">
        <p14:creationId xmlns:p14="http://schemas.microsoft.com/office/powerpoint/2010/main" val="291136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el 1"/>
          <p:cNvSpPr>
            <a:spLocks noGrp="1"/>
          </p:cNvSpPr>
          <p:nvPr>
            <p:ph type="title"/>
          </p:nvPr>
        </p:nvSpPr>
        <p:spPr/>
        <p:txBody>
          <a:bodyPr>
            <a:normAutofit/>
          </a:bodyPr>
          <a:lstStyle/>
          <a:p>
            <a:r>
              <a:rPr lang="de-DE" altLang="de-DE" sz="4000" b="1" dirty="0">
                <a:latin typeface="+mj-lt"/>
              </a:rPr>
              <a:t>Stakeholder </a:t>
            </a:r>
            <a:r>
              <a:rPr lang="de-DE" altLang="de-DE" sz="4000" b="1" dirty="0" err="1">
                <a:latin typeface="+mj-lt"/>
              </a:rPr>
              <a:t>Map</a:t>
            </a:r>
            <a:endParaRPr lang="de-DE" altLang="de-DE" sz="4000" b="1" dirty="0">
              <a:latin typeface="+mj-lt"/>
            </a:endParaRPr>
          </a:p>
        </p:txBody>
      </p:sp>
      <p:graphicFrame>
        <p:nvGraphicFramePr>
          <p:cNvPr id="9" name="Diagram 1"/>
          <p:cNvGraphicFramePr/>
          <p:nvPr>
            <p:extLst>
              <p:ext uri="{D42A27DB-BD31-4B8C-83A1-F6EECF244321}">
                <p14:modId xmlns:p14="http://schemas.microsoft.com/office/powerpoint/2010/main" val="794908534"/>
              </p:ext>
            </p:extLst>
          </p:nvPr>
        </p:nvGraphicFramePr>
        <p:xfrm>
          <a:off x="1103445" y="1409402"/>
          <a:ext cx="1036915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uppieren 13">
            <a:extLst>
              <a:ext uri="{FF2B5EF4-FFF2-40B4-BE49-F238E27FC236}">
                <a16:creationId xmlns:a16="http://schemas.microsoft.com/office/drawing/2014/main" id="{CE415CF6-FAA7-40EF-986D-F264EC384CE1}"/>
              </a:ext>
            </a:extLst>
          </p:cNvPr>
          <p:cNvGrpSpPr/>
          <p:nvPr/>
        </p:nvGrpSpPr>
        <p:grpSpPr>
          <a:xfrm>
            <a:off x="8318238" y="339783"/>
            <a:ext cx="2318766" cy="723009"/>
            <a:chOff x="9263634" y="1004889"/>
            <a:chExt cx="2928366" cy="1028699"/>
          </a:xfrm>
        </p:grpSpPr>
        <p:sp>
          <p:nvSpPr>
            <p:cNvPr id="15" name="Freihandform: Form 14">
              <a:extLst>
                <a:ext uri="{FF2B5EF4-FFF2-40B4-BE49-F238E27FC236}">
                  <a16:creationId xmlns:a16="http://schemas.microsoft.com/office/drawing/2014/main" id="{C5954991-85C9-4552-AF46-440EDA4ED238}"/>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6" name="Freihandform: Form 15">
              <a:extLst>
                <a:ext uri="{FF2B5EF4-FFF2-40B4-BE49-F238E27FC236}">
                  <a16:creationId xmlns:a16="http://schemas.microsoft.com/office/drawing/2014/main" id="{922350ED-9D73-4C2A-A962-DFA4C5581EAE}"/>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7" name="Freihandform: Form 16">
              <a:extLst>
                <a:ext uri="{FF2B5EF4-FFF2-40B4-BE49-F238E27FC236}">
                  <a16:creationId xmlns:a16="http://schemas.microsoft.com/office/drawing/2014/main" id="{C38C270F-9A90-4B79-8CC6-C2658CB7F04E}"/>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8" name="Freihandform: Form 17">
              <a:extLst>
                <a:ext uri="{FF2B5EF4-FFF2-40B4-BE49-F238E27FC236}">
                  <a16:creationId xmlns:a16="http://schemas.microsoft.com/office/drawing/2014/main" id="{EA319FED-B419-4905-B3C2-3B1EE7ECBD0D}"/>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9" name="Foliennummernplatzhalter 3">
            <a:extLst>
              <a:ext uri="{FF2B5EF4-FFF2-40B4-BE49-F238E27FC236}">
                <a16:creationId xmlns:a16="http://schemas.microsoft.com/office/drawing/2014/main" id="{AA70AE07-AD68-4303-A19D-8A213E22910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16</a:t>
            </a:fld>
            <a:endParaRPr lang="hr-HR" dirty="0"/>
          </a:p>
        </p:txBody>
      </p:sp>
      <p:sp>
        <p:nvSpPr>
          <p:cNvPr id="20" name="Rechteck 19">
            <a:extLst>
              <a:ext uri="{FF2B5EF4-FFF2-40B4-BE49-F238E27FC236}">
                <a16:creationId xmlns:a16="http://schemas.microsoft.com/office/drawing/2014/main" id="{A173874D-94E2-4089-BFC4-7E38E31D77CE}"/>
              </a:ext>
            </a:extLst>
          </p:cNvPr>
          <p:cNvSpPr/>
          <p:nvPr/>
        </p:nvSpPr>
        <p:spPr>
          <a:xfrm>
            <a:off x="6288021" y="4318032"/>
            <a:ext cx="1181798" cy="369332"/>
          </a:xfrm>
          <a:prstGeom prst="rect">
            <a:avLst/>
          </a:prstGeom>
        </p:spPr>
        <p:txBody>
          <a:bodyPr wrap="none">
            <a:spAutoFit/>
          </a:bodyPr>
          <a:lstStyle/>
          <a:p>
            <a:r>
              <a:rPr lang="en-GB" dirty="0"/>
              <a:t>John Mora</a:t>
            </a:r>
          </a:p>
        </p:txBody>
      </p:sp>
      <p:sp>
        <p:nvSpPr>
          <p:cNvPr id="21" name="Rechteck 20">
            <a:extLst>
              <a:ext uri="{FF2B5EF4-FFF2-40B4-BE49-F238E27FC236}">
                <a16:creationId xmlns:a16="http://schemas.microsoft.com/office/drawing/2014/main" id="{B3BE3A9B-2E98-483B-8481-2123FB3C4107}"/>
              </a:ext>
            </a:extLst>
          </p:cNvPr>
          <p:cNvSpPr/>
          <p:nvPr/>
        </p:nvSpPr>
        <p:spPr>
          <a:xfrm>
            <a:off x="5152438" y="3520973"/>
            <a:ext cx="534121" cy="369332"/>
          </a:xfrm>
          <a:prstGeom prst="rect">
            <a:avLst/>
          </a:prstGeom>
        </p:spPr>
        <p:txBody>
          <a:bodyPr wrap="none">
            <a:spAutoFit/>
          </a:bodyPr>
          <a:lstStyle/>
          <a:p>
            <a:r>
              <a:rPr lang="en-GB" dirty="0"/>
              <a:t>Tim</a:t>
            </a:r>
            <a:endParaRPr lang="de-DE" dirty="0"/>
          </a:p>
        </p:txBody>
      </p:sp>
      <p:sp>
        <p:nvSpPr>
          <p:cNvPr id="22" name="Rechteck 21">
            <a:extLst>
              <a:ext uri="{FF2B5EF4-FFF2-40B4-BE49-F238E27FC236}">
                <a16:creationId xmlns:a16="http://schemas.microsoft.com/office/drawing/2014/main" id="{EDB21073-BBA7-40E2-8EDA-D35E776C452D}"/>
              </a:ext>
            </a:extLst>
          </p:cNvPr>
          <p:cNvSpPr/>
          <p:nvPr/>
        </p:nvSpPr>
        <p:spPr>
          <a:xfrm>
            <a:off x="3869668" y="4650372"/>
            <a:ext cx="611065" cy="369332"/>
          </a:xfrm>
          <a:prstGeom prst="rect">
            <a:avLst/>
          </a:prstGeom>
        </p:spPr>
        <p:txBody>
          <a:bodyPr wrap="none">
            <a:spAutoFit/>
          </a:bodyPr>
          <a:lstStyle/>
          <a:p>
            <a:r>
              <a:rPr lang="en-GB" dirty="0"/>
              <a:t>Sally</a:t>
            </a:r>
          </a:p>
        </p:txBody>
      </p:sp>
      <p:sp>
        <p:nvSpPr>
          <p:cNvPr id="23" name="Rechteck 22">
            <a:extLst>
              <a:ext uri="{FF2B5EF4-FFF2-40B4-BE49-F238E27FC236}">
                <a16:creationId xmlns:a16="http://schemas.microsoft.com/office/drawing/2014/main" id="{BD6C331C-35F0-4CC1-9740-7AF1F3B6112E}"/>
              </a:ext>
            </a:extLst>
          </p:cNvPr>
          <p:cNvSpPr/>
          <p:nvPr/>
        </p:nvSpPr>
        <p:spPr>
          <a:xfrm>
            <a:off x="7332171" y="2886363"/>
            <a:ext cx="1376852" cy="369332"/>
          </a:xfrm>
          <a:prstGeom prst="rect">
            <a:avLst/>
          </a:prstGeom>
        </p:spPr>
        <p:txBody>
          <a:bodyPr wrap="none">
            <a:spAutoFit/>
          </a:bodyPr>
          <a:lstStyle/>
          <a:p>
            <a:r>
              <a:rPr lang="en-GB" dirty="0"/>
              <a:t>Barbara Max</a:t>
            </a:r>
          </a:p>
        </p:txBody>
      </p:sp>
      <p:sp>
        <p:nvSpPr>
          <p:cNvPr id="24" name="Rechteck 23">
            <a:extLst>
              <a:ext uri="{FF2B5EF4-FFF2-40B4-BE49-F238E27FC236}">
                <a16:creationId xmlns:a16="http://schemas.microsoft.com/office/drawing/2014/main" id="{9E61B6A2-5E4D-4516-A801-E4AF60EBB18A}"/>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GIZ (2015).</a:t>
            </a:r>
            <a:endParaRPr lang="en-US" sz="1050" b="0" dirty="0">
              <a:solidFill>
                <a:schemeClr val="tx1"/>
              </a:solidFill>
            </a:endParaRPr>
          </a:p>
        </p:txBody>
      </p:sp>
    </p:spTree>
    <p:extLst>
      <p:ext uri="{BB962C8B-B14F-4D97-AF65-F5344CB8AC3E}">
        <p14:creationId xmlns:p14="http://schemas.microsoft.com/office/powerpoint/2010/main" val="228528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el 1"/>
          <p:cNvSpPr>
            <a:spLocks noGrp="1"/>
          </p:cNvSpPr>
          <p:nvPr>
            <p:ph type="title"/>
          </p:nvPr>
        </p:nvSpPr>
        <p:spPr/>
        <p:txBody>
          <a:bodyPr>
            <a:noAutofit/>
          </a:bodyPr>
          <a:lstStyle/>
          <a:p>
            <a:r>
              <a:rPr lang="en-US" altLang="en-US" sz="4000" b="1" dirty="0">
                <a:latin typeface="+mj-lt"/>
              </a:rPr>
              <a:t>Stakeholder Map</a:t>
            </a:r>
            <a:br>
              <a:rPr lang="en-US" altLang="en-US" sz="4000" b="1" dirty="0">
                <a:latin typeface="+mj-lt"/>
              </a:rPr>
            </a:br>
            <a:endParaRPr lang="en-US" altLang="en-US" sz="4000" b="1" dirty="0">
              <a:latin typeface="+mj-lt"/>
            </a:endParaRPr>
          </a:p>
        </p:txBody>
      </p:sp>
      <p:sp>
        <p:nvSpPr>
          <p:cNvPr id="3" name="Inhaltsplatzhalter 2"/>
          <p:cNvSpPr>
            <a:spLocks noGrp="1"/>
          </p:cNvSpPr>
          <p:nvPr>
            <p:ph idx="1"/>
          </p:nvPr>
        </p:nvSpPr>
        <p:spPr/>
        <p:txBody>
          <a:bodyPr/>
          <a:lstStyle/>
          <a:p>
            <a:pPr>
              <a:buFontTx/>
              <a:buChar char="•"/>
              <a:defRPr/>
            </a:pPr>
            <a:r>
              <a:rPr lang="en-US" altLang="en-US" b="1" dirty="0">
                <a:latin typeface="+mj-lt"/>
              </a:rPr>
              <a:t>Key stakeholders</a:t>
            </a:r>
            <a:r>
              <a:rPr lang="en-US" altLang="en-US" dirty="0">
                <a:latin typeface="+mj-lt"/>
              </a:rPr>
              <a:t> are essential to the survival of the project </a:t>
            </a:r>
          </a:p>
          <a:p>
            <a:pPr>
              <a:buFontTx/>
              <a:buChar char="•"/>
              <a:defRPr/>
            </a:pPr>
            <a:endParaRPr lang="en-US" altLang="en-US" dirty="0">
              <a:latin typeface="+mj-lt"/>
            </a:endParaRPr>
          </a:p>
          <a:p>
            <a:pPr>
              <a:buFontTx/>
              <a:buChar char="•"/>
              <a:defRPr/>
            </a:pPr>
            <a:r>
              <a:rPr lang="en-US" altLang="en-US" b="1" dirty="0">
                <a:latin typeface="+mj-lt"/>
              </a:rPr>
              <a:t>Primary stakeholders</a:t>
            </a:r>
            <a:r>
              <a:rPr lang="en-US" altLang="en-US" dirty="0">
                <a:latin typeface="+mj-lt"/>
              </a:rPr>
              <a:t> are those stakeholders that have a direct stake in the organization and its success</a:t>
            </a:r>
          </a:p>
          <a:p>
            <a:pPr>
              <a:defRPr/>
            </a:pPr>
            <a:endParaRPr lang="en-US" altLang="en-US" dirty="0">
              <a:latin typeface="+mj-lt"/>
            </a:endParaRPr>
          </a:p>
          <a:p>
            <a:pPr>
              <a:buFontTx/>
              <a:buChar char="•"/>
              <a:defRPr/>
            </a:pPr>
            <a:r>
              <a:rPr lang="en-US" altLang="en-US" b="1" dirty="0">
                <a:latin typeface="+mj-lt"/>
              </a:rPr>
              <a:t>Secondary stakeholders</a:t>
            </a:r>
            <a:r>
              <a:rPr lang="en-US" altLang="en-US" dirty="0">
                <a:latin typeface="+mj-lt"/>
              </a:rPr>
              <a:t> are those that have a public or special interest stake in the </a:t>
            </a:r>
            <a:r>
              <a:rPr lang="en-US" altLang="en-US" dirty="0" err="1">
                <a:latin typeface="+mj-lt"/>
              </a:rPr>
              <a:t>organisation</a:t>
            </a:r>
            <a:endParaRPr lang="en-US" altLang="en-US" dirty="0">
              <a:latin typeface="+mj-lt"/>
            </a:endParaRPr>
          </a:p>
          <a:p>
            <a:pPr>
              <a:defRPr/>
            </a:pPr>
            <a:endParaRPr lang="en-US" dirty="0">
              <a:latin typeface="+mj-lt"/>
            </a:endParaRPr>
          </a:p>
        </p:txBody>
      </p:sp>
      <p:grpSp>
        <p:nvGrpSpPr>
          <p:cNvPr id="7" name="Gruppieren 6">
            <a:extLst>
              <a:ext uri="{FF2B5EF4-FFF2-40B4-BE49-F238E27FC236}">
                <a16:creationId xmlns:a16="http://schemas.microsoft.com/office/drawing/2014/main" id="{33FB26AE-262B-4790-ADEC-77F95558C9DB}"/>
              </a:ext>
            </a:extLst>
          </p:cNvPr>
          <p:cNvGrpSpPr/>
          <p:nvPr/>
        </p:nvGrpSpPr>
        <p:grpSpPr>
          <a:xfrm>
            <a:off x="8318238" y="339783"/>
            <a:ext cx="2318766" cy="723009"/>
            <a:chOff x="9263634" y="1004889"/>
            <a:chExt cx="2928366" cy="1028699"/>
          </a:xfrm>
        </p:grpSpPr>
        <p:sp>
          <p:nvSpPr>
            <p:cNvPr id="8" name="Freihandform: Form 7">
              <a:extLst>
                <a:ext uri="{FF2B5EF4-FFF2-40B4-BE49-F238E27FC236}">
                  <a16:creationId xmlns:a16="http://schemas.microsoft.com/office/drawing/2014/main" id="{EF8A1677-FCCA-4A1C-B431-87AF22EA04CA}"/>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0" name="Freihandform: Form 9">
              <a:extLst>
                <a:ext uri="{FF2B5EF4-FFF2-40B4-BE49-F238E27FC236}">
                  <a16:creationId xmlns:a16="http://schemas.microsoft.com/office/drawing/2014/main" id="{DAEF2E86-9E8F-4036-AC53-324CDBD2E65E}"/>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1" name="Freihandform: Form 10">
              <a:extLst>
                <a:ext uri="{FF2B5EF4-FFF2-40B4-BE49-F238E27FC236}">
                  <a16:creationId xmlns:a16="http://schemas.microsoft.com/office/drawing/2014/main" id="{E1DB3AD2-201D-45E8-B6D1-3A3AAED1F3A0}"/>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2" name="Freihandform: Form 11">
              <a:extLst>
                <a:ext uri="{FF2B5EF4-FFF2-40B4-BE49-F238E27FC236}">
                  <a16:creationId xmlns:a16="http://schemas.microsoft.com/office/drawing/2014/main" id="{ACAA9963-13A0-458D-A996-F70B02C528BC}"/>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3" name="Foliennummernplatzhalter 3">
            <a:extLst>
              <a:ext uri="{FF2B5EF4-FFF2-40B4-BE49-F238E27FC236}">
                <a16:creationId xmlns:a16="http://schemas.microsoft.com/office/drawing/2014/main" id="{860D3636-45EB-48EC-A998-48438972FC2A}"/>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17</a:t>
            </a:fld>
            <a:endParaRPr lang="hr-HR" dirty="0"/>
          </a:p>
        </p:txBody>
      </p:sp>
    </p:spTree>
    <p:extLst>
      <p:ext uri="{BB962C8B-B14F-4D97-AF65-F5344CB8AC3E}">
        <p14:creationId xmlns:p14="http://schemas.microsoft.com/office/powerpoint/2010/main" val="2520605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818" name="Titel 1"/>
          <p:cNvSpPr>
            <a:spLocks noGrp="1"/>
          </p:cNvSpPr>
          <p:nvPr>
            <p:ph type="title"/>
          </p:nvPr>
        </p:nvSpPr>
        <p:spPr/>
        <p:txBody>
          <a:bodyPr>
            <a:normAutofit/>
          </a:bodyPr>
          <a:lstStyle/>
          <a:p>
            <a:r>
              <a:rPr lang="en-US" altLang="en-US" sz="4000" b="1" dirty="0">
                <a:latin typeface="+mj-lt"/>
              </a:rPr>
              <a:t>Classifying Stakeholders</a:t>
            </a:r>
          </a:p>
        </p:txBody>
      </p:sp>
      <p:graphicFrame>
        <p:nvGraphicFramePr>
          <p:cNvPr id="7" name="Inhaltsplatzhalter 6">
            <a:extLst>
              <a:ext uri="{FF2B5EF4-FFF2-40B4-BE49-F238E27FC236}">
                <a16:creationId xmlns:a16="http://schemas.microsoft.com/office/drawing/2014/main" id="{34F6C3E6-ADA7-4EA3-8361-EFCFD2BB9C83}"/>
              </a:ext>
            </a:extLst>
          </p:cNvPr>
          <p:cNvGraphicFramePr>
            <a:graphicFrameLocks noGrp="1"/>
          </p:cNvGraphicFramePr>
          <p:nvPr>
            <p:ph idx="1"/>
            <p:extLst>
              <p:ext uri="{D42A27DB-BD31-4B8C-83A1-F6EECF244321}">
                <p14:modId xmlns:p14="http://schemas.microsoft.com/office/powerpoint/2010/main" val="1217736449"/>
              </p:ext>
            </p:extLst>
          </p:nvPr>
        </p:nvGraphicFramePr>
        <p:xfrm>
          <a:off x="2759990" y="2188271"/>
          <a:ext cx="4865176" cy="3529396"/>
        </p:xfrm>
        <a:graphic>
          <a:graphicData uri="http://schemas.openxmlformats.org/drawingml/2006/table">
            <a:tbl>
              <a:tblPr firstRow="1" bandRow="1">
                <a:tableStyleId>{16D9F66E-5EB9-4882-86FB-DCBF35E3C3E4}</a:tableStyleId>
              </a:tblPr>
              <a:tblGrid>
                <a:gridCol w="2432588">
                  <a:extLst>
                    <a:ext uri="{9D8B030D-6E8A-4147-A177-3AD203B41FA5}">
                      <a16:colId xmlns:a16="http://schemas.microsoft.com/office/drawing/2014/main" val="2184660750"/>
                    </a:ext>
                  </a:extLst>
                </a:gridCol>
                <a:gridCol w="2432588">
                  <a:extLst>
                    <a:ext uri="{9D8B030D-6E8A-4147-A177-3AD203B41FA5}">
                      <a16:colId xmlns:a16="http://schemas.microsoft.com/office/drawing/2014/main" val="1908513223"/>
                    </a:ext>
                  </a:extLst>
                </a:gridCol>
              </a:tblGrid>
              <a:tr h="1764698">
                <a:tc>
                  <a:txBody>
                    <a:bodyPr/>
                    <a:lstStyle/>
                    <a:p>
                      <a:pPr algn="ctr"/>
                      <a:r>
                        <a:rPr lang="de-DE" sz="2400" b="1" dirty="0"/>
                        <a:t>Keep </a:t>
                      </a:r>
                      <a:r>
                        <a:rPr lang="de-DE" sz="2400" b="1" dirty="0" err="1"/>
                        <a:t>Satisfied</a:t>
                      </a:r>
                      <a:endParaRPr lang="de-DE" sz="2400" b="1" dirty="0"/>
                    </a:p>
                  </a:txBody>
                  <a:tcPr anchor="ctr"/>
                </a:tc>
                <a:tc>
                  <a:txBody>
                    <a:bodyPr/>
                    <a:lstStyle/>
                    <a:p>
                      <a:pPr algn="ctr"/>
                      <a:r>
                        <a:rPr lang="de-DE" sz="2400" b="1" dirty="0"/>
                        <a:t>Manage </a:t>
                      </a:r>
                      <a:r>
                        <a:rPr lang="de-DE" sz="2400" b="1" dirty="0" err="1"/>
                        <a:t>Closely</a:t>
                      </a:r>
                      <a:endParaRPr lang="de-DE" sz="2400" b="1" dirty="0"/>
                    </a:p>
                  </a:txBody>
                  <a:tcPr anchor="ctr"/>
                </a:tc>
                <a:extLst>
                  <a:ext uri="{0D108BD9-81ED-4DB2-BD59-A6C34878D82A}">
                    <a16:rowId xmlns:a16="http://schemas.microsoft.com/office/drawing/2014/main" val="184144056"/>
                  </a:ext>
                </a:extLst>
              </a:tr>
              <a:tr h="1764698">
                <a:tc>
                  <a:txBody>
                    <a:bodyPr/>
                    <a:lstStyle/>
                    <a:p>
                      <a:pPr algn="ctr"/>
                      <a:r>
                        <a:rPr lang="de-DE" sz="2400" b="1" dirty="0"/>
                        <a:t>Monitor</a:t>
                      </a:r>
                    </a:p>
                  </a:txBody>
                  <a:tcPr anchor="ctr"/>
                </a:tc>
                <a:tc>
                  <a:txBody>
                    <a:bodyPr/>
                    <a:lstStyle/>
                    <a:p>
                      <a:pPr algn="ctr"/>
                      <a:r>
                        <a:rPr lang="de-DE" sz="2400" b="1" dirty="0"/>
                        <a:t>Keep </a:t>
                      </a:r>
                      <a:r>
                        <a:rPr lang="de-DE" sz="2400" b="1" dirty="0" err="1"/>
                        <a:t>Informed</a:t>
                      </a:r>
                      <a:endParaRPr lang="de-DE" sz="2400" b="1" dirty="0"/>
                    </a:p>
                  </a:txBody>
                  <a:tcPr anchor="ctr"/>
                </a:tc>
                <a:extLst>
                  <a:ext uri="{0D108BD9-81ED-4DB2-BD59-A6C34878D82A}">
                    <a16:rowId xmlns:a16="http://schemas.microsoft.com/office/drawing/2014/main" val="612361113"/>
                  </a:ext>
                </a:extLst>
              </a:tr>
            </a:tbl>
          </a:graphicData>
        </a:graphic>
      </p:graphicFrame>
      <p:sp>
        <p:nvSpPr>
          <p:cNvPr id="9" name="Foliennummernplatzhalter 3">
            <a:extLst>
              <a:ext uri="{FF2B5EF4-FFF2-40B4-BE49-F238E27FC236}">
                <a16:creationId xmlns:a16="http://schemas.microsoft.com/office/drawing/2014/main" id="{38DD317D-97E4-4BD1-ADE6-10A2F8DA092A}"/>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18</a:t>
            </a:fld>
            <a:endParaRPr lang="hr-HR" dirty="0"/>
          </a:p>
        </p:txBody>
      </p:sp>
      <p:grpSp>
        <p:nvGrpSpPr>
          <p:cNvPr id="10" name="Gruppieren 9">
            <a:extLst>
              <a:ext uri="{FF2B5EF4-FFF2-40B4-BE49-F238E27FC236}">
                <a16:creationId xmlns:a16="http://schemas.microsoft.com/office/drawing/2014/main" id="{67CA43A2-7B5C-455D-B91E-7DEF56616B1B}"/>
              </a:ext>
            </a:extLst>
          </p:cNvPr>
          <p:cNvGrpSpPr/>
          <p:nvPr/>
        </p:nvGrpSpPr>
        <p:grpSpPr>
          <a:xfrm>
            <a:off x="8303746" y="709010"/>
            <a:ext cx="2318766" cy="723009"/>
            <a:chOff x="9263634" y="1004889"/>
            <a:chExt cx="2928366" cy="1028699"/>
          </a:xfrm>
        </p:grpSpPr>
        <p:sp>
          <p:nvSpPr>
            <p:cNvPr id="11" name="Freihandform: Form 10">
              <a:extLst>
                <a:ext uri="{FF2B5EF4-FFF2-40B4-BE49-F238E27FC236}">
                  <a16:creationId xmlns:a16="http://schemas.microsoft.com/office/drawing/2014/main" id="{2D4DD008-33A2-4D10-A5EB-882A7487F4AE}"/>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2" name="Freihandform: Form 11">
              <a:extLst>
                <a:ext uri="{FF2B5EF4-FFF2-40B4-BE49-F238E27FC236}">
                  <a16:creationId xmlns:a16="http://schemas.microsoft.com/office/drawing/2014/main" id="{89407829-4EF9-4998-AA9D-3A6D00EEE480}"/>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3" name="Freihandform: Form 12">
              <a:extLst>
                <a:ext uri="{FF2B5EF4-FFF2-40B4-BE49-F238E27FC236}">
                  <a16:creationId xmlns:a16="http://schemas.microsoft.com/office/drawing/2014/main" id="{727F692E-BEDD-4C5D-BED5-3A3739A30653}"/>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4" name="Freihandform: Form 13">
              <a:extLst>
                <a:ext uri="{FF2B5EF4-FFF2-40B4-BE49-F238E27FC236}">
                  <a16:creationId xmlns:a16="http://schemas.microsoft.com/office/drawing/2014/main" id="{92544EA9-05B3-4A79-9723-E2A80254EE05}"/>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5" name="Textfeld 14">
            <a:extLst>
              <a:ext uri="{FF2B5EF4-FFF2-40B4-BE49-F238E27FC236}">
                <a16:creationId xmlns:a16="http://schemas.microsoft.com/office/drawing/2014/main" id="{14B30118-B2D7-4FF4-B0AC-A0BC41324C5E}"/>
              </a:ext>
            </a:extLst>
          </p:cNvPr>
          <p:cNvSpPr txBox="1"/>
          <p:nvPr/>
        </p:nvSpPr>
        <p:spPr>
          <a:xfrm>
            <a:off x="1921790" y="2014780"/>
            <a:ext cx="838200" cy="3693319"/>
          </a:xfrm>
          <a:prstGeom prst="rect">
            <a:avLst/>
          </a:prstGeom>
          <a:noFill/>
        </p:spPr>
        <p:txBody>
          <a:bodyPr wrap="square" rtlCol="0">
            <a:spAutoFit/>
          </a:bodyPr>
          <a:lstStyle/>
          <a:p>
            <a:pPr algn="r"/>
            <a:r>
              <a:rPr lang="de-DE" dirty="0"/>
              <a:t>High</a:t>
            </a:r>
          </a:p>
          <a:p>
            <a:pPr algn="r"/>
            <a:endParaRPr lang="de-DE" dirty="0"/>
          </a:p>
          <a:p>
            <a:pPr algn="r"/>
            <a:endParaRPr lang="de-DE" dirty="0"/>
          </a:p>
          <a:p>
            <a:pPr algn="r"/>
            <a:endParaRPr lang="de-DE" dirty="0"/>
          </a:p>
          <a:p>
            <a:pPr algn="r"/>
            <a:endParaRPr lang="de-DE" dirty="0"/>
          </a:p>
          <a:p>
            <a:pPr algn="r"/>
            <a:endParaRPr lang="de-DE" dirty="0"/>
          </a:p>
          <a:p>
            <a:pPr algn="r"/>
            <a:r>
              <a:rPr lang="de-DE" b="1" dirty="0"/>
              <a:t>Power</a:t>
            </a:r>
          </a:p>
          <a:p>
            <a:pPr algn="r"/>
            <a:endParaRPr lang="de-DE" dirty="0"/>
          </a:p>
          <a:p>
            <a:pPr algn="r"/>
            <a:endParaRPr lang="de-DE" dirty="0"/>
          </a:p>
          <a:p>
            <a:pPr algn="r"/>
            <a:endParaRPr lang="de-DE" dirty="0"/>
          </a:p>
          <a:p>
            <a:pPr algn="r"/>
            <a:endParaRPr lang="de-DE" dirty="0"/>
          </a:p>
          <a:p>
            <a:pPr algn="r"/>
            <a:endParaRPr lang="de-DE" dirty="0"/>
          </a:p>
          <a:p>
            <a:pPr algn="r"/>
            <a:r>
              <a:rPr lang="de-DE" dirty="0"/>
              <a:t>Low</a:t>
            </a:r>
          </a:p>
        </p:txBody>
      </p:sp>
      <p:sp>
        <p:nvSpPr>
          <p:cNvPr id="21" name="Textfeld 20">
            <a:extLst>
              <a:ext uri="{FF2B5EF4-FFF2-40B4-BE49-F238E27FC236}">
                <a16:creationId xmlns:a16="http://schemas.microsoft.com/office/drawing/2014/main" id="{7C1A4545-4C70-4EC6-9C56-358BB08C55F6}"/>
              </a:ext>
            </a:extLst>
          </p:cNvPr>
          <p:cNvSpPr txBox="1"/>
          <p:nvPr/>
        </p:nvSpPr>
        <p:spPr>
          <a:xfrm>
            <a:off x="2807131" y="5706492"/>
            <a:ext cx="4893647" cy="369332"/>
          </a:xfrm>
          <a:prstGeom prst="rect">
            <a:avLst/>
          </a:prstGeom>
          <a:noFill/>
        </p:spPr>
        <p:txBody>
          <a:bodyPr vert="horz" wrap="square" rtlCol="0">
            <a:spAutoFit/>
          </a:bodyPr>
          <a:lstStyle/>
          <a:p>
            <a:r>
              <a:rPr lang="de-DE" dirty="0"/>
              <a:t>Low                            </a:t>
            </a:r>
            <a:r>
              <a:rPr lang="de-DE" b="1" dirty="0"/>
              <a:t>Interest </a:t>
            </a:r>
            <a:r>
              <a:rPr lang="de-DE" dirty="0"/>
              <a:t>		           High</a:t>
            </a:r>
          </a:p>
        </p:txBody>
      </p:sp>
      <p:sp>
        <p:nvSpPr>
          <p:cNvPr id="16" name="Rechteck 15">
            <a:extLst>
              <a:ext uri="{FF2B5EF4-FFF2-40B4-BE49-F238E27FC236}">
                <a16:creationId xmlns:a16="http://schemas.microsoft.com/office/drawing/2014/main" id="{CDA605FE-580F-4DAC-843F-3414DA04817B}"/>
              </a:ext>
            </a:extLst>
          </p:cNvPr>
          <p:cNvSpPr/>
          <p:nvPr/>
        </p:nvSpPr>
        <p:spPr>
          <a:xfrm>
            <a:off x="6443368" y="3429000"/>
            <a:ext cx="1181798" cy="369332"/>
          </a:xfrm>
          <a:prstGeom prst="rect">
            <a:avLst/>
          </a:prstGeom>
        </p:spPr>
        <p:txBody>
          <a:bodyPr wrap="none">
            <a:spAutoFit/>
          </a:bodyPr>
          <a:lstStyle/>
          <a:p>
            <a:r>
              <a:rPr lang="en-GB" dirty="0"/>
              <a:t>John Mora</a:t>
            </a:r>
          </a:p>
        </p:txBody>
      </p:sp>
      <p:sp>
        <p:nvSpPr>
          <p:cNvPr id="17" name="Rechteck 16">
            <a:extLst>
              <a:ext uri="{FF2B5EF4-FFF2-40B4-BE49-F238E27FC236}">
                <a16:creationId xmlns:a16="http://schemas.microsoft.com/office/drawing/2014/main" id="{38BAA449-5596-418F-88CD-9D861E649F8B}"/>
              </a:ext>
            </a:extLst>
          </p:cNvPr>
          <p:cNvSpPr/>
          <p:nvPr/>
        </p:nvSpPr>
        <p:spPr>
          <a:xfrm>
            <a:off x="4067557" y="3393384"/>
            <a:ext cx="534121" cy="369332"/>
          </a:xfrm>
          <a:prstGeom prst="rect">
            <a:avLst/>
          </a:prstGeom>
        </p:spPr>
        <p:txBody>
          <a:bodyPr wrap="none">
            <a:spAutoFit/>
          </a:bodyPr>
          <a:lstStyle/>
          <a:p>
            <a:r>
              <a:rPr lang="en-GB" dirty="0"/>
              <a:t>Tim</a:t>
            </a:r>
            <a:endParaRPr lang="de-DE" dirty="0"/>
          </a:p>
        </p:txBody>
      </p:sp>
      <p:sp>
        <p:nvSpPr>
          <p:cNvPr id="18" name="Rechteck 17">
            <a:extLst>
              <a:ext uri="{FF2B5EF4-FFF2-40B4-BE49-F238E27FC236}">
                <a16:creationId xmlns:a16="http://schemas.microsoft.com/office/drawing/2014/main" id="{B0975874-5CB2-4188-93F9-6F183782CC2D}"/>
              </a:ext>
            </a:extLst>
          </p:cNvPr>
          <p:cNvSpPr/>
          <p:nvPr/>
        </p:nvSpPr>
        <p:spPr>
          <a:xfrm>
            <a:off x="4334617" y="4365272"/>
            <a:ext cx="611065" cy="369332"/>
          </a:xfrm>
          <a:prstGeom prst="rect">
            <a:avLst/>
          </a:prstGeom>
        </p:spPr>
        <p:txBody>
          <a:bodyPr wrap="none">
            <a:spAutoFit/>
          </a:bodyPr>
          <a:lstStyle/>
          <a:p>
            <a:r>
              <a:rPr lang="en-GB" dirty="0"/>
              <a:t>Sally</a:t>
            </a:r>
          </a:p>
        </p:txBody>
      </p:sp>
      <p:sp>
        <p:nvSpPr>
          <p:cNvPr id="19" name="Rechteck 18">
            <a:extLst>
              <a:ext uri="{FF2B5EF4-FFF2-40B4-BE49-F238E27FC236}">
                <a16:creationId xmlns:a16="http://schemas.microsoft.com/office/drawing/2014/main" id="{67F5B993-D230-4D9F-A0C2-0BF45D9798AE}"/>
              </a:ext>
            </a:extLst>
          </p:cNvPr>
          <p:cNvSpPr/>
          <p:nvPr/>
        </p:nvSpPr>
        <p:spPr>
          <a:xfrm>
            <a:off x="5407574" y="3995940"/>
            <a:ext cx="1376852" cy="369332"/>
          </a:xfrm>
          <a:prstGeom prst="rect">
            <a:avLst/>
          </a:prstGeom>
        </p:spPr>
        <p:txBody>
          <a:bodyPr wrap="none">
            <a:spAutoFit/>
          </a:bodyPr>
          <a:lstStyle/>
          <a:p>
            <a:r>
              <a:rPr lang="en-GB" dirty="0"/>
              <a:t>Barbara Max</a:t>
            </a:r>
          </a:p>
        </p:txBody>
      </p:sp>
    </p:spTree>
    <p:extLst>
      <p:ext uri="{BB962C8B-B14F-4D97-AF65-F5344CB8AC3E}">
        <p14:creationId xmlns:p14="http://schemas.microsoft.com/office/powerpoint/2010/main" val="10128853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a:xfrm>
            <a:off x="385233" y="333375"/>
            <a:ext cx="12048067" cy="1143000"/>
          </a:xfrm>
        </p:spPr>
        <p:txBody>
          <a:bodyPr>
            <a:noAutofit/>
          </a:bodyPr>
          <a:lstStyle/>
          <a:p>
            <a:br>
              <a:rPr lang="en-US" altLang="en-US" sz="3600" b="1" dirty="0">
                <a:latin typeface="+mj-lt"/>
                <a:cs typeface="Calibri"/>
              </a:rPr>
            </a:br>
            <a:r>
              <a:rPr lang="en-US" altLang="en-US" sz="4000" b="1" dirty="0">
                <a:latin typeface="+mj-lt"/>
              </a:rPr>
              <a:t>Stakeholder Engagement Assessment Matrix</a:t>
            </a:r>
            <a:br>
              <a:rPr lang="en-US" altLang="en-US" sz="3600" b="1" dirty="0">
                <a:latin typeface="+mj-lt"/>
                <a:cs typeface="Calibri"/>
              </a:rPr>
            </a:br>
            <a:br>
              <a:rPr lang="en-US" altLang="en-US" sz="3600" b="1" dirty="0">
                <a:latin typeface="+mj-lt"/>
                <a:cs typeface="Calibri"/>
              </a:rPr>
            </a:br>
            <a:endParaRPr lang="en-US" altLang="en-US" sz="3600" b="1" dirty="0">
              <a:latin typeface="+mj-lt"/>
              <a:cs typeface="Calibri"/>
            </a:endParaRPr>
          </a:p>
        </p:txBody>
      </p:sp>
      <p:sp>
        <p:nvSpPr>
          <p:cNvPr id="159750"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E99385A0-45B2-4486-94F8-66887E494C91}" type="slidenum">
              <a:rPr lang="en-US" altLang="de-DE" sz="1200">
                <a:solidFill>
                  <a:schemeClr val="bg1"/>
                </a:solidFill>
                <a:ea typeface="MS Mincho" pitchFamily="49" charset="-128"/>
              </a:rPr>
              <a:pPr>
                <a:lnSpc>
                  <a:spcPct val="100000"/>
                </a:lnSpc>
                <a:spcBef>
                  <a:spcPct val="0"/>
                </a:spcBef>
                <a:buClrTx/>
                <a:buFontTx/>
                <a:buNone/>
              </a:pPr>
              <a:t>19</a:t>
            </a:fld>
            <a:endParaRPr lang="en-US" altLang="de-DE" sz="1200">
              <a:solidFill>
                <a:schemeClr val="bg1"/>
              </a:solidFill>
              <a:ea typeface="MS Mincho" pitchFamily="49" charset="-128"/>
            </a:endParaRPr>
          </a:p>
        </p:txBody>
      </p:sp>
      <p:graphicFrame>
        <p:nvGraphicFramePr>
          <p:cNvPr id="7" name="Inhaltsplatzhalter 1">
            <a:extLst>
              <a:ext uri="{FF2B5EF4-FFF2-40B4-BE49-F238E27FC236}">
                <a16:creationId xmlns:a16="http://schemas.microsoft.com/office/drawing/2014/main" id="{6A912D35-AFD7-421B-A749-8373B9CE7D80}"/>
              </a:ext>
            </a:extLst>
          </p:cNvPr>
          <p:cNvGraphicFramePr>
            <a:graphicFrameLocks/>
          </p:cNvGraphicFramePr>
          <p:nvPr>
            <p:extLst>
              <p:ext uri="{D42A27DB-BD31-4B8C-83A1-F6EECF244321}">
                <p14:modId xmlns:p14="http://schemas.microsoft.com/office/powerpoint/2010/main" val="1602278722"/>
              </p:ext>
            </p:extLst>
          </p:nvPr>
        </p:nvGraphicFramePr>
        <p:xfrm>
          <a:off x="385233" y="2089922"/>
          <a:ext cx="10237279" cy="3446042"/>
        </p:xfrm>
        <a:graphic>
          <a:graphicData uri="http://schemas.openxmlformats.org/drawingml/2006/table">
            <a:tbl>
              <a:tblPr firstRow="1" bandRow="1">
                <a:tableStyleId>{93296810-A885-4BE3-A3E7-6D5BEEA58F35}</a:tableStyleId>
              </a:tblPr>
              <a:tblGrid>
                <a:gridCol w="1481652">
                  <a:extLst>
                    <a:ext uri="{9D8B030D-6E8A-4147-A177-3AD203B41FA5}">
                      <a16:colId xmlns:a16="http://schemas.microsoft.com/office/drawing/2014/main" val="2313265958"/>
                    </a:ext>
                  </a:extLst>
                </a:gridCol>
                <a:gridCol w="1707635">
                  <a:extLst>
                    <a:ext uri="{9D8B030D-6E8A-4147-A177-3AD203B41FA5}">
                      <a16:colId xmlns:a16="http://schemas.microsoft.com/office/drawing/2014/main" val="2833274081"/>
                    </a:ext>
                  </a:extLst>
                </a:gridCol>
                <a:gridCol w="1777794">
                  <a:extLst>
                    <a:ext uri="{9D8B030D-6E8A-4147-A177-3AD203B41FA5}">
                      <a16:colId xmlns:a16="http://schemas.microsoft.com/office/drawing/2014/main" val="879314235"/>
                    </a:ext>
                  </a:extLst>
                </a:gridCol>
                <a:gridCol w="1420022">
                  <a:extLst>
                    <a:ext uri="{9D8B030D-6E8A-4147-A177-3AD203B41FA5}">
                      <a16:colId xmlns:a16="http://schemas.microsoft.com/office/drawing/2014/main" val="1672217014"/>
                    </a:ext>
                  </a:extLst>
                </a:gridCol>
                <a:gridCol w="1925088">
                  <a:extLst>
                    <a:ext uri="{9D8B030D-6E8A-4147-A177-3AD203B41FA5}">
                      <a16:colId xmlns:a16="http://schemas.microsoft.com/office/drawing/2014/main" val="2184704897"/>
                    </a:ext>
                  </a:extLst>
                </a:gridCol>
                <a:gridCol w="1925088">
                  <a:extLst>
                    <a:ext uri="{9D8B030D-6E8A-4147-A177-3AD203B41FA5}">
                      <a16:colId xmlns:a16="http://schemas.microsoft.com/office/drawing/2014/main" val="4014222544"/>
                    </a:ext>
                  </a:extLst>
                </a:gridCol>
              </a:tblGrid>
              <a:tr h="451315">
                <a:tc>
                  <a:txBody>
                    <a:bodyPr/>
                    <a:lstStyle/>
                    <a:p>
                      <a:r>
                        <a:rPr lang="de-DE" sz="2000" dirty="0"/>
                        <a:t>Stakeholder Name</a:t>
                      </a:r>
                    </a:p>
                  </a:txBody>
                  <a:tcPr/>
                </a:tc>
                <a:tc>
                  <a:txBody>
                    <a:bodyPr/>
                    <a:lstStyle/>
                    <a:p>
                      <a:r>
                        <a:rPr lang="de-DE" sz="2000" dirty="0" err="1"/>
                        <a:t>Unaware</a:t>
                      </a:r>
                      <a:endParaRPr lang="de-DE" sz="2000" dirty="0"/>
                    </a:p>
                  </a:txBody>
                  <a:tcPr/>
                </a:tc>
                <a:tc>
                  <a:txBody>
                    <a:bodyPr/>
                    <a:lstStyle/>
                    <a:p>
                      <a:r>
                        <a:rPr lang="de-DE" sz="2000" dirty="0" err="1"/>
                        <a:t>Resistant</a:t>
                      </a:r>
                      <a:endParaRPr lang="de-DE" sz="2000" dirty="0"/>
                    </a:p>
                  </a:txBody>
                  <a:tcPr/>
                </a:tc>
                <a:tc>
                  <a:txBody>
                    <a:bodyPr/>
                    <a:lstStyle/>
                    <a:p>
                      <a:r>
                        <a:rPr lang="de-DE" sz="2000" dirty="0"/>
                        <a:t>Neutral</a:t>
                      </a:r>
                    </a:p>
                  </a:txBody>
                  <a:tcPr/>
                </a:tc>
                <a:tc>
                  <a:txBody>
                    <a:bodyPr/>
                    <a:lstStyle/>
                    <a:p>
                      <a:r>
                        <a:rPr lang="de-DE" sz="2000" dirty="0" err="1"/>
                        <a:t>Supportive</a:t>
                      </a:r>
                      <a:endParaRPr lang="de-DE" sz="2000" dirty="0"/>
                    </a:p>
                  </a:txBody>
                  <a:tcPr/>
                </a:tc>
                <a:tc>
                  <a:txBody>
                    <a:bodyPr/>
                    <a:lstStyle/>
                    <a:p>
                      <a:r>
                        <a:rPr lang="de-DE" sz="2000" dirty="0" err="1"/>
                        <a:t>Leading</a:t>
                      </a:r>
                      <a:endParaRPr lang="de-DE" sz="2000" dirty="0"/>
                    </a:p>
                  </a:txBody>
                  <a:tcPr/>
                </a:tc>
                <a:extLst>
                  <a:ext uri="{0D108BD9-81ED-4DB2-BD59-A6C34878D82A}">
                    <a16:rowId xmlns:a16="http://schemas.microsoft.com/office/drawing/2014/main" val="2133033170"/>
                  </a:ext>
                </a:extLst>
              </a:tr>
              <a:tr h="549541">
                <a:tc>
                  <a:txBody>
                    <a:bodyPr/>
                    <a:lstStyle/>
                    <a:p>
                      <a:r>
                        <a:rPr lang="de-DE" sz="2400" dirty="0"/>
                        <a:t>Tim </a:t>
                      </a:r>
                    </a:p>
                  </a:txBody>
                  <a:tcPr/>
                </a:tc>
                <a:tc>
                  <a:txBody>
                    <a:bodyPr/>
                    <a:lstStyle/>
                    <a:p>
                      <a:r>
                        <a:rPr lang="de-DE" sz="2400" dirty="0"/>
                        <a:t>x</a:t>
                      </a:r>
                    </a:p>
                  </a:txBody>
                  <a:tcPr/>
                </a:tc>
                <a:tc>
                  <a:txBody>
                    <a:bodyPr/>
                    <a:lstStyle/>
                    <a:p>
                      <a:endParaRPr lang="de-DE" sz="2400" dirty="0"/>
                    </a:p>
                  </a:txBody>
                  <a:tcPr/>
                </a:tc>
                <a:tc>
                  <a:txBody>
                    <a:bodyPr/>
                    <a:lstStyle/>
                    <a:p>
                      <a:r>
                        <a:rPr lang="de-DE" sz="2400" dirty="0"/>
                        <a:t>X</a:t>
                      </a:r>
                    </a:p>
                  </a:txBody>
                  <a:tcPr/>
                </a:tc>
                <a:tc>
                  <a:txBody>
                    <a:bodyPr/>
                    <a:lstStyle/>
                    <a:p>
                      <a:endParaRPr lang="de-DE" sz="2400" dirty="0"/>
                    </a:p>
                  </a:txBody>
                  <a:tcPr/>
                </a:tc>
                <a:tc>
                  <a:txBody>
                    <a:bodyPr/>
                    <a:lstStyle/>
                    <a:p>
                      <a:endParaRPr lang="de-DE" sz="2400" dirty="0"/>
                    </a:p>
                  </a:txBody>
                  <a:tcPr/>
                </a:tc>
                <a:extLst>
                  <a:ext uri="{0D108BD9-81ED-4DB2-BD59-A6C34878D82A}">
                    <a16:rowId xmlns:a16="http://schemas.microsoft.com/office/drawing/2014/main" val="2748542848"/>
                  </a:ext>
                </a:extLst>
              </a:tr>
              <a:tr h="549541">
                <a:tc>
                  <a:txBody>
                    <a:bodyPr/>
                    <a:lstStyle/>
                    <a:p>
                      <a:r>
                        <a:rPr lang="de-DE" sz="2400" dirty="0"/>
                        <a:t>Sally</a:t>
                      </a:r>
                    </a:p>
                  </a:txBody>
                  <a:tcPr/>
                </a:tc>
                <a:tc>
                  <a:txBody>
                    <a:bodyPr/>
                    <a:lstStyle/>
                    <a:p>
                      <a:endParaRPr lang="de-DE" sz="2400" dirty="0"/>
                    </a:p>
                  </a:txBody>
                  <a:tcPr/>
                </a:tc>
                <a:tc>
                  <a:txBody>
                    <a:bodyPr/>
                    <a:lstStyle/>
                    <a:p>
                      <a:r>
                        <a:rPr lang="de-DE" sz="2400" dirty="0"/>
                        <a:t>x</a:t>
                      </a:r>
                    </a:p>
                  </a:txBody>
                  <a:tcPr/>
                </a:tc>
                <a:tc>
                  <a:txBody>
                    <a:bodyPr/>
                    <a:lstStyle/>
                    <a:p>
                      <a:endParaRPr lang="de-DE" sz="2400" dirty="0"/>
                    </a:p>
                  </a:txBody>
                  <a:tcPr/>
                </a:tc>
                <a:tc>
                  <a:txBody>
                    <a:bodyPr/>
                    <a:lstStyle/>
                    <a:p>
                      <a:endParaRPr lang="de-DE" sz="2400" dirty="0"/>
                    </a:p>
                  </a:txBody>
                  <a:tcPr/>
                </a:tc>
                <a:tc>
                  <a:txBody>
                    <a:bodyPr/>
                    <a:lstStyle/>
                    <a:p>
                      <a:endParaRPr lang="de-DE" sz="2400" dirty="0"/>
                    </a:p>
                  </a:txBody>
                  <a:tcPr/>
                </a:tc>
                <a:extLst>
                  <a:ext uri="{0D108BD9-81ED-4DB2-BD59-A6C34878D82A}">
                    <a16:rowId xmlns:a16="http://schemas.microsoft.com/office/drawing/2014/main" val="331362216"/>
                  </a:ext>
                </a:extLst>
              </a:tr>
              <a:tr h="318385">
                <a:tc>
                  <a:txBody>
                    <a:bodyPr/>
                    <a:lstStyle/>
                    <a:p>
                      <a:r>
                        <a:rPr lang="de-DE" sz="2400" dirty="0"/>
                        <a:t>Barbara Max</a:t>
                      </a:r>
                    </a:p>
                  </a:txBody>
                  <a:tcPr/>
                </a:tc>
                <a:tc>
                  <a:txBody>
                    <a:bodyPr/>
                    <a:lstStyle/>
                    <a:p>
                      <a:endParaRPr lang="de-DE" sz="2400" dirty="0"/>
                    </a:p>
                  </a:txBody>
                  <a:tcPr/>
                </a:tc>
                <a:tc>
                  <a:txBody>
                    <a:bodyPr/>
                    <a:lstStyle/>
                    <a:p>
                      <a:endParaRPr lang="de-DE" sz="2400" dirty="0"/>
                    </a:p>
                  </a:txBody>
                  <a:tcPr/>
                </a:tc>
                <a:tc>
                  <a:txBody>
                    <a:bodyPr/>
                    <a:lstStyle/>
                    <a:p>
                      <a:endParaRPr lang="de-DE" sz="2400" dirty="0"/>
                    </a:p>
                  </a:txBody>
                  <a:tcPr/>
                </a:tc>
                <a:tc>
                  <a:txBody>
                    <a:bodyPr/>
                    <a:lstStyle/>
                    <a:p>
                      <a:r>
                        <a:rPr lang="de-DE" sz="2400" dirty="0"/>
                        <a:t>X</a:t>
                      </a:r>
                    </a:p>
                  </a:txBody>
                  <a:tcPr/>
                </a:tc>
                <a:tc>
                  <a:txBody>
                    <a:bodyPr/>
                    <a:lstStyle/>
                    <a:p>
                      <a:r>
                        <a:rPr lang="de-DE" sz="2400" dirty="0"/>
                        <a:t>x</a:t>
                      </a:r>
                    </a:p>
                  </a:txBody>
                  <a:tcPr/>
                </a:tc>
                <a:extLst>
                  <a:ext uri="{0D108BD9-81ED-4DB2-BD59-A6C34878D82A}">
                    <a16:rowId xmlns:a16="http://schemas.microsoft.com/office/drawing/2014/main" val="2213625481"/>
                  </a:ext>
                </a:extLst>
              </a:tr>
              <a:tr h="451315">
                <a:tc>
                  <a:txBody>
                    <a:bodyPr/>
                    <a:lstStyle/>
                    <a:p>
                      <a:r>
                        <a:rPr lang="de-DE" sz="2400" dirty="0"/>
                        <a:t>John Mora</a:t>
                      </a:r>
                    </a:p>
                  </a:txBody>
                  <a:tcPr/>
                </a:tc>
                <a:tc>
                  <a:txBody>
                    <a:bodyPr/>
                    <a:lstStyle/>
                    <a:p>
                      <a:endParaRPr lang="de-DE" sz="2400" dirty="0"/>
                    </a:p>
                  </a:txBody>
                  <a:tcPr/>
                </a:tc>
                <a:tc>
                  <a:txBody>
                    <a:bodyPr/>
                    <a:lstStyle/>
                    <a:p>
                      <a:r>
                        <a:rPr lang="de-DE" sz="2400" dirty="0"/>
                        <a:t>x</a:t>
                      </a:r>
                    </a:p>
                  </a:txBody>
                  <a:tcPr/>
                </a:tc>
                <a:tc>
                  <a:txBody>
                    <a:bodyPr/>
                    <a:lstStyle/>
                    <a:p>
                      <a:endParaRPr lang="de-DE" sz="2400" dirty="0"/>
                    </a:p>
                  </a:txBody>
                  <a:tcPr/>
                </a:tc>
                <a:tc>
                  <a:txBody>
                    <a:bodyPr/>
                    <a:lstStyle/>
                    <a:p>
                      <a:r>
                        <a:rPr lang="de-DE" sz="2400" dirty="0"/>
                        <a:t>x</a:t>
                      </a:r>
                    </a:p>
                  </a:txBody>
                  <a:tcPr/>
                </a:tc>
                <a:tc>
                  <a:txBody>
                    <a:bodyPr/>
                    <a:lstStyle/>
                    <a:p>
                      <a:endParaRPr lang="de-DE" sz="2400" dirty="0"/>
                    </a:p>
                  </a:txBody>
                  <a:tcPr/>
                </a:tc>
                <a:extLst>
                  <a:ext uri="{0D108BD9-81ED-4DB2-BD59-A6C34878D82A}">
                    <a16:rowId xmlns:a16="http://schemas.microsoft.com/office/drawing/2014/main" val="3080698048"/>
                  </a:ext>
                </a:extLst>
              </a:tr>
            </a:tbl>
          </a:graphicData>
        </a:graphic>
      </p:graphicFrame>
      <p:sp>
        <p:nvSpPr>
          <p:cNvPr id="8" name="Foliennummernplatzhalter 3">
            <a:extLst>
              <a:ext uri="{FF2B5EF4-FFF2-40B4-BE49-F238E27FC236}">
                <a16:creationId xmlns:a16="http://schemas.microsoft.com/office/drawing/2014/main" id="{F2BD24C8-4317-41DD-B0ED-CD5CCE994BB7}"/>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19</a:t>
            </a:fld>
            <a:endParaRPr lang="hr-HR" dirty="0"/>
          </a:p>
        </p:txBody>
      </p:sp>
      <p:grpSp>
        <p:nvGrpSpPr>
          <p:cNvPr id="9" name="Gruppieren 8">
            <a:extLst>
              <a:ext uri="{FF2B5EF4-FFF2-40B4-BE49-F238E27FC236}">
                <a16:creationId xmlns:a16="http://schemas.microsoft.com/office/drawing/2014/main" id="{A04CAD1F-C7F7-4DB9-A618-0A7856296D71}"/>
              </a:ext>
            </a:extLst>
          </p:cNvPr>
          <p:cNvGrpSpPr/>
          <p:nvPr/>
        </p:nvGrpSpPr>
        <p:grpSpPr>
          <a:xfrm>
            <a:off x="8303746" y="941480"/>
            <a:ext cx="2318766" cy="723009"/>
            <a:chOff x="9263634" y="1004889"/>
            <a:chExt cx="2928366" cy="1028699"/>
          </a:xfrm>
        </p:grpSpPr>
        <p:sp>
          <p:nvSpPr>
            <p:cNvPr id="11" name="Freihandform: Form 10">
              <a:extLst>
                <a:ext uri="{FF2B5EF4-FFF2-40B4-BE49-F238E27FC236}">
                  <a16:creationId xmlns:a16="http://schemas.microsoft.com/office/drawing/2014/main" id="{BE44D692-2CA5-4AB2-A6F5-BC489F1144B5}"/>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2" name="Freihandform: Form 11">
              <a:extLst>
                <a:ext uri="{FF2B5EF4-FFF2-40B4-BE49-F238E27FC236}">
                  <a16:creationId xmlns:a16="http://schemas.microsoft.com/office/drawing/2014/main" id="{72FF558B-55E7-4C9C-9531-61692F0A1154}"/>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3" name="Freihandform: Form 12">
              <a:extLst>
                <a:ext uri="{FF2B5EF4-FFF2-40B4-BE49-F238E27FC236}">
                  <a16:creationId xmlns:a16="http://schemas.microsoft.com/office/drawing/2014/main" id="{632870B1-91C6-4A82-BFC7-94C5AC54E6EC}"/>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4" name="Freihandform: Form 13">
              <a:extLst>
                <a:ext uri="{FF2B5EF4-FFF2-40B4-BE49-F238E27FC236}">
                  <a16:creationId xmlns:a16="http://schemas.microsoft.com/office/drawing/2014/main" id="{8F5CB771-75F5-4C5A-A7E3-3464102A9721}"/>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Tree>
    <p:extLst>
      <p:ext uri="{BB962C8B-B14F-4D97-AF65-F5344CB8AC3E}">
        <p14:creationId xmlns:p14="http://schemas.microsoft.com/office/powerpoint/2010/main" val="218046790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14400" y="4253023"/>
            <a:ext cx="10363200" cy="1408003"/>
          </a:xfrm>
        </p:spPr>
        <p:txBody>
          <a:bodyPr>
            <a:normAutofit/>
          </a:bodyPr>
          <a:lstStyle/>
          <a:p>
            <a:pPr>
              <a:lnSpc>
                <a:spcPct val="150000"/>
              </a:lnSpc>
              <a:defRPr/>
            </a:pPr>
            <a:r>
              <a:rPr lang="en-GB" sz="2800" dirty="0">
                <a:latin typeface="+mj-lt"/>
                <a:ea typeface="+mn-ea"/>
                <a:cs typeface="+mn-cs"/>
              </a:rPr>
              <a:t>1. Project Selection</a:t>
            </a:r>
            <a:br>
              <a:rPr lang="en-GB" sz="2800" dirty="0">
                <a:latin typeface="+mj-lt"/>
                <a:ea typeface="+mn-ea"/>
                <a:cs typeface="+mn-cs"/>
              </a:rPr>
            </a:br>
            <a:r>
              <a:rPr lang="en-GB" sz="2800" dirty="0">
                <a:latin typeface="+mj-lt"/>
                <a:ea typeface="+mn-ea"/>
                <a:cs typeface="+mn-cs"/>
              </a:rPr>
              <a:t>2. Conceptual Development</a:t>
            </a:r>
            <a:endParaRPr lang="en-US" altLang="en-US" sz="2800" dirty="0">
              <a:latin typeface="+mj-lt"/>
              <a:ea typeface="+mn-ea"/>
              <a:cs typeface="+mn-cs"/>
            </a:endParaRPr>
          </a:p>
        </p:txBody>
      </p:sp>
      <p:sp>
        <p:nvSpPr>
          <p:cNvPr id="87043" name="Rectangle 3"/>
          <p:cNvSpPr>
            <a:spLocks noGrp="1" noChangeArrowheads="1"/>
          </p:cNvSpPr>
          <p:nvPr>
            <p:ph type="subTitle" idx="1"/>
          </p:nvPr>
        </p:nvSpPr>
        <p:spPr>
          <a:xfrm>
            <a:off x="1524000" y="2828260"/>
            <a:ext cx="9144000" cy="1424763"/>
          </a:xfrm>
        </p:spPr>
        <p:txBody>
          <a:bodyPr>
            <a:normAutofit/>
          </a:bodyPr>
          <a:lstStyle/>
          <a:p>
            <a:pPr algn="ctr" eaLnBrk="1" hangingPunct="1">
              <a:buFont typeface="Times" charset="0"/>
              <a:buNone/>
            </a:pPr>
            <a:r>
              <a:rPr lang="en-US" altLang="en-US" sz="4400" b="1" dirty="0">
                <a:latin typeface="+mj-lt"/>
              </a:rPr>
              <a:t>3. Initiating a Project</a:t>
            </a:r>
          </a:p>
        </p:txBody>
      </p:sp>
      <p:sp>
        <p:nvSpPr>
          <p:cNvPr id="87046"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346FCAB1-1706-4865-BEC4-C6A20B156483}" type="slidenum">
              <a:rPr lang="en-US" altLang="en-US" sz="1200">
                <a:solidFill>
                  <a:schemeClr val="bg1"/>
                </a:solidFill>
                <a:ea typeface="MS Mincho" pitchFamily="49" charset="-128"/>
              </a:rPr>
              <a:pPr>
                <a:lnSpc>
                  <a:spcPct val="100000"/>
                </a:lnSpc>
                <a:spcBef>
                  <a:spcPct val="0"/>
                </a:spcBef>
                <a:buClrTx/>
                <a:buFontTx/>
                <a:buNone/>
              </a:pPr>
              <a:t>2</a:t>
            </a:fld>
            <a:endParaRPr lang="en-US" altLang="en-US" sz="1200">
              <a:solidFill>
                <a:schemeClr val="bg1"/>
              </a:solidFill>
              <a:ea typeface="MS Mincho" pitchFamily="49" charset="-128"/>
            </a:endParaRPr>
          </a:p>
        </p:txBody>
      </p:sp>
      <p:sp>
        <p:nvSpPr>
          <p:cNvPr id="5" name="Foliennummernplatzhalter 3">
            <a:extLst>
              <a:ext uri="{FF2B5EF4-FFF2-40B4-BE49-F238E27FC236}">
                <a16:creationId xmlns:a16="http://schemas.microsoft.com/office/drawing/2014/main" id="{CD6AA5BB-073B-48B4-A5D0-AD7239801CC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a:t>
            </a:fld>
            <a:endParaRPr lang="hr-HR" dirty="0"/>
          </a:p>
        </p:txBody>
      </p:sp>
    </p:spTree>
    <p:extLst>
      <p:ext uri="{BB962C8B-B14F-4D97-AF65-F5344CB8AC3E}">
        <p14:creationId xmlns:p14="http://schemas.microsoft.com/office/powerpoint/2010/main" val="3355808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928707968"/>
              </p:ext>
            </p:extLst>
          </p:nvPr>
        </p:nvGraphicFramePr>
        <p:xfrm>
          <a:off x="334433" y="2205038"/>
          <a:ext cx="11146368" cy="2990388"/>
        </p:xfrm>
        <a:graphic>
          <a:graphicData uri="http://schemas.openxmlformats.org/drawingml/2006/table">
            <a:tbl>
              <a:tblPr firstRow="1" firstCol="1" bandRow="1">
                <a:tableStyleId>{93296810-A885-4BE3-A3E7-6D5BEEA58F35}</a:tableStyleId>
              </a:tblPr>
              <a:tblGrid>
                <a:gridCol w="1105425">
                  <a:extLst>
                    <a:ext uri="{9D8B030D-6E8A-4147-A177-3AD203B41FA5}">
                      <a16:colId xmlns:a16="http://schemas.microsoft.com/office/drawing/2014/main" val="20000"/>
                    </a:ext>
                  </a:extLst>
                </a:gridCol>
                <a:gridCol w="1842376">
                  <a:extLst>
                    <a:ext uri="{9D8B030D-6E8A-4147-A177-3AD203B41FA5}">
                      <a16:colId xmlns:a16="http://schemas.microsoft.com/office/drawing/2014/main" val="20001"/>
                    </a:ext>
                  </a:extLst>
                </a:gridCol>
                <a:gridCol w="2210850">
                  <a:extLst>
                    <a:ext uri="{9D8B030D-6E8A-4147-A177-3AD203B41FA5}">
                      <a16:colId xmlns:a16="http://schemas.microsoft.com/office/drawing/2014/main" val="20002"/>
                    </a:ext>
                  </a:extLst>
                </a:gridCol>
                <a:gridCol w="1934493">
                  <a:extLst>
                    <a:ext uri="{9D8B030D-6E8A-4147-A177-3AD203B41FA5}">
                      <a16:colId xmlns:a16="http://schemas.microsoft.com/office/drawing/2014/main" val="20003"/>
                    </a:ext>
                  </a:extLst>
                </a:gridCol>
                <a:gridCol w="1934493">
                  <a:extLst>
                    <a:ext uri="{9D8B030D-6E8A-4147-A177-3AD203B41FA5}">
                      <a16:colId xmlns:a16="http://schemas.microsoft.com/office/drawing/2014/main" val="20004"/>
                    </a:ext>
                  </a:extLst>
                </a:gridCol>
                <a:gridCol w="2118731">
                  <a:extLst>
                    <a:ext uri="{9D8B030D-6E8A-4147-A177-3AD203B41FA5}">
                      <a16:colId xmlns:a16="http://schemas.microsoft.com/office/drawing/2014/main" val="20005"/>
                    </a:ext>
                  </a:extLst>
                </a:gridCol>
              </a:tblGrid>
              <a:tr h="504144">
                <a:tc>
                  <a:txBody>
                    <a:bodyPr/>
                    <a:lstStyle/>
                    <a:p>
                      <a:pPr marL="0" indent="0" algn="just">
                        <a:lnSpc>
                          <a:spcPct val="115000"/>
                        </a:lnSpc>
                        <a:spcAft>
                          <a:spcPts val="0"/>
                        </a:spcAft>
                      </a:pPr>
                      <a:r>
                        <a:rPr lang="en-US" sz="1700" dirty="0">
                          <a:effectLst/>
                        </a:rPr>
                        <a:t>Actors</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12700" algn="just">
                        <a:lnSpc>
                          <a:spcPct val="115000"/>
                        </a:lnSpc>
                        <a:spcAft>
                          <a:spcPts val="0"/>
                        </a:spcAft>
                      </a:pPr>
                      <a:r>
                        <a:rPr lang="en-US" sz="1700" dirty="0">
                          <a:effectLst/>
                        </a:rPr>
                        <a:t>Information</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1700" dirty="0">
                          <a:effectLst/>
                        </a:rPr>
                        <a:t>Information +</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1700" dirty="0">
                          <a:effectLst/>
                        </a:rPr>
                        <a:t>Consultation</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1700" dirty="0">
                          <a:effectLst/>
                        </a:rPr>
                        <a:t>Participation</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1700" dirty="0">
                          <a:effectLst/>
                        </a:rPr>
                        <a:t>Responsibility</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0"/>
                  </a:ext>
                </a:extLst>
              </a:tr>
              <a:tr h="375104">
                <a:tc>
                  <a:txBody>
                    <a:bodyPr/>
                    <a:lstStyle/>
                    <a:p>
                      <a:pPr algn="l">
                        <a:lnSpc>
                          <a:spcPct val="115000"/>
                        </a:lnSpc>
                        <a:spcAft>
                          <a:spcPts val="0"/>
                        </a:spcAft>
                      </a:pPr>
                      <a:r>
                        <a:rPr lang="en-US" sz="2000" dirty="0">
                          <a:effectLst/>
                          <a:latin typeface="Calibri"/>
                          <a:ea typeface="Calibri" panose="020F0502020204030204" pitchFamily="34" charset="0"/>
                          <a:cs typeface="Calibri"/>
                        </a:rPr>
                        <a:t>Tim</a:t>
                      </a:r>
                      <a:endParaRPr lang="de-DE" sz="20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1"/>
                  </a:ext>
                </a:extLst>
              </a:tr>
              <a:tr h="375104">
                <a:tc>
                  <a:txBody>
                    <a:bodyPr/>
                    <a:lstStyle/>
                    <a:p>
                      <a:pPr algn="l">
                        <a:lnSpc>
                          <a:spcPct val="115000"/>
                        </a:lnSpc>
                        <a:spcAft>
                          <a:spcPts val="0"/>
                        </a:spcAft>
                      </a:pPr>
                      <a:r>
                        <a:rPr lang="en-US" sz="2000" dirty="0">
                          <a:effectLst/>
                          <a:latin typeface="Calibri"/>
                          <a:cs typeface="Calibri"/>
                        </a:rPr>
                        <a:t>Sally</a:t>
                      </a:r>
                      <a:endParaRPr lang="de-DE" sz="20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2"/>
                  </a:ext>
                </a:extLst>
              </a:tr>
              <a:tr h="375104">
                <a:tc>
                  <a:txBody>
                    <a:bodyPr/>
                    <a:lstStyle/>
                    <a:p>
                      <a:pPr algn="l">
                        <a:lnSpc>
                          <a:spcPct val="115000"/>
                        </a:lnSpc>
                        <a:spcAft>
                          <a:spcPts val="0"/>
                        </a:spcAft>
                      </a:pPr>
                      <a:r>
                        <a:rPr lang="en-US" sz="2000" dirty="0">
                          <a:effectLst/>
                          <a:latin typeface="Calibri"/>
                          <a:cs typeface="Calibri"/>
                        </a:rPr>
                        <a:t>Barbara Max</a:t>
                      </a:r>
                      <a:endParaRPr lang="de-DE" sz="20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r>
                        <a:rPr lang="en-US" sz="1800" dirty="0">
                          <a:effectLst/>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3"/>
                  </a:ext>
                </a:extLst>
              </a:tr>
              <a:tr h="375104">
                <a:tc>
                  <a:txBody>
                    <a:bodyPr/>
                    <a:lstStyle/>
                    <a:p>
                      <a:pPr algn="l">
                        <a:lnSpc>
                          <a:spcPct val="115000"/>
                        </a:lnSpc>
                        <a:spcAft>
                          <a:spcPts val="0"/>
                        </a:spcAft>
                      </a:pPr>
                      <a:r>
                        <a:rPr lang="en-US" sz="2000" dirty="0">
                          <a:effectLst/>
                          <a:latin typeface="Calibri"/>
                          <a:cs typeface="Calibri"/>
                        </a:rPr>
                        <a:t>John Mora</a:t>
                      </a:r>
                      <a:endParaRPr lang="de-DE" sz="20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x</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4"/>
                  </a:ext>
                </a:extLst>
              </a:tr>
              <a:tr h="375104">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a:effectLst/>
                        </a:rPr>
                        <a:t> </a:t>
                      </a:r>
                      <a:endParaRPr lang="de-DE" sz="18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r>
                        <a:rPr lang="en-US" sz="1800" dirty="0">
                          <a:effectLst/>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5"/>
                  </a:ext>
                </a:extLst>
              </a:tr>
            </a:tbl>
          </a:graphicData>
        </a:graphic>
      </p:graphicFrame>
      <p:sp>
        <p:nvSpPr>
          <p:cNvPr id="8" name="Titel 1"/>
          <p:cNvSpPr txBox="1">
            <a:spLocks/>
          </p:cNvSpPr>
          <p:nvPr/>
        </p:nvSpPr>
        <p:spPr bwMode="auto">
          <a:xfrm>
            <a:off x="1117600" y="762000"/>
            <a:ext cx="10363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2400" b="1">
                <a:solidFill>
                  <a:srgbClr val="76B900"/>
                </a:solidFill>
                <a:latin typeface="+mj-lt"/>
                <a:ea typeface="+mj-ea"/>
                <a:cs typeface="+mj-cs"/>
              </a:defRPr>
            </a:lvl1pPr>
            <a:lvl2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2pPr>
            <a:lvl3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3pPr>
            <a:lvl4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4pPr>
            <a:lvl5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5pPr>
            <a:lvl6pPr marL="457200" algn="l" rtl="0" fontAlgn="base">
              <a:spcBef>
                <a:spcPct val="0"/>
              </a:spcBef>
              <a:spcAft>
                <a:spcPct val="0"/>
              </a:spcAft>
              <a:defRPr sz="2400" b="1">
                <a:solidFill>
                  <a:schemeClr val="accent1"/>
                </a:solidFill>
                <a:latin typeface="Verdana" pitchFamily="34" charset="0"/>
                <a:ea typeface="ＭＳ Ｐゴシック" pitchFamily="1" charset="-128"/>
              </a:defRPr>
            </a:lvl6pPr>
            <a:lvl7pPr marL="914400" algn="l" rtl="0" fontAlgn="base">
              <a:spcBef>
                <a:spcPct val="0"/>
              </a:spcBef>
              <a:spcAft>
                <a:spcPct val="0"/>
              </a:spcAft>
              <a:defRPr sz="2400" b="1">
                <a:solidFill>
                  <a:schemeClr val="accent1"/>
                </a:solidFill>
                <a:latin typeface="Verdana" pitchFamily="34" charset="0"/>
                <a:ea typeface="ＭＳ Ｐゴシック" pitchFamily="1" charset="-128"/>
              </a:defRPr>
            </a:lvl7pPr>
            <a:lvl8pPr marL="1371600" algn="l" rtl="0" fontAlgn="base">
              <a:spcBef>
                <a:spcPct val="0"/>
              </a:spcBef>
              <a:spcAft>
                <a:spcPct val="0"/>
              </a:spcAft>
              <a:defRPr sz="2400" b="1">
                <a:solidFill>
                  <a:schemeClr val="accent1"/>
                </a:solidFill>
                <a:latin typeface="Verdana" pitchFamily="34" charset="0"/>
                <a:ea typeface="ＭＳ Ｐゴシック" pitchFamily="1" charset="-128"/>
              </a:defRPr>
            </a:lvl8pPr>
            <a:lvl9pPr marL="1828800" algn="l" rtl="0" fontAlgn="base">
              <a:spcBef>
                <a:spcPct val="0"/>
              </a:spcBef>
              <a:spcAft>
                <a:spcPct val="0"/>
              </a:spcAft>
              <a:defRPr sz="2400" b="1">
                <a:solidFill>
                  <a:schemeClr val="accent1"/>
                </a:solidFill>
                <a:latin typeface="Verdana" pitchFamily="34" charset="0"/>
                <a:ea typeface="ＭＳ Ｐゴシック" pitchFamily="1" charset="-128"/>
              </a:defRPr>
            </a:lvl9pPr>
          </a:lstStyle>
          <a:p>
            <a:pPr>
              <a:defRPr/>
            </a:pPr>
            <a:r>
              <a:rPr lang="en-US" sz="4000" dirty="0">
                <a:solidFill>
                  <a:srgbClr val="404041"/>
                </a:solidFill>
                <a:ea typeface="Calibri"/>
              </a:rPr>
              <a:t>Stakeholder Participation Matrix</a:t>
            </a:r>
          </a:p>
        </p:txBody>
      </p:sp>
      <p:sp>
        <p:nvSpPr>
          <p:cNvPr id="9" name="Foliennummernplatzhalter 3">
            <a:extLst>
              <a:ext uri="{FF2B5EF4-FFF2-40B4-BE49-F238E27FC236}">
                <a16:creationId xmlns:a16="http://schemas.microsoft.com/office/drawing/2014/main" id="{1DD8B61D-34C7-4AD9-A7F7-AA1EBC1BE765}"/>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20</a:t>
            </a:fld>
            <a:endParaRPr lang="hr-HR" dirty="0"/>
          </a:p>
        </p:txBody>
      </p:sp>
      <p:grpSp>
        <p:nvGrpSpPr>
          <p:cNvPr id="11" name="Gruppieren 10">
            <a:extLst>
              <a:ext uri="{FF2B5EF4-FFF2-40B4-BE49-F238E27FC236}">
                <a16:creationId xmlns:a16="http://schemas.microsoft.com/office/drawing/2014/main" id="{AD00192F-BCCA-48CB-8E68-CCE00A3676B8}"/>
              </a:ext>
            </a:extLst>
          </p:cNvPr>
          <p:cNvGrpSpPr/>
          <p:nvPr/>
        </p:nvGrpSpPr>
        <p:grpSpPr>
          <a:xfrm>
            <a:off x="8303746" y="709010"/>
            <a:ext cx="2318766" cy="723009"/>
            <a:chOff x="9263634" y="1004889"/>
            <a:chExt cx="2928366" cy="1028699"/>
          </a:xfrm>
        </p:grpSpPr>
        <p:sp>
          <p:nvSpPr>
            <p:cNvPr id="12" name="Freihandform: Form 11">
              <a:extLst>
                <a:ext uri="{FF2B5EF4-FFF2-40B4-BE49-F238E27FC236}">
                  <a16:creationId xmlns:a16="http://schemas.microsoft.com/office/drawing/2014/main" id="{35B0BEF7-7BC6-4678-8521-DBBD4F1D8B82}"/>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3" name="Freihandform: Form 12">
              <a:extLst>
                <a:ext uri="{FF2B5EF4-FFF2-40B4-BE49-F238E27FC236}">
                  <a16:creationId xmlns:a16="http://schemas.microsoft.com/office/drawing/2014/main" id="{BAF8C399-93FC-4212-9821-0FAB6A97FCA3}"/>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4" name="Freihandform: Form 13">
              <a:extLst>
                <a:ext uri="{FF2B5EF4-FFF2-40B4-BE49-F238E27FC236}">
                  <a16:creationId xmlns:a16="http://schemas.microsoft.com/office/drawing/2014/main" id="{C2B29B38-D97A-42B3-9CF2-020153A47E60}"/>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5" name="Freihandform: Form 14">
              <a:extLst>
                <a:ext uri="{FF2B5EF4-FFF2-40B4-BE49-F238E27FC236}">
                  <a16:creationId xmlns:a16="http://schemas.microsoft.com/office/drawing/2014/main" id="{DC357788-99DA-4CA7-8210-BFDB41A71AA6}"/>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0" name="Rechteck 9">
            <a:extLst>
              <a:ext uri="{FF2B5EF4-FFF2-40B4-BE49-F238E27FC236}">
                <a16:creationId xmlns:a16="http://schemas.microsoft.com/office/drawing/2014/main" id="{BB07101B-D3CC-4051-AD29-3D697505CFFB}"/>
              </a:ext>
            </a:extLst>
          </p:cNvPr>
          <p:cNvSpPr/>
          <p:nvPr/>
        </p:nvSpPr>
        <p:spPr>
          <a:xfrm>
            <a:off x="10287000" y="5932208"/>
            <a:ext cx="1488400" cy="253916"/>
          </a:xfrm>
          <a:prstGeom prst="rect">
            <a:avLst/>
          </a:prstGeom>
        </p:spPr>
        <p:txBody>
          <a:bodyPr wrap="square">
            <a:spAutoFit/>
          </a:bodyPr>
          <a:lstStyle/>
          <a:p>
            <a:pPr>
              <a:defRPr/>
            </a:pPr>
            <a:r>
              <a:rPr lang="en-US" altLang="en-US" sz="1050" dirty="0"/>
              <a:t>Source: GIZ (2015).</a:t>
            </a:r>
            <a:endParaRPr lang="en-US" sz="1050" b="0" dirty="0">
              <a:solidFill>
                <a:schemeClr val="tx1"/>
              </a:solidFill>
            </a:endParaRPr>
          </a:p>
        </p:txBody>
      </p:sp>
    </p:spTree>
    <p:extLst>
      <p:ext uri="{BB962C8B-B14F-4D97-AF65-F5344CB8AC3E}">
        <p14:creationId xmlns:p14="http://schemas.microsoft.com/office/powerpoint/2010/main" val="4101875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el 1"/>
          <p:cNvSpPr>
            <a:spLocks noGrp="1"/>
          </p:cNvSpPr>
          <p:nvPr>
            <p:ph type="title"/>
          </p:nvPr>
        </p:nvSpPr>
        <p:spPr/>
        <p:txBody>
          <a:bodyPr>
            <a:normAutofit/>
          </a:bodyPr>
          <a:lstStyle/>
          <a:p>
            <a:r>
              <a:rPr lang="de-DE" altLang="en-US" sz="4000" b="1" dirty="0">
                <a:latin typeface="+mj-lt"/>
              </a:rPr>
              <a:t>Stakeholder Matrix</a:t>
            </a:r>
            <a:endParaRPr lang="en-US" altLang="en-US" sz="4000" b="1" dirty="0">
              <a:latin typeface="+mj-lt"/>
            </a:endParaRPr>
          </a:p>
        </p:txBody>
      </p:sp>
      <p:graphicFrame>
        <p:nvGraphicFramePr>
          <p:cNvPr id="7" name="Inhaltsplatzhalter 1">
            <a:extLst>
              <a:ext uri="{FF2B5EF4-FFF2-40B4-BE49-F238E27FC236}">
                <a16:creationId xmlns:a16="http://schemas.microsoft.com/office/drawing/2014/main" id="{F915754A-79B8-4EFA-84D6-5742A8DA12A0}"/>
              </a:ext>
            </a:extLst>
          </p:cNvPr>
          <p:cNvGraphicFramePr>
            <a:graphicFrameLocks/>
          </p:cNvGraphicFramePr>
          <p:nvPr>
            <p:extLst>
              <p:ext uri="{D42A27DB-BD31-4B8C-83A1-F6EECF244321}">
                <p14:modId xmlns:p14="http://schemas.microsoft.com/office/powerpoint/2010/main" val="2034701394"/>
              </p:ext>
            </p:extLst>
          </p:nvPr>
        </p:nvGraphicFramePr>
        <p:xfrm>
          <a:off x="580079" y="1527935"/>
          <a:ext cx="10516708" cy="4724400"/>
        </p:xfrm>
        <a:graphic>
          <a:graphicData uri="http://schemas.openxmlformats.org/drawingml/2006/table">
            <a:tbl>
              <a:tblPr firstRow="1" bandRow="1">
                <a:tableStyleId>{93296810-A885-4BE3-A3E7-6D5BEEA58F35}</a:tableStyleId>
              </a:tblPr>
              <a:tblGrid>
                <a:gridCol w="1874608">
                  <a:extLst>
                    <a:ext uri="{9D8B030D-6E8A-4147-A177-3AD203B41FA5}">
                      <a16:colId xmlns:a16="http://schemas.microsoft.com/office/drawing/2014/main" val="2313265958"/>
                    </a:ext>
                  </a:extLst>
                </a:gridCol>
                <a:gridCol w="2160525">
                  <a:extLst>
                    <a:ext uri="{9D8B030D-6E8A-4147-A177-3AD203B41FA5}">
                      <a16:colId xmlns:a16="http://schemas.microsoft.com/office/drawing/2014/main" val="2833274081"/>
                    </a:ext>
                  </a:extLst>
                </a:gridCol>
                <a:gridCol w="2249292">
                  <a:extLst>
                    <a:ext uri="{9D8B030D-6E8A-4147-A177-3AD203B41FA5}">
                      <a16:colId xmlns:a16="http://schemas.microsoft.com/office/drawing/2014/main" val="879314235"/>
                    </a:ext>
                  </a:extLst>
                </a:gridCol>
                <a:gridCol w="1796633">
                  <a:extLst>
                    <a:ext uri="{9D8B030D-6E8A-4147-A177-3AD203B41FA5}">
                      <a16:colId xmlns:a16="http://schemas.microsoft.com/office/drawing/2014/main" val="1672217014"/>
                    </a:ext>
                  </a:extLst>
                </a:gridCol>
                <a:gridCol w="2435650">
                  <a:extLst>
                    <a:ext uri="{9D8B030D-6E8A-4147-A177-3AD203B41FA5}">
                      <a16:colId xmlns:a16="http://schemas.microsoft.com/office/drawing/2014/main" val="2184704897"/>
                    </a:ext>
                  </a:extLst>
                </a:gridCol>
              </a:tblGrid>
              <a:tr h="451315">
                <a:tc>
                  <a:txBody>
                    <a:bodyPr/>
                    <a:lstStyle/>
                    <a:p>
                      <a:r>
                        <a:rPr lang="en-GB" sz="2000" noProof="0"/>
                        <a:t>Stakeholder Name</a:t>
                      </a:r>
                    </a:p>
                  </a:txBody>
                  <a:tcPr/>
                </a:tc>
                <a:tc>
                  <a:txBody>
                    <a:bodyPr/>
                    <a:lstStyle/>
                    <a:p>
                      <a:r>
                        <a:rPr lang="en-GB" sz="2000" noProof="0" dirty="0"/>
                        <a:t>What do they gain/lose from the project?</a:t>
                      </a:r>
                    </a:p>
                  </a:txBody>
                  <a:tcPr/>
                </a:tc>
                <a:tc>
                  <a:txBody>
                    <a:bodyPr/>
                    <a:lstStyle/>
                    <a:p>
                      <a:r>
                        <a:rPr lang="en-GB" sz="2000" noProof="0" dirty="0"/>
                        <a:t>How are they impacted by the project?</a:t>
                      </a:r>
                    </a:p>
                  </a:txBody>
                  <a:tcPr/>
                </a:tc>
                <a:tc>
                  <a:txBody>
                    <a:bodyPr/>
                    <a:lstStyle/>
                    <a:p>
                      <a:r>
                        <a:rPr lang="en-GB" sz="2000" noProof="0"/>
                        <a:t>What does the project need from them?</a:t>
                      </a:r>
                    </a:p>
                  </a:txBody>
                  <a:tcPr/>
                </a:tc>
                <a:tc>
                  <a:txBody>
                    <a:bodyPr/>
                    <a:lstStyle/>
                    <a:p>
                      <a:r>
                        <a:rPr lang="en-GB" sz="2000" noProof="0"/>
                        <a:t>What do they know/think about the project?</a:t>
                      </a:r>
                    </a:p>
                  </a:txBody>
                  <a:tcPr/>
                </a:tc>
                <a:extLst>
                  <a:ext uri="{0D108BD9-81ED-4DB2-BD59-A6C34878D82A}">
                    <a16:rowId xmlns:a16="http://schemas.microsoft.com/office/drawing/2014/main" val="2133033170"/>
                  </a:ext>
                </a:extLst>
              </a:tr>
              <a:tr h="549541">
                <a:tc>
                  <a:txBody>
                    <a:bodyPr/>
                    <a:lstStyle/>
                    <a:p>
                      <a:r>
                        <a:rPr lang="en-GB" sz="2000" noProof="0" dirty="0"/>
                        <a:t>Tim </a:t>
                      </a:r>
                    </a:p>
                  </a:txBody>
                  <a:tcPr/>
                </a:tc>
                <a:tc>
                  <a:txBody>
                    <a:bodyPr/>
                    <a:lstStyle/>
                    <a:p>
                      <a:r>
                        <a:rPr lang="en-GB" sz="2000" noProof="0" dirty="0"/>
                        <a:t>Gain: recognition?</a:t>
                      </a:r>
                    </a:p>
                    <a:p>
                      <a:r>
                        <a:rPr lang="en-GB" sz="2000" noProof="0" dirty="0"/>
                        <a:t>Lose: money</a:t>
                      </a:r>
                    </a:p>
                  </a:txBody>
                  <a:tcPr/>
                </a:tc>
                <a:tc>
                  <a:txBody>
                    <a:bodyPr/>
                    <a:lstStyle/>
                    <a:p>
                      <a:r>
                        <a:rPr lang="en-GB" sz="2000" noProof="0" dirty="0"/>
                        <a:t>-</a:t>
                      </a:r>
                    </a:p>
                  </a:txBody>
                  <a:tcPr/>
                </a:tc>
                <a:tc>
                  <a:txBody>
                    <a:bodyPr/>
                    <a:lstStyle/>
                    <a:p>
                      <a:r>
                        <a:rPr lang="en-GB" sz="2000" noProof="0"/>
                        <a:t>Money</a:t>
                      </a:r>
                    </a:p>
                  </a:txBody>
                  <a:tcPr/>
                </a:tc>
                <a:tc>
                  <a:txBody>
                    <a:bodyPr/>
                    <a:lstStyle/>
                    <a:p>
                      <a:r>
                        <a:rPr lang="en-GB" sz="2000" noProof="0"/>
                        <a:t>-</a:t>
                      </a:r>
                    </a:p>
                  </a:txBody>
                  <a:tcPr/>
                </a:tc>
                <a:extLst>
                  <a:ext uri="{0D108BD9-81ED-4DB2-BD59-A6C34878D82A}">
                    <a16:rowId xmlns:a16="http://schemas.microsoft.com/office/drawing/2014/main" val="2748542848"/>
                  </a:ext>
                </a:extLst>
              </a:tr>
              <a:tr h="549541">
                <a:tc>
                  <a:txBody>
                    <a:bodyPr/>
                    <a:lstStyle/>
                    <a:p>
                      <a:r>
                        <a:rPr lang="en-GB" sz="2000" noProof="0" dirty="0"/>
                        <a:t>Sally</a:t>
                      </a:r>
                    </a:p>
                  </a:txBody>
                  <a:tcPr/>
                </a:tc>
                <a:tc>
                  <a:txBody>
                    <a:bodyPr/>
                    <a:lstStyle/>
                    <a:p>
                      <a:r>
                        <a:rPr lang="en-GB" sz="2000" noProof="0" dirty="0"/>
                        <a:t>Lose: work time for other projects</a:t>
                      </a:r>
                    </a:p>
                  </a:txBody>
                  <a:tcPr/>
                </a:tc>
                <a:tc>
                  <a:txBody>
                    <a:bodyPr/>
                    <a:lstStyle/>
                    <a:p>
                      <a:r>
                        <a:rPr lang="en-GB" sz="2000" noProof="0" dirty="0"/>
                        <a:t>High workload</a:t>
                      </a:r>
                    </a:p>
                  </a:txBody>
                  <a:tcPr/>
                </a:tc>
                <a:tc>
                  <a:txBody>
                    <a:bodyPr/>
                    <a:lstStyle/>
                    <a:p>
                      <a:r>
                        <a:rPr lang="en-GB" sz="2000" noProof="0" dirty="0"/>
                        <a:t>IT knowledge/support</a:t>
                      </a:r>
                    </a:p>
                  </a:txBody>
                  <a:tcPr/>
                </a:tc>
                <a:tc>
                  <a:txBody>
                    <a:bodyPr/>
                    <a:lstStyle/>
                    <a:p>
                      <a:r>
                        <a:rPr lang="en-GB" sz="2000" noProof="0" dirty="0"/>
                        <a:t>Low priority</a:t>
                      </a:r>
                    </a:p>
                  </a:txBody>
                  <a:tcPr/>
                </a:tc>
                <a:extLst>
                  <a:ext uri="{0D108BD9-81ED-4DB2-BD59-A6C34878D82A}">
                    <a16:rowId xmlns:a16="http://schemas.microsoft.com/office/drawing/2014/main" val="331362216"/>
                  </a:ext>
                </a:extLst>
              </a:tr>
              <a:tr h="318385">
                <a:tc>
                  <a:txBody>
                    <a:bodyPr/>
                    <a:lstStyle/>
                    <a:p>
                      <a:r>
                        <a:rPr lang="en-GB" sz="2000" noProof="0" dirty="0"/>
                        <a:t>Barbara Max</a:t>
                      </a:r>
                    </a:p>
                  </a:txBody>
                  <a:tcPr/>
                </a:tc>
                <a:tc>
                  <a:txBody>
                    <a:bodyPr/>
                    <a:lstStyle/>
                    <a:p>
                      <a:r>
                        <a:rPr lang="en-GB" sz="2000" noProof="0" dirty="0"/>
                        <a:t>Gain: reputation/ new contracts</a:t>
                      </a:r>
                    </a:p>
                  </a:txBody>
                  <a:tcPr/>
                </a:tc>
                <a:tc>
                  <a:txBody>
                    <a:bodyPr/>
                    <a:lstStyle/>
                    <a:p>
                      <a:r>
                        <a:rPr lang="en-GB" sz="2000" noProof="0" dirty="0"/>
                        <a:t>Workload + CV enhancement</a:t>
                      </a:r>
                    </a:p>
                  </a:txBody>
                  <a:tcPr/>
                </a:tc>
                <a:tc>
                  <a:txBody>
                    <a:bodyPr/>
                    <a:lstStyle/>
                    <a:p>
                      <a:r>
                        <a:rPr lang="en-GB" sz="2000" noProof="0" dirty="0"/>
                        <a:t>Knowledge/experience/ contacts</a:t>
                      </a:r>
                    </a:p>
                  </a:txBody>
                  <a:tcPr/>
                </a:tc>
                <a:tc>
                  <a:txBody>
                    <a:bodyPr/>
                    <a:lstStyle/>
                    <a:p>
                      <a:r>
                        <a:rPr lang="en-GB" sz="2000" noProof="0" dirty="0"/>
                        <a:t>Big fan of the project</a:t>
                      </a:r>
                    </a:p>
                  </a:txBody>
                  <a:tcPr/>
                </a:tc>
                <a:extLst>
                  <a:ext uri="{0D108BD9-81ED-4DB2-BD59-A6C34878D82A}">
                    <a16:rowId xmlns:a16="http://schemas.microsoft.com/office/drawing/2014/main" val="2213625481"/>
                  </a:ext>
                </a:extLst>
              </a:tr>
              <a:tr h="451315">
                <a:tc>
                  <a:txBody>
                    <a:bodyPr/>
                    <a:lstStyle/>
                    <a:p>
                      <a:r>
                        <a:rPr lang="en-GB" sz="2000" noProof="0" dirty="0"/>
                        <a:t>John Mora</a:t>
                      </a:r>
                    </a:p>
                  </a:txBody>
                  <a:tcPr/>
                </a:tc>
                <a:tc>
                  <a:txBody>
                    <a:bodyPr/>
                    <a:lstStyle/>
                    <a:p>
                      <a:r>
                        <a:rPr lang="en-GB" sz="2000" noProof="0" dirty="0"/>
                        <a:t>Lose/Gain: Influence in community</a:t>
                      </a:r>
                    </a:p>
                  </a:txBody>
                  <a:tcPr/>
                </a:tc>
                <a:tc>
                  <a:txBody>
                    <a:bodyPr/>
                    <a:lstStyle/>
                    <a:p>
                      <a:r>
                        <a:rPr lang="en-GB" sz="2000" noProof="0" dirty="0"/>
                        <a:t>Workload, standing in the community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t>Knowledge/experience/ contacts</a:t>
                      </a:r>
                    </a:p>
                  </a:txBody>
                  <a:tcPr/>
                </a:tc>
                <a:tc>
                  <a:txBody>
                    <a:bodyPr/>
                    <a:lstStyle/>
                    <a:p>
                      <a:r>
                        <a:rPr lang="en-GB" sz="2000" noProof="0" dirty="0"/>
                        <a:t>Can develop into fan or into veto player</a:t>
                      </a:r>
                    </a:p>
                  </a:txBody>
                  <a:tcPr/>
                </a:tc>
                <a:extLst>
                  <a:ext uri="{0D108BD9-81ED-4DB2-BD59-A6C34878D82A}">
                    <a16:rowId xmlns:a16="http://schemas.microsoft.com/office/drawing/2014/main" val="3080698048"/>
                  </a:ext>
                </a:extLst>
              </a:tr>
            </a:tbl>
          </a:graphicData>
        </a:graphic>
      </p:graphicFrame>
      <p:sp>
        <p:nvSpPr>
          <p:cNvPr id="8" name="Foliennummernplatzhalter 3">
            <a:extLst>
              <a:ext uri="{FF2B5EF4-FFF2-40B4-BE49-F238E27FC236}">
                <a16:creationId xmlns:a16="http://schemas.microsoft.com/office/drawing/2014/main" id="{990B9F3A-50F4-40F9-9F16-28DB06ABFB3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21</a:t>
            </a:fld>
            <a:endParaRPr lang="hr-HR" dirty="0"/>
          </a:p>
        </p:txBody>
      </p:sp>
      <p:grpSp>
        <p:nvGrpSpPr>
          <p:cNvPr id="9" name="Gruppieren 8">
            <a:extLst>
              <a:ext uri="{FF2B5EF4-FFF2-40B4-BE49-F238E27FC236}">
                <a16:creationId xmlns:a16="http://schemas.microsoft.com/office/drawing/2014/main" id="{E81F1236-1AD1-4932-B5D5-99498E7C7DF6}"/>
              </a:ext>
            </a:extLst>
          </p:cNvPr>
          <p:cNvGrpSpPr/>
          <p:nvPr/>
        </p:nvGrpSpPr>
        <p:grpSpPr>
          <a:xfrm>
            <a:off x="8303746" y="709010"/>
            <a:ext cx="2318766" cy="723009"/>
            <a:chOff x="9263634" y="1004889"/>
            <a:chExt cx="2928366" cy="1028699"/>
          </a:xfrm>
        </p:grpSpPr>
        <p:sp>
          <p:nvSpPr>
            <p:cNvPr id="11" name="Freihandform: Form 10">
              <a:extLst>
                <a:ext uri="{FF2B5EF4-FFF2-40B4-BE49-F238E27FC236}">
                  <a16:creationId xmlns:a16="http://schemas.microsoft.com/office/drawing/2014/main" id="{CFA0BC21-3203-4E35-8541-C95C7F0C6C5E}"/>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2" name="Freihandform: Form 11">
              <a:extLst>
                <a:ext uri="{FF2B5EF4-FFF2-40B4-BE49-F238E27FC236}">
                  <a16:creationId xmlns:a16="http://schemas.microsoft.com/office/drawing/2014/main" id="{CDB4B113-58E8-4153-B89F-E831C76D5D79}"/>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3" name="Freihandform: Form 12">
              <a:extLst>
                <a:ext uri="{FF2B5EF4-FFF2-40B4-BE49-F238E27FC236}">
                  <a16:creationId xmlns:a16="http://schemas.microsoft.com/office/drawing/2014/main" id="{B11C1440-DB5A-4CCE-B33A-DE74C08983B8}"/>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4" name="Freihandform: Form 13">
              <a:extLst>
                <a:ext uri="{FF2B5EF4-FFF2-40B4-BE49-F238E27FC236}">
                  <a16:creationId xmlns:a16="http://schemas.microsoft.com/office/drawing/2014/main" id="{0E8164CC-F777-48F5-9B5E-3FDA96A550F5}"/>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Tree>
    <p:extLst>
      <p:ext uri="{BB962C8B-B14F-4D97-AF65-F5344CB8AC3E}">
        <p14:creationId xmlns:p14="http://schemas.microsoft.com/office/powerpoint/2010/main" val="3276216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54889544"/>
              </p:ext>
            </p:extLst>
          </p:nvPr>
        </p:nvGraphicFramePr>
        <p:xfrm>
          <a:off x="508000" y="1276027"/>
          <a:ext cx="10588786" cy="4870751"/>
        </p:xfrm>
        <a:graphic>
          <a:graphicData uri="http://schemas.openxmlformats.org/drawingml/2006/table">
            <a:tbl>
              <a:tblPr firstRow="1" firstCol="1" bandRow="1">
                <a:tableStyleId>{93296810-A885-4BE3-A3E7-6D5BEEA58F35}</a:tableStyleId>
              </a:tblPr>
              <a:tblGrid>
                <a:gridCol w="1685431">
                  <a:extLst>
                    <a:ext uri="{9D8B030D-6E8A-4147-A177-3AD203B41FA5}">
                      <a16:colId xmlns:a16="http://schemas.microsoft.com/office/drawing/2014/main" val="20000"/>
                    </a:ext>
                  </a:extLst>
                </a:gridCol>
                <a:gridCol w="2721001">
                  <a:extLst>
                    <a:ext uri="{9D8B030D-6E8A-4147-A177-3AD203B41FA5}">
                      <a16:colId xmlns:a16="http://schemas.microsoft.com/office/drawing/2014/main" val="20001"/>
                    </a:ext>
                  </a:extLst>
                </a:gridCol>
                <a:gridCol w="2633227">
                  <a:extLst>
                    <a:ext uri="{9D8B030D-6E8A-4147-A177-3AD203B41FA5}">
                      <a16:colId xmlns:a16="http://schemas.microsoft.com/office/drawing/2014/main" val="20002"/>
                    </a:ext>
                  </a:extLst>
                </a:gridCol>
                <a:gridCol w="3549127">
                  <a:extLst>
                    <a:ext uri="{9D8B030D-6E8A-4147-A177-3AD203B41FA5}">
                      <a16:colId xmlns:a16="http://schemas.microsoft.com/office/drawing/2014/main" val="20003"/>
                    </a:ext>
                  </a:extLst>
                </a:gridCol>
              </a:tblGrid>
              <a:tr h="1002583">
                <a:tc>
                  <a:txBody>
                    <a:bodyPr/>
                    <a:lstStyle/>
                    <a:p>
                      <a:pPr algn="l">
                        <a:lnSpc>
                          <a:spcPct val="115000"/>
                        </a:lnSpc>
                        <a:spcAft>
                          <a:spcPts val="0"/>
                        </a:spcAft>
                      </a:pPr>
                      <a:r>
                        <a:rPr lang="en-US" sz="1800" dirty="0">
                          <a:effectLst/>
                          <a:latin typeface="Calibri"/>
                          <a:cs typeface="Calibri"/>
                        </a:rPr>
                        <a:t> </a:t>
                      </a:r>
                      <a:endParaRPr lang="de-DE" sz="1800" dirty="0">
                        <a:effectLst/>
                        <a:latin typeface="Calibri"/>
                        <a:cs typeface="Calibri"/>
                      </a:endParaRPr>
                    </a:p>
                    <a:p>
                      <a:pPr algn="l">
                        <a:lnSpc>
                          <a:spcPct val="115000"/>
                        </a:lnSpc>
                        <a:spcAft>
                          <a:spcPts val="0"/>
                        </a:spcAft>
                      </a:pPr>
                      <a:r>
                        <a:rPr lang="en-US" sz="1800" dirty="0">
                          <a:effectLst/>
                          <a:latin typeface="Calibri"/>
                          <a:cs typeface="Calibri"/>
                        </a:rPr>
                        <a:t>Actor (function)</a:t>
                      </a:r>
                      <a:endParaRPr lang="de-DE" sz="1800" b="0" dirty="0">
                        <a:effectLst/>
                        <a:latin typeface="Calibri"/>
                        <a:ea typeface="Calibri" panose="020F0502020204030204" pitchFamily="34" charset="0"/>
                        <a:cs typeface="Calibri"/>
                      </a:endParaRPr>
                    </a:p>
                  </a:txBody>
                  <a:tcPr marL="91436" marR="91436" marT="0" marB="0"/>
                </a:tc>
                <a:tc>
                  <a:txBody>
                    <a:bodyPr/>
                    <a:lstStyle/>
                    <a:p>
                      <a:pPr algn="just">
                        <a:lnSpc>
                          <a:spcPct val="115000"/>
                        </a:lnSpc>
                        <a:spcAft>
                          <a:spcPts val="0"/>
                        </a:spcAft>
                      </a:pPr>
                      <a:r>
                        <a:rPr lang="en-US" sz="1800" dirty="0">
                          <a:effectLst/>
                          <a:latin typeface="Calibri"/>
                          <a:cs typeface="Calibri"/>
                        </a:rPr>
                        <a:t>Agenda</a:t>
                      </a:r>
                      <a:endParaRPr lang="de-DE" sz="1800" dirty="0">
                        <a:effectLst/>
                        <a:latin typeface="Calibri"/>
                        <a:cs typeface="Calibri"/>
                      </a:endParaRPr>
                    </a:p>
                    <a:p>
                      <a:pPr>
                        <a:lnSpc>
                          <a:spcPct val="115000"/>
                        </a:lnSpc>
                        <a:spcAft>
                          <a:spcPts val="0"/>
                        </a:spcAft>
                      </a:pPr>
                      <a:r>
                        <a:rPr lang="en-US" sz="1800" dirty="0">
                          <a:effectLst/>
                          <a:latin typeface="Calibri"/>
                          <a:cs typeface="Calibri"/>
                        </a:rPr>
                        <a:t>(mission, strategic objective)</a:t>
                      </a:r>
                      <a:endParaRPr lang="de-DE" sz="1800" b="0" dirty="0">
                        <a:effectLst/>
                        <a:latin typeface="Calibri"/>
                        <a:ea typeface="Calibri" panose="020F0502020204030204" pitchFamily="34" charset="0"/>
                        <a:cs typeface="Calibri"/>
                      </a:endParaRPr>
                    </a:p>
                  </a:txBody>
                  <a:tcPr marL="91436" marR="91436" marT="0" marB="0"/>
                </a:tc>
                <a:tc>
                  <a:txBody>
                    <a:bodyPr/>
                    <a:lstStyle/>
                    <a:p>
                      <a:pPr algn="just">
                        <a:lnSpc>
                          <a:spcPct val="115000"/>
                        </a:lnSpc>
                        <a:spcAft>
                          <a:spcPts val="0"/>
                        </a:spcAft>
                      </a:pPr>
                      <a:r>
                        <a:rPr lang="en-US" sz="1800" dirty="0">
                          <a:effectLst/>
                          <a:latin typeface="Calibri"/>
                          <a:cs typeface="Calibri"/>
                        </a:rPr>
                        <a:t>Arena</a:t>
                      </a:r>
                      <a:endParaRPr lang="de-DE" sz="1800" dirty="0">
                        <a:effectLst/>
                        <a:latin typeface="Calibri"/>
                        <a:cs typeface="Calibri"/>
                      </a:endParaRPr>
                    </a:p>
                    <a:p>
                      <a:pPr>
                        <a:lnSpc>
                          <a:spcPct val="115000"/>
                        </a:lnSpc>
                        <a:spcAft>
                          <a:spcPts val="0"/>
                        </a:spcAft>
                      </a:pPr>
                      <a:r>
                        <a:rPr lang="en-US" sz="1800" dirty="0">
                          <a:effectLst/>
                          <a:latin typeface="Calibri"/>
                          <a:cs typeface="Calibri"/>
                        </a:rPr>
                        <a:t>(field and width of influence)</a:t>
                      </a:r>
                      <a:endParaRPr lang="de-DE" sz="1800" b="0" dirty="0">
                        <a:effectLst/>
                        <a:latin typeface="Calibri"/>
                        <a:ea typeface="Calibri" panose="020F0502020204030204" pitchFamily="34" charset="0"/>
                        <a:cs typeface="Calibri"/>
                      </a:endParaRPr>
                    </a:p>
                  </a:txBody>
                  <a:tcPr marL="91436" marR="91436" marT="0" marB="0"/>
                </a:tc>
                <a:tc>
                  <a:txBody>
                    <a:bodyPr/>
                    <a:lstStyle/>
                    <a:p>
                      <a:pPr algn="just">
                        <a:lnSpc>
                          <a:spcPct val="115000"/>
                        </a:lnSpc>
                        <a:spcAft>
                          <a:spcPts val="0"/>
                        </a:spcAft>
                      </a:pPr>
                      <a:r>
                        <a:rPr lang="en-US" sz="1800" dirty="0">
                          <a:effectLst/>
                          <a:latin typeface="Calibri"/>
                          <a:cs typeface="Calibri"/>
                        </a:rPr>
                        <a:t>Alliances</a:t>
                      </a:r>
                      <a:endParaRPr lang="de-DE" sz="1800" dirty="0">
                        <a:effectLst/>
                        <a:latin typeface="Calibri"/>
                        <a:cs typeface="Calibri"/>
                      </a:endParaRPr>
                    </a:p>
                    <a:p>
                      <a:pPr>
                        <a:lnSpc>
                          <a:spcPct val="115000"/>
                        </a:lnSpc>
                        <a:spcAft>
                          <a:spcPts val="0"/>
                        </a:spcAft>
                      </a:pPr>
                      <a:r>
                        <a:rPr lang="en-US" sz="1800" dirty="0">
                          <a:effectLst/>
                          <a:latin typeface="Calibri"/>
                          <a:cs typeface="Calibri"/>
                        </a:rPr>
                        <a:t>(relations to other actors)</a:t>
                      </a:r>
                      <a:endParaRPr lang="de-DE" sz="1800" b="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0"/>
                  </a:ext>
                </a:extLst>
              </a:tr>
              <a:tr h="636052">
                <a:tc>
                  <a:txBody>
                    <a:bodyPr/>
                    <a:lstStyle/>
                    <a:p>
                      <a:pPr algn="just">
                        <a:lnSpc>
                          <a:spcPct val="115000"/>
                        </a:lnSpc>
                        <a:spcAft>
                          <a:spcPts val="0"/>
                        </a:spcAft>
                      </a:pPr>
                      <a:r>
                        <a:rPr lang="en-US" sz="2000" dirty="0">
                          <a:effectLst/>
                          <a:latin typeface="Calibri"/>
                          <a:ea typeface="Calibri" panose="020F0502020204030204" pitchFamily="34" charset="0"/>
                          <a:cs typeface="Calibri"/>
                        </a:rPr>
                        <a:t>Tim</a:t>
                      </a:r>
                      <a:endParaRPr lang="de-DE" sz="20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Save money for the company</a:t>
                      </a:r>
                    </a:p>
                    <a:p>
                      <a:pPr algn="l">
                        <a:lnSpc>
                          <a:spcPct val="115000"/>
                        </a:lnSpc>
                        <a:spcAft>
                          <a:spcPts val="0"/>
                        </a:spcAft>
                      </a:pPr>
                      <a:r>
                        <a:rPr lang="en-US" sz="1400" dirty="0">
                          <a:effectLst/>
                          <a:latin typeface="Calibri"/>
                          <a:ea typeface="Calibri" panose="020F0502020204030204" pitchFamily="34" charset="0"/>
                          <a:cs typeface="Calibri"/>
                        </a:rPr>
                        <a:t>Do not have extra work</a:t>
                      </a:r>
                    </a:p>
                    <a:p>
                      <a:pPr algn="l">
                        <a:lnSpc>
                          <a:spcPct val="115000"/>
                        </a:lnSpc>
                        <a:spcAft>
                          <a:spcPts val="0"/>
                        </a:spcAft>
                      </a:pPr>
                      <a:r>
                        <a:rPr lang="en-US" sz="1400" dirty="0">
                          <a:effectLst/>
                          <a:latin typeface="Calibri"/>
                          <a:ea typeface="Calibri" panose="020F0502020204030204" pitchFamily="34" charset="0"/>
                          <a:cs typeface="Calibri"/>
                        </a:rPr>
                        <a:t>Gain recognition for successful project</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Top management</a:t>
                      </a:r>
                    </a:p>
                    <a:p>
                      <a:pPr algn="l">
                        <a:lnSpc>
                          <a:spcPct val="115000"/>
                        </a:lnSpc>
                        <a:spcAft>
                          <a:spcPts val="0"/>
                        </a:spcAft>
                      </a:pPr>
                      <a:r>
                        <a:rPr lang="en-US" sz="1400" dirty="0">
                          <a:effectLst/>
                          <a:latin typeface="Calibri"/>
                          <a:cs typeface="Calibri"/>
                        </a:rPr>
                        <a:t>Financial department </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a:t>
                      </a:r>
                      <a:endParaRPr lang="de-DE" sz="14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1"/>
                  </a:ext>
                </a:extLst>
              </a:tr>
              <a:tr h="452564">
                <a:tc>
                  <a:txBody>
                    <a:bodyPr/>
                    <a:lstStyle/>
                    <a:p>
                      <a:pPr algn="just">
                        <a:lnSpc>
                          <a:spcPct val="115000"/>
                        </a:lnSpc>
                        <a:spcAft>
                          <a:spcPts val="0"/>
                        </a:spcAft>
                      </a:pPr>
                      <a:r>
                        <a:rPr lang="en-US" sz="2000" dirty="0">
                          <a:effectLst/>
                          <a:latin typeface="Calibri"/>
                          <a:cs typeface="Calibri"/>
                        </a:rPr>
                        <a:t>Sally</a:t>
                      </a:r>
                      <a:endParaRPr lang="de-DE" sz="2000" dirty="0">
                        <a:effectLst/>
                        <a:latin typeface="Calibri"/>
                        <a:ea typeface="Calibri" panose="020F0502020204030204" pitchFamily="34" charset="0"/>
                        <a:cs typeface="Calibri"/>
                      </a:endParaRPr>
                    </a:p>
                  </a:txBody>
                  <a:tcPr marL="91436" marR="9143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dirty="0">
                          <a:effectLst/>
                          <a:latin typeface="Calibri"/>
                          <a:ea typeface="Calibri" panose="020F0502020204030204" pitchFamily="34" charset="0"/>
                          <a:cs typeface="Calibri"/>
                        </a:rPr>
                        <a:t>Do not have extra work</a:t>
                      </a:r>
                    </a:p>
                    <a:p>
                      <a:pPr algn="l">
                        <a:lnSpc>
                          <a:spcPct val="115000"/>
                        </a:lnSpc>
                        <a:spcAft>
                          <a:spcPts val="0"/>
                        </a:spcAft>
                      </a:pP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 IT</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Good friends with HR and contract department in the company…</a:t>
                      </a:r>
                      <a:endParaRPr lang="de-DE" sz="14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2"/>
                  </a:ext>
                </a:extLst>
              </a:tr>
              <a:tr h="852296">
                <a:tc>
                  <a:txBody>
                    <a:bodyPr/>
                    <a:lstStyle/>
                    <a:p>
                      <a:pPr algn="just">
                        <a:lnSpc>
                          <a:spcPct val="115000"/>
                        </a:lnSpc>
                        <a:spcAft>
                          <a:spcPts val="0"/>
                        </a:spcAft>
                      </a:pPr>
                      <a:r>
                        <a:rPr lang="en-US" sz="2000" dirty="0">
                          <a:effectLst/>
                          <a:latin typeface="Calibri"/>
                          <a:cs typeface="Calibri"/>
                        </a:rPr>
                        <a:t>Barbara Max</a:t>
                      </a:r>
                      <a:endParaRPr lang="de-DE" sz="2000" dirty="0">
                        <a:effectLst/>
                        <a:latin typeface="Calibri"/>
                        <a:ea typeface="Calibri" panose="020F0502020204030204" pitchFamily="34" charset="0"/>
                        <a:cs typeface="Calibri"/>
                      </a:endParaRPr>
                    </a:p>
                  </a:txBody>
                  <a:tcPr marL="91436" marR="9143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noProof="0" dirty="0">
                          <a:latin typeface="Calibri"/>
                          <a:cs typeface="Calibri"/>
                        </a:rPr>
                        <a:t>Gain: reputation for successful project</a:t>
                      </a:r>
                    </a:p>
                    <a:p>
                      <a:pPr marL="0" marR="0" lvl="0" indent="0" algn="l" defTabSz="914400" rtl="0" eaLnBrk="1" fontAlgn="auto" latinLnBrk="0" hangingPunct="1">
                        <a:lnSpc>
                          <a:spcPct val="115000"/>
                        </a:lnSpc>
                        <a:spcBef>
                          <a:spcPts val="0"/>
                        </a:spcBef>
                        <a:spcAft>
                          <a:spcPts val="0"/>
                        </a:spcAft>
                        <a:buClrTx/>
                        <a:buSzTx/>
                        <a:buFontTx/>
                        <a:buNone/>
                        <a:tabLst/>
                        <a:defRPr/>
                      </a:pPr>
                      <a:r>
                        <a:rPr lang="en-GB" sz="1400" noProof="0" dirty="0">
                          <a:latin typeface="Calibri"/>
                          <a:cs typeface="Calibri"/>
                        </a:rPr>
                        <a:t>New contracts for later projects</a:t>
                      </a:r>
                    </a:p>
                    <a:p>
                      <a:pPr algn="l">
                        <a:lnSpc>
                          <a:spcPct val="115000"/>
                        </a:lnSpc>
                        <a:spcAft>
                          <a:spcPts val="0"/>
                        </a:spcAft>
                      </a:pPr>
                      <a:r>
                        <a:rPr lang="en-GB" sz="1400" noProof="0" dirty="0">
                          <a:effectLst/>
                          <a:latin typeface="Calibri"/>
                          <a:ea typeface="Calibri" panose="020F0502020204030204" pitchFamily="34" charset="0"/>
                          <a:cs typeface="Calibri"/>
                        </a:rPr>
                        <a:t>Enhance CV</a:t>
                      </a:r>
                    </a:p>
                    <a:p>
                      <a:pPr algn="l">
                        <a:lnSpc>
                          <a:spcPct val="115000"/>
                        </a:lnSpc>
                        <a:spcAft>
                          <a:spcPts val="0"/>
                        </a:spcAft>
                      </a:pPr>
                      <a:r>
                        <a:rPr lang="en-GB" sz="1400" noProof="0" dirty="0">
                          <a:effectLst/>
                          <a:latin typeface="Calibri"/>
                          <a:ea typeface="Calibri" panose="020F0502020204030204" pitchFamily="34" charset="0"/>
                          <a:cs typeface="Calibri"/>
                        </a:rPr>
                        <a:t>Money for this project</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Politicians in the community</a:t>
                      </a:r>
                    </a:p>
                    <a:p>
                      <a:pPr algn="l">
                        <a:lnSpc>
                          <a:spcPct val="115000"/>
                        </a:lnSpc>
                        <a:spcAft>
                          <a:spcPts val="0"/>
                        </a:spcAft>
                      </a:pPr>
                      <a:r>
                        <a:rPr lang="en-US" sz="1400" dirty="0">
                          <a:effectLst/>
                          <a:latin typeface="Calibri"/>
                          <a:cs typeface="Calibri"/>
                        </a:rPr>
                        <a:t>Has worked with John Mora</a:t>
                      </a:r>
                    </a:p>
                    <a:p>
                      <a:pPr algn="l">
                        <a:lnSpc>
                          <a:spcPct val="115000"/>
                        </a:lnSpc>
                        <a:spcAft>
                          <a:spcPts val="0"/>
                        </a:spcAft>
                      </a:pPr>
                      <a:r>
                        <a:rPr lang="en-US" sz="1400" dirty="0">
                          <a:effectLst/>
                          <a:latin typeface="Calibri"/>
                          <a:cs typeface="Calibri"/>
                        </a:rPr>
                        <a:t>Knows company top management</a:t>
                      </a:r>
                    </a:p>
                    <a:p>
                      <a:pPr algn="l">
                        <a:lnSpc>
                          <a:spcPct val="115000"/>
                        </a:lnSpc>
                        <a:spcAft>
                          <a:spcPts val="0"/>
                        </a:spcAft>
                      </a:pPr>
                      <a:r>
                        <a:rPr lang="en-US" sz="1400" dirty="0">
                          <a:effectLst/>
                          <a:latin typeface="Calibri"/>
                          <a:cs typeface="Calibri"/>
                        </a:rPr>
                        <a:t>Thematic working groups </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John Mora?</a:t>
                      </a:r>
                    </a:p>
                    <a:p>
                      <a:pPr algn="l">
                        <a:lnSpc>
                          <a:spcPct val="115000"/>
                        </a:lnSpc>
                        <a:spcAft>
                          <a:spcPts val="0"/>
                        </a:spcAft>
                      </a:pPr>
                      <a:r>
                        <a:rPr lang="en-US" sz="1400" dirty="0">
                          <a:effectLst/>
                          <a:latin typeface="Calibri"/>
                          <a:ea typeface="Calibri" panose="020F0502020204030204" pitchFamily="34" charset="0"/>
                          <a:cs typeface="Calibri"/>
                        </a:rPr>
                        <a:t>Top management (friend of manager X)</a:t>
                      </a:r>
                      <a:endParaRPr lang="de-DE" sz="14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3"/>
                  </a:ext>
                </a:extLst>
              </a:tr>
              <a:tr h="852296">
                <a:tc>
                  <a:txBody>
                    <a:bodyPr/>
                    <a:lstStyle/>
                    <a:p>
                      <a:pPr algn="just">
                        <a:lnSpc>
                          <a:spcPct val="115000"/>
                        </a:lnSpc>
                        <a:spcAft>
                          <a:spcPts val="0"/>
                        </a:spcAft>
                      </a:pPr>
                      <a:r>
                        <a:rPr lang="en-US" sz="2000" dirty="0">
                          <a:effectLst/>
                          <a:latin typeface="Calibri"/>
                          <a:cs typeface="Calibri"/>
                        </a:rPr>
                        <a:t>John Mora</a:t>
                      </a:r>
                      <a:endParaRPr lang="de-DE" sz="20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1400" dirty="0">
                          <a:effectLst/>
                          <a:latin typeface="Calibri"/>
                          <a:cs typeface="Calibri"/>
                        </a:rPr>
                        <a:t>Enhance standing in the community</a:t>
                      </a:r>
                    </a:p>
                    <a:p>
                      <a:pPr algn="l">
                        <a:lnSpc>
                          <a:spcPct val="115000"/>
                        </a:lnSpc>
                        <a:spcAft>
                          <a:spcPts val="0"/>
                        </a:spcAft>
                      </a:pPr>
                      <a:r>
                        <a:rPr lang="en-US" sz="1400" dirty="0">
                          <a:effectLst/>
                          <a:latin typeface="Calibri"/>
                          <a:ea typeface="Calibri" panose="020F0502020204030204" pitchFamily="34" charset="0"/>
                          <a:cs typeface="Calibri"/>
                        </a:rPr>
                        <a:t>Benefits for his friends?</a:t>
                      </a:r>
                    </a:p>
                    <a:p>
                      <a:pPr algn="l">
                        <a:lnSpc>
                          <a:spcPct val="115000"/>
                        </a:lnSpc>
                        <a:spcAft>
                          <a:spcPts val="0"/>
                        </a:spcAft>
                      </a:pPr>
                      <a:r>
                        <a:rPr lang="de-DE" sz="1400" dirty="0">
                          <a:effectLst/>
                          <a:latin typeface="Calibri"/>
                          <a:ea typeface="Calibri" panose="020F0502020204030204" pitchFamily="34" charset="0"/>
                          <a:cs typeface="Calibri"/>
                        </a:rPr>
                        <a:t>A </a:t>
                      </a:r>
                      <a:r>
                        <a:rPr lang="de-DE" sz="1400" dirty="0" err="1">
                          <a:effectLst/>
                          <a:latin typeface="Calibri"/>
                          <a:ea typeface="Calibri" panose="020F0502020204030204" pitchFamily="34" charset="0"/>
                          <a:cs typeface="Calibri"/>
                        </a:rPr>
                        <a:t>better</a:t>
                      </a:r>
                      <a:r>
                        <a:rPr lang="de-DE" sz="1400" dirty="0">
                          <a:effectLst/>
                          <a:latin typeface="Calibri"/>
                          <a:ea typeface="Calibri" panose="020F0502020204030204" pitchFamily="34" charset="0"/>
                          <a:cs typeface="Calibri"/>
                        </a:rPr>
                        <a:t> </a:t>
                      </a:r>
                      <a:r>
                        <a:rPr lang="de-DE" sz="1400" dirty="0" err="1">
                          <a:effectLst/>
                          <a:latin typeface="Calibri"/>
                          <a:ea typeface="Calibri" panose="020F0502020204030204" pitchFamily="34" charset="0"/>
                          <a:cs typeface="Calibri"/>
                        </a:rPr>
                        <a:t>job</a:t>
                      </a:r>
                      <a:r>
                        <a:rPr lang="de-DE" sz="1400" dirty="0">
                          <a:effectLst/>
                          <a:latin typeface="Calibri"/>
                          <a:ea typeface="Calibri" panose="020F0502020204030204" pitchFamily="34" charset="0"/>
                          <a:cs typeface="Calibri"/>
                        </a:rPr>
                        <a:t>?</a:t>
                      </a:r>
                    </a:p>
                    <a:p>
                      <a:pPr algn="l">
                        <a:lnSpc>
                          <a:spcPct val="115000"/>
                        </a:lnSpc>
                        <a:spcAft>
                          <a:spcPts val="0"/>
                        </a:spcAft>
                      </a:pPr>
                      <a:r>
                        <a:rPr lang="de-DE" sz="1400" dirty="0">
                          <a:effectLst/>
                          <a:latin typeface="Calibri"/>
                          <a:ea typeface="Calibri" panose="020F0502020204030204" pitchFamily="34" charset="0"/>
                          <a:cs typeface="Calibri"/>
                        </a:rPr>
                        <a:t>Promote </a:t>
                      </a:r>
                      <a:r>
                        <a:rPr lang="de-DE" sz="1400" dirty="0" err="1">
                          <a:effectLst/>
                          <a:latin typeface="Calibri"/>
                          <a:ea typeface="Calibri" panose="020F0502020204030204" pitchFamily="34" charset="0"/>
                          <a:cs typeface="Calibri"/>
                        </a:rPr>
                        <a:t>his</a:t>
                      </a:r>
                      <a:r>
                        <a:rPr lang="de-DE" sz="1400" dirty="0">
                          <a:effectLst/>
                          <a:latin typeface="Calibri"/>
                          <a:ea typeface="Calibri" panose="020F0502020204030204" pitchFamily="34" charset="0"/>
                          <a:cs typeface="Calibri"/>
                        </a:rPr>
                        <a:t> NGO</a:t>
                      </a:r>
                    </a:p>
                  </a:txBody>
                  <a:tcPr marL="91436" marR="91436" marT="0" marB="0"/>
                </a:tc>
                <a:tc>
                  <a:txBody>
                    <a:bodyPr/>
                    <a:lstStyle/>
                    <a:p>
                      <a:pPr algn="l">
                        <a:lnSpc>
                          <a:spcPct val="115000"/>
                        </a:lnSpc>
                        <a:spcAft>
                          <a:spcPts val="0"/>
                        </a:spcAft>
                      </a:pPr>
                      <a:r>
                        <a:rPr lang="en-US" sz="1400" dirty="0">
                          <a:effectLst/>
                          <a:latin typeface="Calibri"/>
                          <a:cs typeface="Calibri"/>
                        </a:rPr>
                        <a:t>Community</a:t>
                      </a:r>
                    </a:p>
                    <a:p>
                      <a:pPr algn="l">
                        <a:lnSpc>
                          <a:spcPct val="115000"/>
                        </a:lnSpc>
                        <a:spcAft>
                          <a:spcPts val="0"/>
                        </a:spcAft>
                      </a:pPr>
                      <a:r>
                        <a:rPr lang="en-US" sz="1400" dirty="0">
                          <a:effectLst/>
                          <a:latin typeface="Calibri"/>
                          <a:ea typeface="Calibri" panose="020F0502020204030204" pitchFamily="34" charset="0"/>
                          <a:cs typeface="Calibri"/>
                        </a:rPr>
                        <a:t>Barbara Max?</a:t>
                      </a:r>
                      <a:endParaRPr lang="de-DE" sz="14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de-DE" sz="1400" dirty="0">
                          <a:effectLst/>
                          <a:latin typeface="Calibri"/>
                          <a:ea typeface="Calibri" panose="020F0502020204030204" pitchFamily="34" charset="0"/>
                          <a:cs typeface="Calibri"/>
                        </a:rPr>
                        <a:t>Barbara Max?</a:t>
                      </a:r>
                    </a:p>
                  </a:txBody>
                  <a:tcPr marL="91436" marR="91436" marT="0" marB="0"/>
                </a:tc>
                <a:extLst>
                  <a:ext uri="{0D108BD9-81ED-4DB2-BD59-A6C34878D82A}">
                    <a16:rowId xmlns:a16="http://schemas.microsoft.com/office/drawing/2014/main" val="10004"/>
                  </a:ext>
                </a:extLst>
              </a:tr>
            </a:tbl>
          </a:graphicData>
        </a:graphic>
      </p:graphicFrame>
      <p:sp>
        <p:nvSpPr>
          <p:cNvPr id="8" name="Titel 1"/>
          <p:cNvSpPr txBox="1">
            <a:spLocks/>
          </p:cNvSpPr>
          <p:nvPr/>
        </p:nvSpPr>
        <p:spPr bwMode="auto">
          <a:xfrm>
            <a:off x="811742" y="461687"/>
            <a:ext cx="10568516"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2400" b="1">
                <a:solidFill>
                  <a:srgbClr val="76B900"/>
                </a:solidFill>
                <a:latin typeface="+mj-lt"/>
                <a:ea typeface="+mj-ea"/>
                <a:cs typeface="+mj-cs"/>
              </a:defRPr>
            </a:lvl1pPr>
            <a:lvl2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2pPr>
            <a:lvl3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3pPr>
            <a:lvl4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4pPr>
            <a:lvl5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5pPr>
            <a:lvl6pPr marL="457200" algn="l" rtl="0" fontAlgn="base">
              <a:spcBef>
                <a:spcPct val="0"/>
              </a:spcBef>
              <a:spcAft>
                <a:spcPct val="0"/>
              </a:spcAft>
              <a:defRPr sz="2400" b="1">
                <a:solidFill>
                  <a:schemeClr val="accent1"/>
                </a:solidFill>
                <a:latin typeface="Verdana" pitchFamily="34" charset="0"/>
                <a:ea typeface="ＭＳ Ｐゴシック" pitchFamily="1" charset="-128"/>
              </a:defRPr>
            </a:lvl6pPr>
            <a:lvl7pPr marL="914400" algn="l" rtl="0" fontAlgn="base">
              <a:spcBef>
                <a:spcPct val="0"/>
              </a:spcBef>
              <a:spcAft>
                <a:spcPct val="0"/>
              </a:spcAft>
              <a:defRPr sz="2400" b="1">
                <a:solidFill>
                  <a:schemeClr val="accent1"/>
                </a:solidFill>
                <a:latin typeface="Verdana" pitchFamily="34" charset="0"/>
                <a:ea typeface="ＭＳ Ｐゴシック" pitchFamily="1" charset="-128"/>
              </a:defRPr>
            </a:lvl7pPr>
            <a:lvl8pPr marL="1371600" algn="l" rtl="0" fontAlgn="base">
              <a:spcBef>
                <a:spcPct val="0"/>
              </a:spcBef>
              <a:spcAft>
                <a:spcPct val="0"/>
              </a:spcAft>
              <a:defRPr sz="2400" b="1">
                <a:solidFill>
                  <a:schemeClr val="accent1"/>
                </a:solidFill>
                <a:latin typeface="Verdana" pitchFamily="34" charset="0"/>
                <a:ea typeface="ＭＳ Ｐゴシック" pitchFamily="1" charset="-128"/>
              </a:defRPr>
            </a:lvl8pPr>
            <a:lvl9pPr marL="1828800" algn="l" rtl="0" fontAlgn="base">
              <a:spcBef>
                <a:spcPct val="0"/>
              </a:spcBef>
              <a:spcAft>
                <a:spcPct val="0"/>
              </a:spcAft>
              <a:defRPr sz="2400" b="1">
                <a:solidFill>
                  <a:schemeClr val="accent1"/>
                </a:solidFill>
                <a:latin typeface="Verdana" pitchFamily="34" charset="0"/>
                <a:ea typeface="ＭＳ Ｐゴシック" pitchFamily="1" charset="-128"/>
              </a:defRPr>
            </a:lvl9pPr>
          </a:lstStyle>
          <a:p>
            <a:pPr>
              <a:defRPr/>
            </a:pPr>
            <a:r>
              <a:rPr lang="en-US" sz="4000" dirty="0">
                <a:solidFill>
                  <a:srgbClr val="404041"/>
                </a:solidFill>
                <a:ea typeface="Calibri"/>
              </a:rPr>
              <a:t>Stakeholder Action Profile</a:t>
            </a:r>
          </a:p>
        </p:txBody>
      </p:sp>
      <p:sp>
        <p:nvSpPr>
          <p:cNvPr id="9" name="Foliennummernplatzhalter 3">
            <a:extLst>
              <a:ext uri="{FF2B5EF4-FFF2-40B4-BE49-F238E27FC236}">
                <a16:creationId xmlns:a16="http://schemas.microsoft.com/office/drawing/2014/main" id="{3B8A0C1E-B572-468B-9E65-1CA857D36B76}"/>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22</a:t>
            </a:fld>
            <a:endParaRPr lang="hr-HR" dirty="0"/>
          </a:p>
        </p:txBody>
      </p:sp>
      <p:grpSp>
        <p:nvGrpSpPr>
          <p:cNvPr id="11" name="Gruppieren 10">
            <a:extLst>
              <a:ext uri="{FF2B5EF4-FFF2-40B4-BE49-F238E27FC236}">
                <a16:creationId xmlns:a16="http://schemas.microsoft.com/office/drawing/2014/main" id="{8B5870DF-A67C-4336-BB78-A751EF1A6823}"/>
              </a:ext>
            </a:extLst>
          </p:cNvPr>
          <p:cNvGrpSpPr/>
          <p:nvPr/>
        </p:nvGrpSpPr>
        <p:grpSpPr>
          <a:xfrm>
            <a:off x="8303746" y="554030"/>
            <a:ext cx="2318766" cy="723009"/>
            <a:chOff x="9263634" y="1004889"/>
            <a:chExt cx="2928366" cy="1028699"/>
          </a:xfrm>
        </p:grpSpPr>
        <p:sp>
          <p:nvSpPr>
            <p:cNvPr id="12" name="Freihandform: Form 11">
              <a:extLst>
                <a:ext uri="{FF2B5EF4-FFF2-40B4-BE49-F238E27FC236}">
                  <a16:creationId xmlns:a16="http://schemas.microsoft.com/office/drawing/2014/main" id="{6A2F276C-EF68-4E58-8DAB-80D8B7946CFD}"/>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3" name="Freihandform: Form 12">
              <a:extLst>
                <a:ext uri="{FF2B5EF4-FFF2-40B4-BE49-F238E27FC236}">
                  <a16:creationId xmlns:a16="http://schemas.microsoft.com/office/drawing/2014/main" id="{D9F32604-7CE5-4C74-B801-34AF0AB48C47}"/>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4" name="Freihandform: Form 13">
              <a:extLst>
                <a:ext uri="{FF2B5EF4-FFF2-40B4-BE49-F238E27FC236}">
                  <a16:creationId xmlns:a16="http://schemas.microsoft.com/office/drawing/2014/main" id="{FFEE735C-3EAA-4B47-B696-714F26DE3CF3}"/>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5" name="Freihandform: Form 14">
              <a:extLst>
                <a:ext uri="{FF2B5EF4-FFF2-40B4-BE49-F238E27FC236}">
                  <a16:creationId xmlns:a16="http://schemas.microsoft.com/office/drawing/2014/main" id="{7955ECA9-5141-41B0-8FC9-262F20834FDE}"/>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
        <p:nvSpPr>
          <p:cNvPr id="10" name="Rechteck 9">
            <a:extLst>
              <a:ext uri="{FF2B5EF4-FFF2-40B4-BE49-F238E27FC236}">
                <a16:creationId xmlns:a16="http://schemas.microsoft.com/office/drawing/2014/main" id="{8B4E39E7-EED2-4ABD-8551-F678ED9E2BE7}"/>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GIZ (2015).</a:t>
            </a:r>
            <a:endParaRPr lang="en-US" sz="1050" b="0" dirty="0">
              <a:solidFill>
                <a:schemeClr val="tx1"/>
              </a:solidFill>
            </a:endParaRPr>
          </a:p>
        </p:txBody>
      </p:sp>
    </p:spTree>
    <p:extLst>
      <p:ext uri="{BB962C8B-B14F-4D97-AF65-F5344CB8AC3E}">
        <p14:creationId xmlns:p14="http://schemas.microsoft.com/office/powerpoint/2010/main" val="3554536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2"/>
          <p:cNvSpPr>
            <a:spLocks noGrp="1"/>
          </p:cNvSpPr>
          <p:nvPr>
            <p:ph type="title"/>
          </p:nvPr>
        </p:nvSpPr>
        <p:spPr>
          <a:xfrm>
            <a:off x="1016000" y="485775"/>
            <a:ext cx="10972800" cy="1143000"/>
          </a:xfrm>
        </p:spPr>
        <p:txBody>
          <a:bodyPr>
            <a:normAutofit/>
          </a:bodyPr>
          <a:lstStyle/>
          <a:p>
            <a:r>
              <a:rPr lang="en-US" altLang="en-US" sz="4000" b="1" dirty="0">
                <a:latin typeface="+mj-lt"/>
              </a:rPr>
              <a:t>Ways to Control Engagement</a:t>
            </a:r>
          </a:p>
        </p:txBody>
      </p:sp>
      <p:sp>
        <p:nvSpPr>
          <p:cNvPr id="164867" name="Content Placeholder 1"/>
          <p:cNvSpPr>
            <a:spLocks noGrp="1"/>
          </p:cNvSpPr>
          <p:nvPr>
            <p:ph idx="1"/>
          </p:nvPr>
        </p:nvSpPr>
        <p:spPr>
          <a:xfrm>
            <a:off x="1292772" y="1889824"/>
            <a:ext cx="9329740" cy="3147315"/>
          </a:xfrm>
        </p:spPr>
        <p:txBody>
          <a:bodyPr>
            <a:normAutofit/>
          </a:bodyPr>
          <a:lstStyle/>
          <a:p>
            <a:r>
              <a:rPr lang="en-US" altLang="en-US" sz="2400" dirty="0">
                <a:latin typeface="+mj-lt"/>
              </a:rPr>
              <a:t>Participation in kick-off meetings</a:t>
            </a:r>
          </a:p>
          <a:p>
            <a:pPr lvl="1"/>
            <a:r>
              <a:rPr lang="en-US" altLang="en-US" sz="2000" dirty="0">
                <a:latin typeface="+mj-lt"/>
              </a:rPr>
              <a:t>Meet beforehand with key stakeholders</a:t>
            </a:r>
          </a:p>
          <a:p>
            <a:pPr lvl="1"/>
            <a:endParaRPr lang="en-US" altLang="en-US" sz="2000" dirty="0">
              <a:latin typeface="+mj-lt"/>
            </a:endParaRPr>
          </a:p>
          <a:p>
            <a:r>
              <a:rPr lang="en-US" altLang="en-US" sz="2400" dirty="0">
                <a:latin typeface="+mj-lt"/>
              </a:rPr>
              <a:t>Engagement activities and deliverables throughout the project</a:t>
            </a:r>
          </a:p>
          <a:p>
            <a:endParaRPr lang="en-US" altLang="en-US" sz="2400" dirty="0">
              <a:latin typeface="+mj-lt"/>
            </a:endParaRPr>
          </a:p>
          <a:p>
            <a:r>
              <a:rPr lang="en-US" altLang="en-US" sz="2400" dirty="0">
                <a:latin typeface="+mj-lt"/>
              </a:rPr>
              <a:t>Stakeholders as key project team members</a:t>
            </a:r>
          </a:p>
          <a:p>
            <a:pPr lvl="1"/>
            <a:r>
              <a:rPr lang="en-US" altLang="en-US" sz="2000" dirty="0">
                <a:latin typeface="+mj-lt"/>
              </a:rPr>
              <a:t>On some IT projects, important stakeholders are invited to be members of the project teams (example: Northwest Airlines and </a:t>
            </a:r>
            <a:r>
              <a:rPr lang="en-US" altLang="en-US" sz="2000" dirty="0" err="1">
                <a:latin typeface="+mj-lt"/>
              </a:rPr>
              <a:t>ResNet</a:t>
            </a:r>
            <a:r>
              <a:rPr lang="en-US" altLang="en-US" sz="2000" dirty="0">
                <a:latin typeface="+mj-lt"/>
              </a:rPr>
              <a:t>)</a:t>
            </a:r>
          </a:p>
          <a:p>
            <a:pPr lvl="1"/>
            <a:endParaRPr lang="en-US" altLang="en-US" sz="2000" dirty="0">
              <a:latin typeface="+mj-lt"/>
            </a:endParaRPr>
          </a:p>
        </p:txBody>
      </p:sp>
      <p:sp>
        <p:nvSpPr>
          <p:cNvPr id="9" name="Foliennummernplatzhalter 3">
            <a:extLst>
              <a:ext uri="{FF2B5EF4-FFF2-40B4-BE49-F238E27FC236}">
                <a16:creationId xmlns:a16="http://schemas.microsoft.com/office/drawing/2014/main" id="{2A4C1007-B3CC-46CA-BCD5-221BF8DE9E70}"/>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23</a:t>
            </a:fld>
            <a:endParaRPr lang="hr-HR" dirty="0"/>
          </a:p>
        </p:txBody>
      </p:sp>
      <p:grpSp>
        <p:nvGrpSpPr>
          <p:cNvPr id="10" name="Gruppieren 9">
            <a:extLst>
              <a:ext uri="{FF2B5EF4-FFF2-40B4-BE49-F238E27FC236}">
                <a16:creationId xmlns:a16="http://schemas.microsoft.com/office/drawing/2014/main" id="{99E62BC4-39C5-436D-B553-C5F98627186E}"/>
              </a:ext>
            </a:extLst>
          </p:cNvPr>
          <p:cNvGrpSpPr/>
          <p:nvPr/>
        </p:nvGrpSpPr>
        <p:grpSpPr>
          <a:xfrm>
            <a:off x="8303746" y="554030"/>
            <a:ext cx="2318766" cy="723009"/>
            <a:chOff x="9263634" y="1004889"/>
            <a:chExt cx="2928366" cy="1028699"/>
          </a:xfrm>
        </p:grpSpPr>
        <p:sp>
          <p:nvSpPr>
            <p:cNvPr id="11" name="Freihandform: Form 10">
              <a:extLst>
                <a:ext uri="{FF2B5EF4-FFF2-40B4-BE49-F238E27FC236}">
                  <a16:creationId xmlns:a16="http://schemas.microsoft.com/office/drawing/2014/main" id="{440319BA-615B-4C20-BD46-81496081E029}"/>
                </a:ext>
              </a:extLst>
            </p:cNvPr>
            <p:cNvSpPr/>
            <p:nvPr/>
          </p:nvSpPr>
          <p:spPr>
            <a:xfrm>
              <a:off x="9263634"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Initiate</a:t>
              </a:r>
            </a:p>
          </p:txBody>
        </p:sp>
        <p:sp>
          <p:nvSpPr>
            <p:cNvPr id="12" name="Freihandform: Form 11">
              <a:extLst>
                <a:ext uri="{FF2B5EF4-FFF2-40B4-BE49-F238E27FC236}">
                  <a16:creationId xmlns:a16="http://schemas.microsoft.com/office/drawing/2014/main" id="{ACE2A676-0334-43E1-8060-2AF86FF52229}"/>
                </a:ext>
              </a:extLst>
            </p:cNvPr>
            <p:cNvSpPr/>
            <p:nvPr/>
          </p:nvSpPr>
          <p:spPr>
            <a:xfrm>
              <a:off x="10217912" y="1016962"/>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Plan</a:t>
              </a:r>
            </a:p>
          </p:txBody>
        </p:sp>
        <p:sp>
          <p:nvSpPr>
            <p:cNvPr id="13" name="Freihandform: Form 12">
              <a:extLst>
                <a:ext uri="{FF2B5EF4-FFF2-40B4-BE49-F238E27FC236}">
                  <a16:creationId xmlns:a16="http://schemas.microsoft.com/office/drawing/2014/main" id="{3CC6E58C-CF5B-44F6-90A3-3D9B8909A11C}"/>
                </a:ext>
              </a:extLst>
            </p:cNvPr>
            <p:cNvSpPr/>
            <p:nvPr/>
          </p:nvSpPr>
          <p:spPr>
            <a:xfrm>
              <a:off x="11204956" y="1004889"/>
              <a:ext cx="987044" cy="673100"/>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Execute</a:t>
              </a:r>
            </a:p>
          </p:txBody>
        </p:sp>
        <p:sp>
          <p:nvSpPr>
            <p:cNvPr id="14" name="Freihandform: Form 13">
              <a:extLst>
                <a:ext uri="{FF2B5EF4-FFF2-40B4-BE49-F238E27FC236}">
                  <a16:creationId xmlns:a16="http://schemas.microsoft.com/office/drawing/2014/main" id="{BFD86738-78D9-4903-A868-26B27BCE8D8C}"/>
                </a:ext>
              </a:extLst>
            </p:cNvPr>
            <p:cNvSpPr/>
            <p:nvPr/>
          </p:nvSpPr>
          <p:spPr>
            <a:xfrm>
              <a:off x="10217912" y="1388382"/>
              <a:ext cx="1974088" cy="645206"/>
            </a:xfrm>
            <a:custGeom>
              <a:avLst/>
              <a:gdLst>
                <a:gd name="connsiteX0" fmla="*/ 0 w 2421706"/>
                <a:gd name="connsiteY0" fmla="*/ 300616 h 1202463"/>
                <a:gd name="connsiteX1" fmla="*/ 1820475 w 2421706"/>
                <a:gd name="connsiteY1" fmla="*/ 300616 h 1202463"/>
                <a:gd name="connsiteX2" fmla="*/ 1820475 w 2421706"/>
                <a:gd name="connsiteY2" fmla="*/ 0 h 1202463"/>
                <a:gd name="connsiteX3" fmla="*/ 2421706 w 2421706"/>
                <a:gd name="connsiteY3" fmla="*/ 601232 h 1202463"/>
                <a:gd name="connsiteX4" fmla="*/ 1820475 w 2421706"/>
                <a:gd name="connsiteY4" fmla="*/ 1202463 h 1202463"/>
                <a:gd name="connsiteX5" fmla="*/ 1820475 w 2421706"/>
                <a:gd name="connsiteY5" fmla="*/ 901847 h 1202463"/>
                <a:gd name="connsiteX6" fmla="*/ 0 w 2421706"/>
                <a:gd name="connsiteY6" fmla="*/ 901847 h 1202463"/>
                <a:gd name="connsiteX7" fmla="*/ 0 w 2421706"/>
                <a:gd name="connsiteY7" fmla="*/ 300616 h 120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1706" h="1202463">
                  <a:moveTo>
                    <a:pt x="0" y="300616"/>
                  </a:moveTo>
                  <a:lnTo>
                    <a:pt x="1820475" y="300616"/>
                  </a:lnTo>
                  <a:lnTo>
                    <a:pt x="1820475" y="0"/>
                  </a:lnTo>
                  <a:lnTo>
                    <a:pt x="2421706" y="601232"/>
                  </a:lnTo>
                  <a:lnTo>
                    <a:pt x="1820475" y="1202463"/>
                  </a:lnTo>
                  <a:lnTo>
                    <a:pt x="1820475" y="901847"/>
                  </a:lnTo>
                  <a:lnTo>
                    <a:pt x="0" y="901847"/>
                  </a:lnTo>
                  <a:lnTo>
                    <a:pt x="0" y="300616"/>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142240" tIns="142240" rIns="142240" bIns="477021" numCol="1" spcCol="1270" anchor="ctr" anchorCtr="0">
              <a:noAutofit/>
            </a:bodyPr>
            <a:lstStyle/>
            <a:p>
              <a:pPr marL="0" lvl="0" indent="0" algn="l" defTabSz="889000">
                <a:lnSpc>
                  <a:spcPct val="90000"/>
                </a:lnSpc>
                <a:spcBef>
                  <a:spcPct val="0"/>
                </a:spcBef>
                <a:spcAft>
                  <a:spcPct val="35000"/>
                </a:spcAft>
                <a:buNone/>
              </a:pPr>
              <a:endParaRPr lang="en-GB" sz="1200" b="1" kern="1200" noProof="0" dirty="0"/>
            </a:p>
            <a:p>
              <a:pPr marL="0" lvl="0" indent="0" algn="l" defTabSz="889000">
                <a:lnSpc>
                  <a:spcPct val="90000"/>
                </a:lnSpc>
                <a:spcBef>
                  <a:spcPct val="0"/>
                </a:spcBef>
                <a:spcAft>
                  <a:spcPct val="35000"/>
                </a:spcAft>
                <a:buNone/>
              </a:pPr>
              <a:r>
                <a:rPr lang="en-GB" sz="1200" b="1" kern="1200" noProof="0" dirty="0"/>
                <a:t>Monitor</a:t>
              </a:r>
            </a:p>
          </p:txBody>
        </p:sp>
      </p:grpSp>
    </p:spTree>
    <p:extLst>
      <p:ext uri="{BB962C8B-B14F-4D97-AF65-F5344CB8AC3E}">
        <p14:creationId xmlns:p14="http://schemas.microsoft.com/office/powerpoint/2010/main" val="14803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el 1"/>
          <p:cNvSpPr>
            <a:spLocks noGrp="1"/>
          </p:cNvSpPr>
          <p:nvPr>
            <p:ph type="title"/>
          </p:nvPr>
        </p:nvSpPr>
        <p:spPr>
          <a:xfrm>
            <a:off x="914400" y="744538"/>
            <a:ext cx="10363200" cy="762000"/>
          </a:xfrm>
        </p:spPr>
        <p:txBody>
          <a:bodyPr/>
          <a:lstStyle/>
          <a:p>
            <a:r>
              <a:rPr lang="de-DE" altLang="en-US" b="1" dirty="0">
                <a:latin typeface="+mj-lt"/>
              </a:rPr>
              <a:t>Quiz</a:t>
            </a:r>
            <a:endParaRPr lang="en-US" altLang="en-US" b="1" dirty="0">
              <a:latin typeface="+mj-lt"/>
            </a:endParaRPr>
          </a:p>
        </p:txBody>
      </p:sp>
      <p:sp>
        <p:nvSpPr>
          <p:cNvPr id="3" name="Inhaltsplatzhalter 2"/>
          <p:cNvSpPr>
            <a:spLocks noGrp="1"/>
          </p:cNvSpPr>
          <p:nvPr>
            <p:ph idx="1"/>
          </p:nvPr>
        </p:nvSpPr>
        <p:spPr>
          <a:xfrm>
            <a:off x="478366" y="1744662"/>
            <a:ext cx="11235267" cy="4214704"/>
          </a:xfrm>
        </p:spPr>
        <p:txBody>
          <a:bodyPr/>
          <a:lstStyle/>
          <a:p>
            <a:pPr marL="0" indent="0">
              <a:lnSpc>
                <a:spcPct val="120000"/>
              </a:lnSpc>
              <a:buFont typeface="Times" pitchFamily="1" charset="0"/>
              <a:buNone/>
              <a:defRPr/>
            </a:pPr>
            <a:r>
              <a:rPr lang="en-US" sz="1800" dirty="0">
                <a:latin typeface="+mj-lt"/>
                <a:ea typeface="+mn-ea"/>
              </a:rPr>
              <a:t>1) Which statement about stakeholders is BEST?</a:t>
            </a:r>
          </a:p>
          <a:p>
            <a:pPr marL="684213" lvl="1" indent="-227013">
              <a:lnSpc>
                <a:spcPct val="120000"/>
              </a:lnSpc>
              <a:buAutoNum type="alphaLcParenR"/>
              <a:defRPr/>
            </a:pPr>
            <a:r>
              <a:rPr lang="en-US" sz="1600" dirty="0">
                <a:latin typeface="+mj-lt"/>
                <a:ea typeface="+mn-ea"/>
              </a:rPr>
              <a:t>Stakeholders wield considerable power</a:t>
            </a:r>
          </a:p>
          <a:p>
            <a:pPr marL="684213" lvl="1" indent="-227013">
              <a:lnSpc>
                <a:spcPct val="120000"/>
              </a:lnSpc>
              <a:buAutoNum type="alphaLcParenR"/>
              <a:defRPr/>
            </a:pPr>
            <a:r>
              <a:rPr lang="en-US" sz="1600" dirty="0">
                <a:latin typeface="+mj-lt"/>
                <a:ea typeface="+mn-ea"/>
              </a:rPr>
              <a:t>Stakeholders can potentially impact project development</a:t>
            </a:r>
          </a:p>
          <a:p>
            <a:pPr marL="684213" lvl="1" indent="-227013">
              <a:lnSpc>
                <a:spcPct val="120000"/>
              </a:lnSpc>
              <a:buAutoNum type="alphaLcParenR"/>
              <a:defRPr/>
            </a:pPr>
            <a:r>
              <a:rPr lang="en-US" sz="1600" dirty="0">
                <a:latin typeface="+mj-lt"/>
                <a:ea typeface="+mn-ea"/>
              </a:rPr>
              <a:t>Stakeholders are external to a company</a:t>
            </a:r>
          </a:p>
          <a:p>
            <a:pPr marL="684213" lvl="1" indent="-227013">
              <a:lnSpc>
                <a:spcPct val="120000"/>
              </a:lnSpc>
              <a:buAutoNum type="alphaLcParenR"/>
              <a:defRPr/>
            </a:pPr>
            <a:r>
              <a:rPr lang="en-US" sz="1600" dirty="0">
                <a:latin typeface="+mj-lt"/>
                <a:ea typeface="+mn-ea"/>
              </a:rPr>
              <a:t>By definition, clients are not stakeholders, they are customers</a:t>
            </a:r>
          </a:p>
          <a:p>
            <a:pPr>
              <a:lnSpc>
                <a:spcPct val="120000"/>
              </a:lnSpc>
              <a:buFont typeface="Times" pitchFamily="1" charset="0"/>
              <a:buChar char="•"/>
              <a:defRPr/>
            </a:pPr>
            <a:endParaRPr lang="en-US" sz="2000" dirty="0">
              <a:latin typeface="+mj-lt"/>
              <a:ea typeface="+mn-ea"/>
            </a:endParaRPr>
          </a:p>
          <a:p>
            <a:pPr marL="0" indent="0">
              <a:lnSpc>
                <a:spcPct val="120000"/>
              </a:lnSpc>
              <a:buFont typeface="Times" pitchFamily="1" charset="0"/>
              <a:buNone/>
              <a:defRPr/>
            </a:pPr>
            <a:endParaRPr lang="en-US" sz="1800" dirty="0">
              <a:latin typeface="+mj-lt"/>
              <a:ea typeface="+mn-ea"/>
            </a:endParaRPr>
          </a:p>
          <a:p>
            <a:pPr>
              <a:lnSpc>
                <a:spcPct val="120000"/>
              </a:lnSpc>
              <a:buFont typeface="Times" pitchFamily="1" charset="0"/>
              <a:buChar char="•"/>
              <a:defRPr/>
            </a:pPr>
            <a:endParaRPr lang="en-US" sz="1800" dirty="0">
              <a:latin typeface="+mj-lt"/>
              <a:ea typeface="+mn-ea"/>
            </a:endParaRPr>
          </a:p>
        </p:txBody>
      </p:sp>
      <p:sp>
        <p:nvSpPr>
          <p:cNvPr id="7" name="Foliennummernplatzhalter 3">
            <a:extLst>
              <a:ext uri="{FF2B5EF4-FFF2-40B4-BE49-F238E27FC236}">
                <a16:creationId xmlns:a16="http://schemas.microsoft.com/office/drawing/2014/main" id="{02EB85B1-E2E2-4B1B-B423-E298FA190485}"/>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24</a:t>
            </a:fld>
            <a:endParaRPr lang="hr-HR" dirty="0"/>
          </a:p>
        </p:txBody>
      </p:sp>
    </p:spTree>
    <p:extLst>
      <p:ext uri="{BB962C8B-B14F-4D97-AF65-F5344CB8AC3E}">
        <p14:creationId xmlns:p14="http://schemas.microsoft.com/office/powerpoint/2010/main" val="290769640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en-GB" sz="4000" b="1" dirty="0">
                <a:latin typeface="+mj-lt"/>
              </a:rPr>
              <a:t>Exercise</a:t>
            </a: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lnSpc>
                <a:spcPct val="150000"/>
              </a:lnSpc>
              <a:buNone/>
            </a:pPr>
            <a:r>
              <a:rPr lang="en-GB" dirty="0">
                <a:latin typeface="+mj-lt"/>
              </a:rPr>
              <a:t>Volunteer team?</a:t>
            </a:r>
          </a:p>
          <a:p>
            <a:pPr>
              <a:lnSpc>
                <a:spcPct val="150000"/>
              </a:lnSpc>
              <a:buFontTx/>
              <a:buChar char="-"/>
            </a:pPr>
            <a:r>
              <a:rPr lang="en-GB" dirty="0">
                <a:latin typeface="+mj-lt"/>
              </a:rPr>
              <a:t>Stakeholder Map?</a:t>
            </a:r>
          </a:p>
          <a:p>
            <a:pPr>
              <a:lnSpc>
                <a:spcPct val="150000"/>
              </a:lnSpc>
              <a:buFontTx/>
              <a:buChar char="-"/>
            </a:pPr>
            <a:r>
              <a:rPr lang="en-GB" dirty="0">
                <a:latin typeface="+mj-lt"/>
              </a:rPr>
              <a:t>Stakeholder Action Profile?</a:t>
            </a:r>
          </a:p>
          <a:p>
            <a:pPr>
              <a:lnSpc>
                <a:spcPct val="150000"/>
              </a:lnSpc>
              <a:buFontTx/>
              <a:buChar char="-"/>
            </a:pPr>
            <a:r>
              <a:rPr lang="en-GB" dirty="0">
                <a:latin typeface="+mj-lt"/>
              </a:rPr>
              <a:t>Stakeholder Participation Matrix? </a:t>
            </a: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25</a:t>
            </a:fld>
            <a:endParaRPr lang="hr-HR"/>
          </a:p>
        </p:txBody>
      </p:sp>
      <p:graphicFrame>
        <p:nvGraphicFramePr>
          <p:cNvPr id="8" name="Diagram 1">
            <a:extLst>
              <a:ext uri="{FF2B5EF4-FFF2-40B4-BE49-F238E27FC236}">
                <a16:creationId xmlns:a16="http://schemas.microsoft.com/office/drawing/2014/main" id="{5BF79150-15EC-4183-9216-B6CC98BB057F}"/>
              </a:ext>
            </a:extLst>
          </p:cNvPr>
          <p:cNvGraphicFramePr/>
          <p:nvPr>
            <p:extLst>
              <p:ext uri="{D42A27DB-BD31-4B8C-83A1-F6EECF244321}">
                <p14:modId xmlns:p14="http://schemas.microsoft.com/office/powerpoint/2010/main" val="3308931616"/>
              </p:ext>
            </p:extLst>
          </p:nvPr>
        </p:nvGraphicFramePr>
        <p:xfrm>
          <a:off x="4556233" y="1825625"/>
          <a:ext cx="2596611" cy="1593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Inhaltsplatzhalter 6">
            <a:extLst>
              <a:ext uri="{FF2B5EF4-FFF2-40B4-BE49-F238E27FC236}">
                <a16:creationId xmlns:a16="http://schemas.microsoft.com/office/drawing/2014/main" id="{BE5DFB61-C90A-4204-A344-4FE26BCF6193}"/>
              </a:ext>
            </a:extLst>
          </p:cNvPr>
          <p:cNvGraphicFramePr>
            <a:graphicFrameLocks/>
          </p:cNvGraphicFramePr>
          <p:nvPr>
            <p:extLst>
              <p:ext uri="{D42A27DB-BD31-4B8C-83A1-F6EECF244321}">
                <p14:modId xmlns:p14="http://schemas.microsoft.com/office/powerpoint/2010/main" val="1974934407"/>
              </p:ext>
            </p:extLst>
          </p:nvPr>
        </p:nvGraphicFramePr>
        <p:xfrm>
          <a:off x="6807200" y="3041766"/>
          <a:ext cx="3606800" cy="1437484"/>
        </p:xfrm>
        <a:graphic>
          <a:graphicData uri="http://schemas.openxmlformats.org/drawingml/2006/table">
            <a:tbl>
              <a:tblPr firstRow="1" firstCol="1" bandRow="1">
                <a:tableStyleId>{93296810-A885-4BE3-A3E7-6D5BEEA58F35}</a:tableStyleId>
              </a:tblPr>
              <a:tblGrid>
                <a:gridCol w="574099">
                  <a:extLst>
                    <a:ext uri="{9D8B030D-6E8A-4147-A177-3AD203B41FA5}">
                      <a16:colId xmlns:a16="http://schemas.microsoft.com/office/drawing/2014/main" val="20000"/>
                    </a:ext>
                  </a:extLst>
                </a:gridCol>
                <a:gridCol w="926839">
                  <a:extLst>
                    <a:ext uri="{9D8B030D-6E8A-4147-A177-3AD203B41FA5}">
                      <a16:colId xmlns:a16="http://schemas.microsoft.com/office/drawing/2014/main" val="20001"/>
                    </a:ext>
                  </a:extLst>
                </a:gridCol>
                <a:gridCol w="896942">
                  <a:extLst>
                    <a:ext uri="{9D8B030D-6E8A-4147-A177-3AD203B41FA5}">
                      <a16:colId xmlns:a16="http://schemas.microsoft.com/office/drawing/2014/main" val="20002"/>
                    </a:ext>
                  </a:extLst>
                </a:gridCol>
                <a:gridCol w="1208920">
                  <a:extLst>
                    <a:ext uri="{9D8B030D-6E8A-4147-A177-3AD203B41FA5}">
                      <a16:colId xmlns:a16="http://schemas.microsoft.com/office/drawing/2014/main" val="20003"/>
                    </a:ext>
                  </a:extLst>
                </a:gridCol>
              </a:tblGrid>
              <a:tr h="490806">
                <a:tc>
                  <a:txBody>
                    <a:bodyPr/>
                    <a:lstStyle/>
                    <a:p>
                      <a:pPr algn="l">
                        <a:lnSpc>
                          <a:spcPct val="115000"/>
                        </a:lnSpc>
                        <a:spcAft>
                          <a:spcPts val="0"/>
                        </a:spcAft>
                      </a:pPr>
                      <a:r>
                        <a:rPr lang="en-US" sz="900" dirty="0">
                          <a:effectLst/>
                          <a:latin typeface="Calibri"/>
                          <a:cs typeface="Calibri"/>
                        </a:rPr>
                        <a:t>Actor (</a:t>
                      </a:r>
                      <a:r>
                        <a:rPr lang="en-US" sz="900" dirty="0" err="1">
                          <a:effectLst/>
                          <a:latin typeface="Calibri"/>
                          <a:cs typeface="Calibri"/>
                        </a:rPr>
                        <a:t>functi</a:t>
                      </a:r>
                      <a:r>
                        <a:rPr lang="en-US" sz="900" dirty="0">
                          <a:effectLst/>
                          <a:latin typeface="Calibri"/>
                          <a:cs typeface="Calibri"/>
                        </a:rPr>
                        <a:t>-on)</a:t>
                      </a:r>
                      <a:endParaRPr lang="de-DE" sz="900" b="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900" dirty="0">
                          <a:effectLst/>
                          <a:latin typeface="Calibri"/>
                          <a:cs typeface="Calibri"/>
                        </a:rPr>
                        <a:t>Agenda</a:t>
                      </a:r>
                      <a:endParaRPr lang="de-DE" sz="900" dirty="0">
                        <a:effectLst/>
                        <a:latin typeface="Calibri"/>
                        <a:cs typeface="Calibri"/>
                      </a:endParaRPr>
                    </a:p>
                    <a:p>
                      <a:pPr algn="l">
                        <a:lnSpc>
                          <a:spcPct val="115000"/>
                        </a:lnSpc>
                        <a:spcAft>
                          <a:spcPts val="0"/>
                        </a:spcAft>
                      </a:pPr>
                      <a:r>
                        <a:rPr lang="en-US" sz="900" dirty="0">
                          <a:effectLst/>
                          <a:latin typeface="Calibri"/>
                          <a:cs typeface="Calibri"/>
                        </a:rPr>
                        <a:t>(mission, strategic objective)</a:t>
                      </a:r>
                      <a:endParaRPr lang="de-DE" sz="900" b="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900" dirty="0">
                          <a:effectLst/>
                          <a:latin typeface="Calibri"/>
                          <a:cs typeface="Calibri"/>
                        </a:rPr>
                        <a:t>Arena</a:t>
                      </a:r>
                      <a:endParaRPr lang="de-DE" sz="900" dirty="0">
                        <a:effectLst/>
                        <a:latin typeface="Calibri"/>
                        <a:cs typeface="Calibri"/>
                      </a:endParaRPr>
                    </a:p>
                    <a:p>
                      <a:pPr algn="l">
                        <a:lnSpc>
                          <a:spcPct val="115000"/>
                        </a:lnSpc>
                        <a:spcAft>
                          <a:spcPts val="0"/>
                        </a:spcAft>
                      </a:pPr>
                      <a:r>
                        <a:rPr lang="en-US" sz="900" dirty="0">
                          <a:effectLst/>
                          <a:latin typeface="Calibri"/>
                          <a:cs typeface="Calibri"/>
                        </a:rPr>
                        <a:t>(field and width of influence)</a:t>
                      </a:r>
                      <a:endParaRPr lang="de-DE" sz="900" b="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r>
                        <a:rPr lang="en-US" sz="900" dirty="0">
                          <a:effectLst/>
                          <a:latin typeface="Calibri"/>
                          <a:cs typeface="Calibri"/>
                        </a:rPr>
                        <a:t>Alliances</a:t>
                      </a:r>
                      <a:endParaRPr lang="de-DE" sz="900" dirty="0">
                        <a:effectLst/>
                        <a:latin typeface="Calibri"/>
                        <a:cs typeface="Calibri"/>
                      </a:endParaRPr>
                    </a:p>
                    <a:p>
                      <a:pPr algn="l">
                        <a:lnSpc>
                          <a:spcPct val="115000"/>
                        </a:lnSpc>
                        <a:spcAft>
                          <a:spcPts val="0"/>
                        </a:spcAft>
                      </a:pPr>
                      <a:r>
                        <a:rPr lang="en-US" sz="900" dirty="0">
                          <a:effectLst/>
                          <a:latin typeface="Calibri"/>
                          <a:cs typeface="Calibri"/>
                        </a:rPr>
                        <a:t>(relations to other actors)</a:t>
                      </a:r>
                      <a:endParaRPr lang="de-DE" sz="900" b="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0"/>
                  </a:ext>
                </a:extLst>
              </a:tr>
              <a:tr h="176862">
                <a:tc>
                  <a:txBody>
                    <a:bodyPr/>
                    <a:lstStyle/>
                    <a:p>
                      <a:pPr algn="l">
                        <a:lnSpc>
                          <a:spcPct val="115000"/>
                        </a:lnSpc>
                        <a:spcAft>
                          <a:spcPts val="0"/>
                        </a:spcAft>
                      </a:pPr>
                      <a:endParaRPr lang="de-DE" sz="10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1"/>
                  </a:ext>
                </a:extLst>
              </a:tr>
              <a:tr h="136335">
                <a:tc>
                  <a:txBody>
                    <a:bodyPr/>
                    <a:lstStyle/>
                    <a:p>
                      <a:pPr algn="l">
                        <a:lnSpc>
                          <a:spcPct val="115000"/>
                        </a:lnSpc>
                        <a:spcAft>
                          <a:spcPts val="0"/>
                        </a:spcAft>
                      </a:pPr>
                      <a:endParaRPr lang="de-DE" sz="10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2"/>
                  </a:ext>
                </a:extLst>
              </a:tr>
              <a:tr h="236992">
                <a:tc>
                  <a:txBody>
                    <a:bodyPr/>
                    <a:lstStyle/>
                    <a:p>
                      <a:pPr algn="l">
                        <a:lnSpc>
                          <a:spcPct val="115000"/>
                        </a:lnSpc>
                        <a:spcAft>
                          <a:spcPts val="0"/>
                        </a:spcAft>
                      </a:pPr>
                      <a:endParaRPr lang="de-DE" sz="1000" dirty="0">
                        <a:effectLst/>
                        <a:latin typeface="Calibri"/>
                        <a:ea typeface="Calibri" panose="020F0502020204030204" pitchFamily="34" charset="0"/>
                        <a:cs typeface="Calibri"/>
                      </a:endParaRPr>
                    </a:p>
                  </a:txBody>
                  <a:tcPr marL="91436" marR="9143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3"/>
                  </a:ext>
                </a:extLst>
              </a:tr>
              <a:tr h="236992">
                <a:tc>
                  <a:txBody>
                    <a:bodyPr/>
                    <a:lstStyle/>
                    <a:p>
                      <a:pPr algn="l">
                        <a:lnSpc>
                          <a:spcPct val="115000"/>
                        </a:lnSpc>
                        <a:spcAft>
                          <a:spcPts val="0"/>
                        </a:spcAft>
                      </a:pPr>
                      <a:endParaRPr lang="de-DE" sz="10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tc>
                  <a:txBody>
                    <a:bodyPr/>
                    <a:lstStyle/>
                    <a:p>
                      <a:pPr algn="l">
                        <a:lnSpc>
                          <a:spcPct val="115000"/>
                        </a:lnSpc>
                        <a:spcAft>
                          <a:spcPts val="0"/>
                        </a:spcAft>
                      </a:pPr>
                      <a:endParaRPr lang="de-DE" sz="700" dirty="0">
                        <a:effectLst/>
                        <a:latin typeface="Calibri"/>
                        <a:ea typeface="Calibri" panose="020F0502020204030204" pitchFamily="34" charset="0"/>
                        <a:cs typeface="Calibri"/>
                      </a:endParaRPr>
                    </a:p>
                  </a:txBody>
                  <a:tcPr marL="91436" marR="91436" marT="0" marB="0"/>
                </a:tc>
                <a:extLst>
                  <a:ext uri="{0D108BD9-81ED-4DB2-BD59-A6C34878D82A}">
                    <a16:rowId xmlns:a16="http://schemas.microsoft.com/office/drawing/2014/main" val="10004"/>
                  </a:ext>
                </a:extLst>
              </a:tr>
            </a:tbl>
          </a:graphicData>
        </a:graphic>
      </p:graphicFrame>
      <p:graphicFrame>
        <p:nvGraphicFramePr>
          <p:cNvPr id="10" name="Inhaltsplatzhalter 6">
            <a:extLst>
              <a:ext uri="{FF2B5EF4-FFF2-40B4-BE49-F238E27FC236}">
                <a16:creationId xmlns:a16="http://schemas.microsoft.com/office/drawing/2014/main" id="{01669E30-68D7-423D-BCEC-E90E2D87E713}"/>
              </a:ext>
            </a:extLst>
          </p:cNvPr>
          <p:cNvGraphicFramePr>
            <a:graphicFrameLocks/>
          </p:cNvGraphicFramePr>
          <p:nvPr>
            <p:extLst>
              <p:ext uri="{D42A27DB-BD31-4B8C-83A1-F6EECF244321}">
                <p14:modId xmlns:p14="http://schemas.microsoft.com/office/powerpoint/2010/main" val="1271025661"/>
              </p:ext>
            </p:extLst>
          </p:nvPr>
        </p:nvGraphicFramePr>
        <p:xfrm>
          <a:off x="6059488" y="4807803"/>
          <a:ext cx="3827663" cy="1047529"/>
        </p:xfrm>
        <a:graphic>
          <a:graphicData uri="http://schemas.openxmlformats.org/drawingml/2006/table">
            <a:tbl>
              <a:tblPr firstRow="1" firstCol="1" bandRow="1">
                <a:tableStyleId>{93296810-A885-4BE3-A3E7-6D5BEEA58F35}</a:tableStyleId>
              </a:tblPr>
              <a:tblGrid>
                <a:gridCol w="379603">
                  <a:extLst>
                    <a:ext uri="{9D8B030D-6E8A-4147-A177-3AD203B41FA5}">
                      <a16:colId xmlns:a16="http://schemas.microsoft.com/office/drawing/2014/main" val="20000"/>
                    </a:ext>
                  </a:extLst>
                </a:gridCol>
                <a:gridCol w="632672">
                  <a:extLst>
                    <a:ext uri="{9D8B030D-6E8A-4147-A177-3AD203B41FA5}">
                      <a16:colId xmlns:a16="http://schemas.microsoft.com/office/drawing/2014/main" val="20001"/>
                    </a:ext>
                  </a:extLst>
                </a:gridCol>
                <a:gridCol w="759206">
                  <a:extLst>
                    <a:ext uri="{9D8B030D-6E8A-4147-A177-3AD203B41FA5}">
                      <a16:colId xmlns:a16="http://schemas.microsoft.com/office/drawing/2014/main" val="20002"/>
                    </a:ext>
                  </a:extLst>
                </a:gridCol>
                <a:gridCol w="664305">
                  <a:extLst>
                    <a:ext uri="{9D8B030D-6E8A-4147-A177-3AD203B41FA5}">
                      <a16:colId xmlns:a16="http://schemas.microsoft.com/office/drawing/2014/main" val="20003"/>
                    </a:ext>
                  </a:extLst>
                </a:gridCol>
                <a:gridCol w="664305">
                  <a:extLst>
                    <a:ext uri="{9D8B030D-6E8A-4147-A177-3AD203B41FA5}">
                      <a16:colId xmlns:a16="http://schemas.microsoft.com/office/drawing/2014/main" val="20004"/>
                    </a:ext>
                  </a:extLst>
                </a:gridCol>
                <a:gridCol w="727572">
                  <a:extLst>
                    <a:ext uri="{9D8B030D-6E8A-4147-A177-3AD203B41FA5}">
                      <a16:colId xmlns:a16="http://schemas.microsoft.com/office/drawing/2014/main" val="20005"/>
                    </a:ext>
                  </a:extLst>
                </a:gridCol>
              </a:tblGrid>
              <a:tr h="217553">
                <a:tc>
                  <a:txBody>
                    <a:bodyPr/>
                    <a:lstStyle/>
                    <a:p>
                      <a:pPr marL="0" indent="0" algn="just">
                        <a:lnSpc>
                          <a:spcPct val="115000"/>
                        </a:lnSpc>
                        <a:spcAft>
                          <a:spcPts val="0"/>
                        </a:spcAft>
                      </a:pPr>
                      <a:r>
                        <a:rPr lang="en-US" sz="700" dirty="0">
                          <a:effectLst/>
                        </a:rPr>
                        <a:t>Actors</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12700" algn="just">
                        <a:lnSpc>
                          <a:spcPct val="115000"/>
                        </a:lnSpc>
                        <a:spcAft>
                          <a:spcPts val="0"/>
                        </a:spcAft>
                      </a:pPr>
                      <a:r>
                        <a:rPr lang="en-US" sz="700" dirty="0">
                          <a:effectLst/>
                        </a:rPr>
                        <a:t>Information</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700" dirty="0">
                          <a:effectLst/>
                        </a:rPr>
                        <a:t>Information +</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700" dirty="0">
                          <a:effectLst/>
                        </a:rPr>
                        <a:t>Consultation</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700" dirty="0">
                          <a:effectLst/>
                        </a:rPr>
                        <a:t>Participation</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0" indent="0" algn="just">
                        <a:lnSpc>
                          <a:spcPct val="115000"/>
                        </a:lnSpc>
                        <a:spcAft>
                          <a:spcPts val="0"/>
                        </a:spcAft>
                      </a:pPr>
                      <a:r>
                        <a:rPr lang="en-US" sz="700" dirty="0">
                          <a:effectLst/>
                        </a:rPr>
                        <a:t>Responsibility</a:t>
                      </a:r>
                      <a:endParaRPr lang="de-DE"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0"/>
                  </a:ext>
                </a:extLst>
              </a:tr>
              <a:tr h="161868">
                <a:tc>
                  <a:txBody>
                    <a:bodyPr/>
                    <a:lstStyle/>
                    <a:p>
                      <a:pPr algn="just">
                        <a:lnSpc>
                          <a:spcPct val="115000"/>
                        </a:lnSpc>
                        <a:spcAft>
                          <a:spcPts val="0"/>
                        </a:spcAft>
                      </a:pPr>
                      <a:endParaRPr lang="de-DE" sz="8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1"/>
                  </a:ext>
                </a:extLst>
              </a:tr>
              <a:tr h="161868">
                <a:tc>
                  <a:txBody>
                    <a:bodyPr/>
                    <a:lstStyle/>
                    <a:p>
                      <a:pPr algn="just">
                        <a:lnSpc>
                          <a:spcPct val="115000"/>
                        </a:lnSpc>
                        <a:spcAft>
                          <a:spcPts val="0"/>
                        </a:spcAft>
                      </a:pPr>
                      <a:endParaRPr lang="de-DE" sz="8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2"/>
                  </a:ext>
                </a:extLst>
              </a:tr>
              <a:tr h="161868">
                <a:tc>
                  <a:txBody>
                    <a:bodyPr/>
                    <a:lstStyle/>
                    <a:p>
                      <a:pPr algn="just">
                        <a:lnSpc>
                          <a:spcPct val="115000"/>
                        </a:lnSpc>
                        <a:spcAft>
                          <a:spcPts val="0"/>
                        </a:spcAft>
                      </a:pPr>
                      <a:endParaRPr lang="de-DE" sz="8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3"/>
                  </a:ext>
                </a:extLst>
              </a:tr>
              <a:tr h="161868">
                <a:tc>
                  <a:txBody>
                    <a:bodyPr/>
                    <a:lstStyle/>
                    <a:p>
                      <a:pPr algn="just">
                        <a:lnSpc>
                          <a:spcPct val="115000"/>
                        </a:lnSpc>
                        <a:spcAft>
                          <a:spcPts val="0"/>
                        </a:spcAft>
                      </a:pPr>
                      <a:endParaRPr lang="de-DE" sz="800" dirty="0">
                        <a:effectLst/>
                        <a:latin typeface="Calibri"/>
                        <a:ea typeface="Calibri" panose="020F0502020204030204" pitchFamily="34" charset="0"/>
                        <a:cs typeface="Calibri"/>
                      </a:endParaRPr>
                    </a:p>
                  </a:txBody>
                  <a:tcPr marL="91436" marR="91436"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4"/>
                  </a:ext>
                </a:extLst>
              </a:tr>
              <a:tr h="161868">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tc>
                  <a:txBody>
                    <a:bodyPr/>
                    <a:lstStyle/>
                    <a:p>
                      <a:pPr marL="457200" algn="just">
                        <a:lnSpc>
                          <a:spcPct val="115000"/>
                        </a:lnSpc>
                        <a:spcAft>
                          <a:spcPts val="0"/>
                        </a:spcAft>
                      </a:pPr>
                      <a:endParaRPr lang="de-D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1448" marR="91448"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3778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de-DE" sz="4000" b="1" dirty="0" err="1">
                <a:latin typeface="+mj-lt"/>
              </a:rPr>
              <a:t>Homework</a:t>
            </a:r>
            <a:endParaRPr lang="de-DE" sz="4000" b="1" dirty="0">
              <a:latin typeface="+mj-lt"/>
            </a:endParaRP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buNone/>
            </a:pPr>
            <a:r>
              <a:rPr lang="en-US" dirty="0">
                <a:latin typeface="+mj-lt"/>
              </a:rPr>
              <a:t>Develop a stakeholder map, action profile, and participation matrix for your project in your team until next week</a:t>
            </a:r>
          </a:p>
          <a:p>
            <a:r>
              <a:rPr lang="en-US" dirty="0">
                <a:latin typeface="+mj-lt"/>
              </a:rPr>
              <a:t>This is the second tool of your project plan</a:t>
            </a: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26</a:t>
            </a:fld>
            <a:endParaRPr lang="hr-HR"/>
          </a:p>
        </p:txBody>
      </p:sp>
    </p:spTree>
    <p:extLst>
      <p:ext uri="{BB962C8B-B14F-4D97-AF65-F5344CB8AC3E}">
        <p14:creationId xmlns:p14="http://schemas.microsoft.com/office/powerpoint/2010/main" val="983069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altLang="en-US" b="1" dirty="0">
                <a:latin typeface="+mj-lt"/>
              </a:rPr>
              <a:t>Summary</a:t>
            </a:r>
            <a:endParaRPr lang="en-US" altLang="en-US" b="1" dirty="0">
              <a:latin typeface="+mj-lt"/>
            </a:endParaRPr>
          </a:p>
        </p:txBody>
      </p:sp>
      <p:sp>
        <p:nvSpPr>
          <p:cNvPr id="28677"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40CE23C5-F80C-44AA-A6DE-6DE39B8EFE65}" type="slidenum">
              <a:rPr lang="en-US" altLang="de-DE" sz="1200">
                <a:solidFill>
                  <a:schemeClr val="bg1"/>
                </a:solidFill>
                <a:ea typeface="MS Mincho" pitchFamily="49" charset="-128"/>
              </a:rPr>
              <a:pPr>
                <a:lnSpc>
                  <a:spcPct val="100000"/>
                </a:lnSpc>
                <a:spcBef>
                  <a:spcPct val="0"/>
                </a:spcBef>
                <a:buClrTx/>
                <a:buFontTx/>
                <a:buNone/>
              </a:pPr>
              <a:t>27</a:t>
            </a:fld>
            <a:endParaRPr lang="en-US" altLang="de-DE" sz="1200">
              <a:solidFill>
                <a:schemeClr val="bg1"/>
              </a:solidFill>
              <a:ea typeface="MS Mincho" pitchFamily="49" charset="-128"/>
            </a:endParaRPr>
          </a:p>
        </p:txBody>
      </p:sp>
      <p:sp>
        <p:nvSpPr>
          <p:cNvPr id="8" name="Foliennummernplatzhalter 5">
            <a:extLst>
              <a:ext uri="{FF2B5EF4-FFF2-40B4-BE49-F238E27FC236}">
                <a16:creationId xmlns:a16="http://schemas.microsoft.com/office/drawing/2014/main" id="{94F988D0-9C50-4E94-B006-18DC4C7F1B87}"/>
              </a:ext>
            </a:extLst>
          </p:cNvPr>
          <p:cNvSpPr txBox="1">
            <a:spLocks/>
          </p:cNvSpPr>
          <p:nvPr/>
        </p:nvSpPr>
        <p:spPr bwMode="auto">
          <a:xfrm>
            <a:off x="8925984" y="6456300"/>
            <a:ext cx="3860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sr-Latn-RS"/>
            </a:defPPr>
            <a:lvl1pPr marL="0" algn="ctr"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1pPr>
            <a:lvl2pPr marL="742950" indent="-28575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2pPr>
            <a:lvl3pPr marL="11430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3pPr>
            <a:lvl4pPr marL="16002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4pPr>
            <a:lvl5pPr marL="20574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5pPr>
            <a:lvl6pPr marL="25146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6pPr>
            <a:lvl7pPr marL="29718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7pPr>
            <a:lvl8pPr marL="34290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8pPr>
            <a:lvl9pPr marL="38862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9pPr>
          </a:lstStyle>
          <a:p>
            <a:pPr>
              <a:lnSpc>
                <a:spcPct val="100000"/>
              </a:lnSpc>
              <a:spcBef>
                <a:spcPct val="0"/>
              </a:spcBef>
              <a:buClrTx/>
              <a:buFontTx/>
              <a:buNone/>
            </a:pPr>
            <a:fld id="{C35CB901-21B1-46C2-BD5D-AA20F1594103}" type="slidenum">
              <a:rPr lang="de-DE" altLang="en-US" sz="1200" smtClean="0">
                <a:solidFill>
                  <a:schemeClr val="bg1">
                    <a:lumMod val="50000"/>
                  </a:schemeClr>
                </a:solidFill>
                <a:ea typeface="MS Mincho" pitchFamily="49" charset="-128"/>
              </a:rPr>
              <a:pPr>
                <a:lnSpc>
                  <a:spcPct val="100000"/>
                </a:lnSpc>
                <a:spcBef>
                  <a:spcPct val="0"/>
                </a:spcBef>
                <a:buClrTx/>
                <a:buFontTx/>
                <a:buNone/>
              </a:pPr>
              <a:t>27</a:t>
            </a:fld>
            <a:endParaRPr lang="de-DE" altLang="en-US" sz="1200">
              <a:solidFill>
                <a:schemeClr val="bg1">
                  <a:lumMod val="50000"/>
                </a:schemeClr>
              </a:solidFill>
              <a:ea typeface="MS Mincho" pitchFamily="49" charset="-128"/>
            </a:endParaRPr>
          </a:p>
        </p:txBody>
      </p:sp>
      <p:graphicFrame>
        <p:nvGraphicFramePr>
          <p:cNvPr id="2" name="Diagramm 1">
            <a:extLst>
              <a:ext uri="{FF2B5EF4-FFF2-40B4-BE49-F238E27FC236}">
                <a16:creationId xmlns:a16="http://schemas.microsoft.com/office/drawing/2014/main" id="{6BCC66C1-B2C3-4D27-995A-27E59BFD3503}"/>
              </a:ext>
            </a:extLst>
          </p:cNvPr>
          <p:cNvGraphicFramePr/>
          <p:nvPr>
            <p:extLst>
              <p:ext uri="{D42A27DB-BD31-4B8C-83A1-F6EECF244321}">
                <p14:modId xmlns:p14="http://schemas.microsoft.com/office/powerpoint/2010/main" val="2242043755"/>
              </p:ext>
            </p:extLst>
          </p:nvPr>
        </p:nvGraphicFramePr>
        <p:xfrm>
          <a:off x="678873" y="1537855"/>
          <a:ext cx="9933709" cy="4516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9310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el 1"/>
          <p:cNvSpPr>
            <a:spLocks noGrp="1"/>
          </p:cNvSpPr>
          <p:nvPr>
            <p:ph type="title"/>
          </p:nvPr>
        </p:nvSpPr>
        <p:spPr/>
        <p:txBody>
          <a:bodyPr>
            <a:normAutofit/>
          </a:bodyPr>
          <a:lstStyle/>
          <a:p>
            <a:r>
              <a:rPr lang="de-DE" altLang="en-US" sz="4000" b="1" dirty="0">
                <a:latin typeface="+mj-lt"/>
              </a:rPr>
              <a:t>Learning </a:t>
            </a:r>
            <a:r>
              <a:rPr lang="de-DE" altLang="en-US" sz="4000" b="1" dirty="0" err="1">
                <a:latin typeface="+mj-lt"/>
              </a:rPr>
              <a:t>Objectives</a:t>
            </a:r>
            <a:endParaRPr lang="en-US" altLang="en-US" sz="4000" b="1" dirty="0">
              <a:latin typeface="+mj-lt"/>
            </a:endParaRPr>
          </a:p>
        </p:txBody>
      </p:sp>
      <p:sp>
        <p:nvSpPr>
          <p:cNvPr id="145414" name="Rechteck 5"/>
          <p:cNvSpPr>
            <a:spLocks noChangeArrowheads="1"/>
          </p:cNvSpPr>
          <p:nvPr/>
        </p:nvSpPr>
        <p:spPr bwMode="auto">
          <a:xfrm>
            <a:off x="867834" y="1417268"/>
            <a:ext cx="10409767" cy="3361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50000"/>
              </a:lnSpc>
              <a:spcBef>
                <a:spcPct val="0"/>
              </a:spcBef>
              <a:buClrTx/>
              <a:buFont typeface="Arial" pitchFamily="34" charset="0"/>
              <a:buChar char="•"/>
            </a:pPr>
            <a:r>
              <a:rPr lang="en-US" altLang="en-US" dirty="0">
                <a:solidFill>
                  <a:srgbClr val="404041"/>
                </a:solidFill>
                <a:latin typeface="+mj-lt"/>
                <a:ea typeface="Calibri"/>
              </a:rPr>
              <a:t>Understand the importance of project stakeholder management throughout the life of a project</a:t>
            </a:r>
          </a:p>
          <a:p>
            <a:pPr>
              <a:lnSpc>
                <a:spcPct val="150000"/>
              </a:lnSpc>
              <a:spcBef>
                <a:spcPct val="0"/>
              </a:spcBef>
              <a:buClrTx/>
              <a:buFont typeface="Arial" pitchFamily="34" charset="0"/>
              <a:buChar char="•"/>
            </a:pPr>
            <a:r>
              <a:rPr lang="en-US" altLang="en-US" dirty="0">
                <a:solidFill>
                  <a:srgbClr val="404041"/>
                </a:solidFill>
                <a:latin typeface="+mj-lt"/>
                <a:ea typeface="Calibri"/>
              </a:rPr>
              <a:t>Discuss the process of identifying stakeholders, how to create a stakeholder register, and how to perform a stakeholder analysis</a:t>
            </a:r>
          </a:p>
          <a:p>
            <a:pPr>
              <a:lnSpc>
                <a:spcPct val="150000"/>
              </a:lnSpc>
              <a:spcBef>
                <a:spcPct val="0"/>
              </a:spcBef>
              <a:buClrTx/>
              <a:buFont typeface="Arial" pitchFamily="34" charset="0"/>
              <a:buChar char="•"/>
            </a:pPr>
            <a:r>
              <a:rPr lang="en-US" altLang="en-US" dirty="0">
                <a:solidFill>
                  <a:srgbClr val="404041"/>
                </a:solidFill>
                <a:latin typeface="+mj-lt"/>
                <a:ea typeface="Calibri"/>
              </a:rPr>
              <a:t>Describe the contents of a stakeholder management plan</a:t>
            </a:r>
          </a:p>
          <a:p>
            <a:pPr>
              <a:lnSpc>
                <a:spcPct val="150000"/>
              </a:lnSpc>
              <a:spcBef>
                <a:spcPct val="0"/>
              </a:spcBef>
              <a:buClrTx/>
              <a:buFont typeface="Arial" pitchFamily="34" charset="0"/>
              <a:buChar char="•"/>
            </a:pPr>
            <a:r>
              <a:rPr lang="en-US" altLang="en-US" dirty="0">
                <a:solidFill>
                  <a:srgbClr val="404041"/>
                </a:solidFill>
                <a:latin typeface="+mj-lt"/>
                <a:ea typeface="Calibri"/>
              </a:rPr>
              <a:t>Understand the process of managing stakeholder engagement</a:t>
            </a:r>
            <a:endParaRPr lang="en-US" altLang="en-US" sz="2800" dirty="0">
              <a:solidFill>
                <a:srgbClr val="404041"/>
              </a:solidFill>
              <a:latin typeface="+mj-lt"/>
              <a:ea typeface="Calibri"/>
            </a:endParaRPr>
          </a:p>
        </p:txBody>
      </p:sp>
      <p:sp>
        <p:nvSpPr>
          <p:cNvPr id="8" name="Foliennummernplatzhalter 3">
            <a:extLst>
              <a:ext uri="{FF2B5EF4-FFF2-40B4-BE49-F238E27FC236}">
                <a16:creationId xmlns:a16="http://schemas.microsoft.com/office/drawing/2014/main" id="{467837F1-7243-4700-8086-FEB175FE4026}"/>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28</a:t>
            </a:fld>
            <a:endParaRPr lang="hr-HR" dirty="0"/>
          </a:p>
        </p:txBody>
      </p:sp>
    </p:spTree>
    <p:extLst>
      <p:ext uri="{BB962C8B-B14F-4D97-AF65-F5344CB8AC3E}">
        <p14:creationId xmlns:p14="http://schemas.microsoft.com/office/powerpoint/2010/main" val="56628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EFD871-BC41-42AC-9481-A7D14C660447}"/>
              </a:ext>
            </a:extLst>
          </p:cNvPr>
          <p:cNvSpPr>
            <a:spLocks noGrp="1"/>
          </p:cNvSpPr>
          <p:nvPr>
            <p:ph type="title"/>
          </p:nvPr>
        </p:nvSpPr>
        <p:spPr/>
        <p:txBody>
          <a:bodyPr/>
          <a:lstStyle/>
          <a:p>
            <a:r>
              <a:rPr lang="de-DE" b="1" dirty="0">
                <a:latin typeface="+mj-lt"/>
              </a:rPr>
              <a:t>References</a:t>
            </a:r>
          </a:p>
        </p:txBody>
      </p:sp>
      <p:sp>
        <p:nvSpPr>
          <p:cNvPr id="3" name="Inhaltsplatzhalter 2">
            <a:extLst>
              <a:ext uri="{FF2B5EF4-FFF2-40B4-BE49-F238E27FC236}">
                <a16:creationId xmlns:a16="http://schemas.microsoft.com/office/drawing/2014/main" id="{51D3368C-046D-4712-973D-A806D77A82F6}"/>
              </a:ext>
            </a:extLst>
          </p:cNvPr>
          <p:cNvSpPr>
            <a:spLocks noGrp="1"/>
          </p:cNvSpPr>
          <p:nvPr>
            <p:ph idx="1"/>
          </p:nvPr>
        </p:nvSpPr>
        <p:spPr/>
        <p:txBody>
          <a:bodyPr>
            <a:normAutofit/>
          </a:bodyPr>
          <a:lstStyle/>
          <a:p>
            <a:r>
              <a:rPr lang="en-US" altLang="en-US" sz="1600" dirty="0">
                <a:latin typeface="+mj-lt"/>
              </a:rPr>
              <a:t>GIZ GmbH. (2015). Cooperation Management for Practitioners: Managing Social Change with Capacity WORKS, 225-276.</a:t>
            </a:r>
          </a:p>
          <a:p>
            <a:r>
              <a:rPr lang="en-US" altLang="en-US" sz="1600" dirty="0">
                <a:latin typeface="+mj-lt"/>
              </a:rPr>
              <a:t>Pinto, J. K. (2015): Project management. Achieving competitive advantage, Pearson Education, Harlow, Essex, 4</a:t>
            </a:r>
            <a:r>
              <a:rPr lang="en-US" altLang="en-US" sz="1600" baseline="30000" dirty="0">
                <a:latin typeface="+mj-lt"/>
              </a:rPr>
              <a:t>th</a:t>
            </a:r>
            <a:r>
              <a:rPr lang="en-US" altLang="en-US" sz="1600" dirty="0">
                <a:latin typeface="+mj-lt"/>
              </a:rPr>
              <a:t> ed.</a:t>
            </a:r>
          </a:p>
          <a:p>
            <a:r>
              <a:rPr lang="en-GB" altLang="en-US" sz="1600" dirty="0">
                <a:latin typeface="+mj-lt"/>
              </a:rPr>
              <a:t>Project Management Institute (2013): A Guide to the Project Management Body of Knowledge: </a:t>
            </a:r>
            <a:r>
              <a:rPr lang="en-GB" altLang="en-US" sz="1600" dirty="0" err="1">
                <a:latin typeface="+mj-lt"/>
              </a:rPr>
              <a:t>PMBOK</a:t>
            </a:r>
            <a:r>
              <a:rPr lang="en-GB" altLang="en-US" sz="1600" dirty="0">
                <a:latin typeface="+mj-lt"/>
              </a:rPr>
              <a:t>(R) Guide, Project Management Institute; 5</a:t>
            </a:r>
            <a:r>
              <a:rPr lang="en-GB" altLang="en-US" sz="1600" baseline="30000" dirty="0">
                <a:latin typeface="+mj-lt"/>
              </a:rPr>
              <a:t>th</a:t>
            </a:r>
            <a:r>
              <a:rPr lang="en-GB" altLang="en-US" sz="1600" dirty="0">
                <a:latin typeface="+mj-lt"/>
              </a:rPr>
              <a:t> ed.</a:t>
            </a:r>
          </a:p>
          <a:p>
            <a:endParaRPr lang="de-DE" sz="1600" dirty="0">
              <a:latin typeface="+mj-lt"/>
            </a:endParaRPr>
          </a:p>
        </p:txBody>
      </p:sp>
      <p:sp>
        <p:nvSpPr>
          <p:cNvPr id="4" name="Foliennummernplatzhalter 3">
            <a:extLst>
              <a:ext uri="{FF2B5EF4-FFF2-40B4-BE49-F238E27FC236}">
                <a16:creationId xmlns:a16="http://schemas.microsoft.com/office/drawing/2014/main" id="{E366C27A-3C26-43E7-A0B0-16AC8E21C235}"/>
              </a:ext>
            </a:extLst>
          </p:cNvPr>
          <p:cNvSpPr>
            <a:spLocks noGrp="1"/>
          </p:cNvSpPr>
          <p:nvPr>
            <p:ph type="sldNum" sz="quarter" idx="12"/>
          </p:nvPr>
        </p:nvSpPr>
        <p:spPr/>
        <p:txBody>
          <a:bodyPr/>
          <a:lstStyle/>
          <a:p>
            <a:fld id="{B34092F8-88B9-48E5-9B8F-3F206E5F35A9}" type="slidenum">
              <a:rPr lang="hr-HR" smtClean="0"/>
              <a:t>29</a:t>
            </a:fld>
            <a:endParaRPr lang="hr-HR"/>
          </a:p>
        </p:txBody>
      </p:sp>
    </p:spTree>
    <p:extLst>
      <p:ext uri="{BB962C8B-B14F-4D97-AF65-F5344CB8AC3E}">
        <p14:creationId xmlns:p14="http://schemas.microsoft.com/office/powerpoint/2010/main" val="33810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de-DE" sz="4000" b="1" dirty="0">
                <a:latin typeface="+mj-lt"/>
              </a:rPr>
              <a:t>Review - </a:t>
            </a:r>
            <a:r>
              <a:rPr lang="de-DE" sz="4000" b="1" dirty="0" err="1">
                <a:latin typeface="+mj-lt"/>
              </a:rPr>
              <a:t>Homework</a:t>
            </a:r>
            <a:endParaRPr lang="de-DE" sz="4000" b="1" dirty="0">
              <a:latin typeface="+mj-lt"/>
            </a:endParaRP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buNone/>
            </a:pPr>
            <a:r>
              <a:rPr lang="en-US" dirty="0">
                <a:latin typeface="+mj-lt"/>
              </a:rPr>
              <a:t>Homework was to develop a WBS for your project until next class</a:t>
            </a:r>
          </a:p>
          <a:p>
            <a:r>
              <a:rPr lang="en-US" dirty="0">
                <a:latin typeface="+mj-lt"/>
              </a:rPr>
              <a:t>Exchange your WBS with the team next to you</a:t>
            </a:r>
          </a:p>
          <a:p>
            <a:r>
              <a:rPr lang="en-US" dirty="0">
                <a:latin typeface="+mj-lt"/>
              </a:rPr>
              <a:t>Review the other team’s WBS and provide feedback (10 min)</a:t>
            </a:r>
          </a:p>
          <a:p>
            <a:pPr lvl="1"/>
            <a:r>
              <a:rPr lang="en-US" dirty="0">
                <a:latin typeface="+mj-lt"/>
              </a:rPr>
              <a:t>Is the WBS structured well and logical?</a:t>
            </a:r>
          </a:p>
          <a:p>
            <a:pPr lvl="1"/>
            <a:r>
              <a:rPr lang="en-US" dirty="0">
                <a:latin typeface="+mj-lt"/>
              </a:rPr>
              <a:t>Is it complete (i.e. do all work packages contribute to the objective? Are work packages missing?)</a:t>
            </a:r>
            <a:endParaRPr lang="de-DE" dirty="0">
              <a:latin typeface="+mj-lt"/>
            </a:endParaRP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3</a:t>
            </a:fld>
            <a:endParaRPr lang="hr-HR"/>
          </a:p>
        </p:txBody>
      </p:sp>
    </p:spTree>
    <p:extLst>
      <p:ext uri="{BB962C8B-B14F-4D97-AF65-F5344CB8AC3E}">
        <p14:creationId xmlns:p14="http://schemas.microsoft.com/office/powerpoint/2010/main" val="341284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DE0715-B12E-44A5-BDC0-2A560DD1F39B}"/>
              </a:ext>
            </a:extLst>
          </p:cNvPr>
          <p:cNvSpPr>
            <a:spLocks noGrp="1"/>
          </p:cNvSpPr>
          <p:nvPr>
            <p:ph type="title"/>
          </p:nvPr>
        </p:nvSpPr>
        <p:spPr/>
        <p:txBody>
          <a:bodyPr>
            <a:normAutofit/>
          </a:bodyPr>
          <a:lstStyle/>
          <a:p>
            <a:r>
              <a:rPr lang="de-DE" sz="4000" b="1" dirty="0">
                <a:latin typeface="+mj-lt"/>
              </a:rPr>
              <a:t>Open </a:t>
            </a:r>
            <a:r>
              <a:rPr lang="en-GB" sz="4000" b="1" dirty="0">
                <a:latin typeface="+mj-lt"/>
              </a:rPr>
              <a:t>Questions</a:t>
            </a:r>
            <a:r>
              <a:rPr lang="de-DE" sz="4000" b="1" dirty="0">
                <a:latin typeface="+mj-lt"/>
              </a:rPr>
              <a:t> on WBS</a:t>
            </a:r>
          </a:p>
        </p:txBody>
      </p:sp>
      <p:pic>
        <p:nvPicPr>
          <p:cNvPr id="6" name="Inhaltsplatzhalter 5">
            <a:extLst>
              <a:ext uri="{FF2B5EF4-FFF2-40B4-BE49-F238E27FC236}">
                <a16:creationId xmlns:a16="http://schemas.microsoft.com/office/drawing/2014/main" id="{A0B4E91E-A661-43C4-9A54-12750650199F}"/>
              </a:ext>
            </a:extLst>
          </p:cNvPr>
          <p:cNvPicPr>
            <a:picLocks noGrp="1" noChangeAspect="1"/>
          </p:cNvPicPr>
          <p:nvPr>
            <p:ph idx="1"/>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artisticPhotocopy/>
                    </a14:imgEffect>
                    <a14:imgEffect>
                      <a14:brightnessContrast contrast="-4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920331" y="1634240"/>
            <a:ext cx="4351338" cy="4351338"/>
          </a:xfrm>
        </p:spPr>
      </p:pic>
      <p:sp>
        <p:nvSpPr>
          <p:cNvPr id="4" name="Foliennummernplatzhalter 3">
            <a:extLst>
              <a:ext uri="{FF2B5EF4-FFF2-40B4-BE49-F238E27FC236}">
                <a16:creationId xmlns:a16="http://schemas.microsoft.com/office/drawing/2014/main" id="{1CD89BD1-8F09-47F3-AA83-B0D3F1025059}"/>
              </a:ext>
            </a:extLst>
          </p:cNvPr>
          <p:cNvSpPr>
            <a:spLocks noGrp="1"/>
          </p:cNvSpPr>
          <p:nvPr>
            <p:ph type="sldNum" sz="quarter" idx="12"/>
          </p:nvPr>
        </p:nvSpPr>
        <p:spPr/>
        <p:txBody>
          <a:bodyPr/>
          <a:lstStyle/>
          <a:p>
            <a:fld id="{B34092F8-88B9-48E5-9B8F-3F206E5F35A9}" type="slidenum">
              <a:rPr lang="hr-HR" smtClean="0"/>
              <a:t>4</a:t>
            </a:fld>
            <a:endParaRPr lang="hr-HR"/>
          </a:p>
        </p:txBody>
      </p:sp>
    </p:spTree>
    <p:extLst>
      <p:ext uri="{BB962C8B-B14F-4D97-AF65-F5344CB8AC3E}">
        <p14:creationId xmlns:p14="http://schemas.microsoft.com/office/powerpoint/2010/main" val="282361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609600" y="849313"/>
            <a:ext cx="10972800" cy="1143000"/>
          </a:xfrm>
        </p:spPr>
        <p:txBody>
          <a:bodyPr>
            <a:noAutofit/>
          </a:bodyPr>
          <a:lstStyle/>
          <a:p>
            <a:pPr eaLnBrk="1" hangingPunct="1"/>
            <a:r>
              <a:rPr lang="en-US" altLang="en-US" sz="4000" b="1" dirty="0">
                <a:latin typeface="+mj-lt"/>
              </a:rPr>
              <a:t>Responsibility Assignment Matrix</a:t>
            </a:r>
            <a:br>
              <a:rPr lang="en-US" altLang="en-US" sz="4000" b="1" dirty="0">
                <a:latin typeface="+mj-lt"/>
              </a:rPr>
            </a:br>
            <a:r>
              <a:rPr lang="en-US" altLang="en-US" sz="4000" b="1" dirty="0">
                <a:latin typeface="+mj-lt"/>
              </a:rPr>
              <a:t>- Combining WBS &amp; Team Management</a:t>
            </a:r>
          </a:p>
        </p:txBody>
      </p:sp>
      <p:pic>
        <p:nvPicPr>
          <p:cNvPr id="24064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079625"/>
            <a:ext cx="10972800" cy="408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oliennummernplatzhalter 3">
            <a:extLst>
              <a:ext uri="{FF2B5EF4-FFF2-40B4-BE49-F238E27FC236}">
                <a16:creationId xmlns:a16="http://schemas.microsoft.com/office/drawing/2014/main" id="{A3134EE4-5FBA-41D9-BD72-59AC9E8C1D29}"/>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5</a:t>
            </a:fld>
            <a:endParaRPr lang="hr-HR"/>
          </a:p>
        </p:txBody>
      </p:sp>
      <p:sp>
        <p:nvSpPr>
          <p:cNvPr id="5" name="Rechteck 4">
            <a:extLst>
              <a:ext uri="{FF2B5EF4-FFF2-40B4-BE49-F238E27FC236}">
                <a16:creationId xmlns:a16="http://schemas.microsoft.com/office/drawing/2014/main" id="{2509E76C-02CB-4D62-A872-FABBD3DB937E}"/>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426763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14400" y="3870251"/>
            <a:ext cx="10363200" cy="2333699"/>
          </a:xfrm>
        </p:spPr>
        <p:txBody>
          <a:bodyPr>
            <a:normAutofit fontScale="90000"/>
          </a:bodyPr>
          <a:lstStyle/>
          <a:p>
            <a:pPr>
              <a:lnSpc>
                <a:spcPct val="150000"/>
              </a:lnSpc>
              <a:defRPr/>
            </a:pPr>
            <a:r>
              <a:rPr lang="en-GB" sz="2800" dirty="0">
                <a:latin typeface="+mj-lt"/>
                <a:ea typeface="+mn-ea"/>
                <a:cs typeface="+mn-cs"/>
              </a:rPr>
              <a:t>1. Stakeholder Management</a:t>
            </a:r>
            <a:br>
              <a:rPr lang="en-GB" sz="2800" dirty="0">
                <a:latin typeface="+mj-lt"/>
                <a:ea typeface="+mn-ea"/>
                <a:cs typeface="+mn-cs"/>
              </a:rPr>
            </a:br>
            <a:r>
              <a:rPr lang="en-GB" sz="2800" dirty="0">
                <a:latin typeface="+mj-lt"/>
                <a:ea typeface="+mn-ea"/>
                <a:cs typeface="+mn-cs"/>
              </a:rPr>
              <a:t>2. Project Scheduling</a:t>
            </a:r>
            <a:br>
              <a:rPr lang="en-GB" sz="2800" dirty="0">
                <a:latin typeface="+mj-lt"/>
                <a:ea typeface="+mn-ea"/>
                <a:cs typeface="+mn-cs"/>
              </a:rPr>
            </a:br>
            <a:r>
              <a:rPr lang="en-GB" sz="2800" dirty="0">
                <a:latin typeface="+mj-lt"/>
                <a:ea typeface="+mn-ea"/>
                <a:cs typeface="+mn-cs"/>
              </a:rPr>
              <a:t>3. Budget Planning</a:t>
            </a:r>
            <a:br>
              <a:rPr lang="en-GB" sz="2800" dirty="0">
                <a:latin typeface="+mj-lt"/>
                <a:ea typeface="+mn-ea"/>
                <a:cs typeface="+mn-cs"/>
              </a:rPr>
            </a:br>
            <a:r>
              <a:rPr lang="en-GB" sz="2800" dirty="0">
                <a:latin typeface="+mj-lt"/>
                <a:ea typeface="+mn-ea"/>
                <a:cs typeface="+mn-cs"/>
              </a:rPr>
              <a:t>4. Risk Management</a:t>
            </a:r>
            <a:endParaRPr lang="en-US" altLang="en-US" sz="2800" dirty="0">
              <a:latin typeface="+mj-lt"/>
              <a:ea typeface="+mn-ea"/>
              <a:cs typeface="+mn-cs"/>
            </a:endParaRPr>
          </a:p>
        </p:txBody>
      </p:sp>
      <p:sp>
        <p:nvSpPr>
          <p:cNvPr id="87043" name="Rectangle 3"/>
          <p:cNvSpPr>
            <a:spLocks noGrp="1" noChangeArrowheads="1"/>
          </p:cNvSpPr>
          <p:nvPr>
            <p:ph type="subTitle" idx="1"/>
          </p:nvPr>
        </p:nvSpPr>
        <p:spPr>
          <a:xfrm>
            <a:off x="1524000" y="2828260"/>
            <a:ext cx="9144000" cy="1424763"/>
          </a:xfrm>
        </p:spPr>
        <p:txBody>
          <a:bodyPr>
            <a:normAutofit/>
          </a:bodyPr>
          <a:lstStyle/>
          <a:p>
            <a:pPr algn="ctr" eaLnBrk="1" hangingPunct="1">
              <a:buFont typeface="Times" charset="0"/>
              <a:buNone/>
            </a:pPr>
            <a:r>
              <a:rPr lang="en-US" altLang="en-US" sz="4400" b="1" dirty="0">
                <a:latin typeface="+mj-lt"/>
              </a:rPr>
              <a:t>4. Planning a Project</a:t>
            </a:r>
          </a:p>
        </p:txBody>
      </p:sp>
      <p:sp>
        <p:nvSpPr>
          <p:cNvPr id="87046"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346FCAB1-1706-4865-BEC4-C6A20B156483}" type="slidenum">
              <a:rPr lang="en-US" altLang="en-US" sz="1200">
                <a:solidFill>
                  <a:schemeClr val="bg1"/>
                </a:solidFill>
                <a:ea typeface="MS Mincho" pitchFamily="49" charset="-128"/>
              </a:rPr>
              <a:pPr>
                <a:lnSpc>
                  <a:spcPct val="100000"/>
                </a:lnSpc>
                <a:spcBef>
                  <a:spcPct val="0"/>
                </a:spcBef>
                <a:buClrTx/>
                <a:buFontTx/>
                <a:buNone/>
              </a:pPr>
              <a:t>6</a:t>
            </a:fld>
            <a:endParaRPr lang="en-US" altLang="en-US" sz="1200">
              <a:solidFill>
                <a:schemeClr val="bg1"/>
              </a:solidFill>
              <a:ea typeface="MS Mincho" pitchFamily="49" charset="-128"/>
            </a:endParaRPr>
          </a:p>
        </p:txBody>
      </p:sp>
      <p:sp>
        <p:nvSpPr>
          <p:cNvPr id="5" name="Foliennummernplatzhalter 3">
            <a:extLst>
              <a:ext uri="{FF2B5EF4-FFF2-40B4-BE49-F238E27FC236}">
                <a16:creationId xmlns:a16="http://schemas.microsoft.com/office/drawing/2014/main" id="{CD6AA5BB-073B-48B4-A5D0-AD7239801CC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6</a:t>
            </a:fld>
            <a:endParaRPr lang="hr-HR" dirty="0"/>
          </a:p>
        </p:txBody>
      </p:sp>
    </p:spTree>
    <p:extLst>
      <p:ext uri="{BB962C8B-B14F-4D97-AF65-F5344CB8AC3E}">
        <p14:creationId xmlns:p14="http://schemas.microsoft.com/office/powerpoint/2010/main" val="32241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el 1"/>
          <p:cNvSpPr>
            <a:spLocks noGrp="1"/>
          </p:cNvSpPr>
          <p:nvPr>
            <p:ph type="title"/>
          </p:nvPr>
        </p:nvSpPr>
        <p:spPr/>
        <p:txBody>
          <a:bodyPr>
            <a:normAutofit/>
          </a:bodyPr>
          <a:lstStyle/>
          <a:p>
            <a:r>
              <a:rPr lang="en-US" altLang="de-DE" sz="4000" b="1" dirty="0">
                <a:latin typeface="+mj-lt"/>
              </a:rPr>
              <a:t>4.1 Stakeholder Management</a:t>
            </a:r>
          </a:p>
        </p:txBody>
      </p:sp>
      <p:sp>
        <p:nvSpPr>
          <p:cNvPr id="7" name="Foliennummernplatzhalter 3">
            <a:extLst>
              <a:ext uri="{FF2B5EF4-FFF2-40B4-BE49-F238E27FC236}">
                <a16:creationId xmlns:a16="http://schemas.microsoft.com/office/drawing/2014/main" id="{04AE18A7-8D71-4574-AFDE-7FBCBFF91885}"/>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7</a:t>
            </a:fld>
            <a:endParaRPr lang="hr-HR" dirty="0"/>
          </a:p>
        </p:txBody>
      </p:sp>
      <p:pic>
        <p:nvPicPr>
          <p:cNvPr id="3" name="Grafik 2">
            <a:extLst>
              <a:ext uri="{FF2B5EF4-FFF2-40B4-BE49-F238E27FC236}">
                <a16:creationId xmlns:a16="http://schemas.microsoft.com/office/drawing/2014/main" id="{EE175C3B-B5AE-4CFF-AF37-DFB06656E76D}"/>
              </a:ext>
            </a:extLst>
          </p:cNvPr>
          <p:cNvPicPr>
            <a:picLocks noChangeAspect="1"/>
          </p:cNvPicPr>
          <p:nvPr/>
        </p:nvPicPr>
        <p:blipFill>
          <a:blip r:embed="rId3">
            <a:clrChange>
              <a:clrFrom>
                <a:srgbClr val="FAFAFA"/>
              </a:clrFrom>
              <a:clrTo>
                <a:srgbClr val="FAFAFA">
                  <a:alpha val="0"/>
                </a:srgbClr>
              </a:clrTo>
            </a:clrChange>
            <a:duotone>
              <a:schemeClr val="accent6">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10000" y="1398533"/>
            <a:ext cx="4572000" cy="4533900"/>
          </a:xfrm>
          <a:prstGeom prst="rect">
            <a:avLst/>
          </a:prstGeom>
        </p:spPr>
      </p:pic>
      <p:sp>
        <p:nvSpPr>
          <p:cNvPr id="4" name="Textfeld 3">
            <a:extLst>
              <a:ext uri="{FF2B5EF4-FFF2-40B4-BE49-F238E27FC236}">
                <a16:creationId xmlns:a16="http://schemas.microsoft.com/office/drawing/2014/main" id="{4DABD8E1-0A83-4EB9-9AAE-D83C8DE18FB7}"/>
              </a:ext>
            </a:extLst>
          </p:cNvPr>
          <p:cNvSpPr txBox="1"/>
          <p:nvPr/>
        </p:nvSpPr>
        <p:spPr>
          <a:xfrm>
            <a:off x="3810000" y="5932433"/>
            <a:ext cx="4572000" cy="230832"/>
          </a:xfrm>
          <a:prstGeom prst="rect">
            <a:avLst/>
          </a:prstGeom>
          <a:noFill/>
        </p:spPr>
        <p:txBody>
          <a:bodyPr wrap="square" rtlCol="0">
            <a:spAutoFit/>
          </a:bodyPr>
          <a:lstStyle/>
          <a:p>
            <a:r>
              <a:rPr lang="de-DE" sz="900" dirty="0"/>
              <a:t>Picture </a:t>
            </a:r>
            <a:r>
              <a:rPr lang="de-DE" sz="900" dirty="0" err="1"/>
              <a:t>licenesed</a:t>
            </a:r>
            <a:r>
              <a:rPr lang="de-DE" sz="900" dirty="0"/>
              <a:t> </a:t>
            </a:r>
            <a:r>
              <a:rPr lang="de-DE" sz="900" dirty="0" err="1"/>
              <a:t>by</a:t>
            </a:r>
            <a:r>
              <a:rPr lang="de-DE" sz="900" dirty="0"/>
              <a:t> </a:t>
            </a:r>
            <a:r>
              <a:rPr lang="de-DE" sz="900" dirty="0">
                <a:hlinkClick r:id="rId5" tooltip="https://creativecommons.org/licenses/by-nc-sa/3.0/"/>
              </a:rPr>
              <a:t>CC BY-SA-NC</a:t>
            </a:r>
            <a:endParaRPr lang="de-DE" sz="900" dirty="0"/>
          </a:p>
        </p:txBody>
      </p:sp>
    </p:spTree>
    <p:extLst>
      <p:ext uri="{BB962C8B-B14F-4D97-AF65-F5344CB8AC3E}">
        <p14:creationId xmlns:p14="http://schemas.microsoft.com/office/powerpoint/2010/main" val="41144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el 1"/>
          <p:cNvSpPr>
            <a:spLocks noGrp="1"/>
          </p:cNvSpPr>
          <p:nvPr>
            <p:ph type="title"/>
          </p:nvPr>
        </p:nvSpPr>
        <p:spPr/>
        <p:txBody>
          <a:bodyPr>
            <a:normAutofit/>
          </a:bodyPr>
          <a:lstStyle/>
          <a:p>
            <a:r>
              <a:rPr lang="de-DE" altLang="en-US" sz="4000" b="1" dirty="0">
                <a:latin typeface="+mj-lt"/>
              </a:rPr>
              <a:t>Learning </a:t>
            </a:r>
            <a:r>
              <a:rPr lang="de-DE" altLang="en-US" sz="4000" b="1" dirty="0" err="1">
                <a:latin typeface="+mj-lt"/>
              </a:rPr>
              <a:t>Objectives</a:t>
            </a:r>
            <a:endParaRPr lang="en-US" altLang="en-US" sz="4000" b="1" dirty="0">
              <a:latin typeface="+mj-lt"/>
            </a:endParaRPr>
          </a:p>
        </p:txBody>
      </p:sp>
      <p:sp>
        <p:nvSpPr>
          <p:cNvPr id="145414" name="Rechteck 5"/>
          <p:cNvSpPr>
            <a:spLocks noChangeArrowheads="1"/>
          </p:cNvSpPr>
          <p:nvPr/>
        </p:nvSpPr>
        <p:spPr bwMode="auto">
          <a:xfrm>
            <a:off x="867834" y="1417268"/>
            <a:ext cx="10409767" cy="3361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50000"/>
              </a:lnSpc>
              <a:spcBef>
                <a:spcPct val="0"/>
              </a:spcBef>
              <a:buClrTx/>
              <a:buFont typeface="Arial" pitchFamily="34" charset="0"/>
              <a:buChar char="•"/>
            </a:pPr>
            <a:r>
              <a:rPr lang="en-US" altLang="en-US" dirty="0">
                <a:solidFill>
                  <a:srgbClr val="404041"/>
                </a:solidFill>
                <a:latin typeface="+mj-lt"/>
                <a:ea typeface="Calibri"/>
              </a:rPr>
              <a:t>Understand the importance of project stakeholder management throughout the life of a project</a:t>
            </a:r>
          </a:p>
          <a:p>
            <a:pPr>
              <a:lnSpc>
                <a:spcPct val="150000"/>
              </a:lnSpc>
              <a:spcBef>
                <a:spcPct val="0"/>
              </a:spcBef>
              <a:buClrTx/>
              <a:buFont typeface="Arial" pitchFamily="34" charset="0"/>
              <a:buChar char="•"/>
            </a:pPr>
            <a:r>
              <a:rPr lang="en-US" altLang="en-US" dirty="0">
                <a:solidFill>
                  <a:srgbClr val="404041"/>
                </a:solidFill>
                <a:latin typeface="+mj-lt"/>
                <a:ea typeface="Calibri"/>
              </a:rPr>
              <a:t>Discuss the process of identifying stakeholders, how to create a stakeholder register, and how to perform a stakeholder analysis</a:t>
            </a:r>
          </a:p>
          <a:p>
            <a:pPr>
              <a:lnSpc>
                <a:spcPct val="150000"/>
              </a:lnSpc>
              <a:spcBef>
                <a:spcPct val="0"/>
              </a:spcBef>
              <a:buClrTx/>
              <a:buFont typeface="Arial" pitchFamily="34" charset="0"/>
              <a:buChar char="•"/>
            </a:pPr>
            <a:r>
              <a:rPr lang="en-US" altLang="en-US" dirty="0">
                <a:solidFill>
                  <a:srgbClr val="404041"/>
                </a:solidFill>
                <a:latin typeface="+mj-lt"/>
                <a:ea typeface="Calibri"/>
              </a:rPr>
              <a:t>Describe the contents of a stakeholder management plan</a:t>
            </a:r>
          </a:p>
          <a:p>
            <a:pPr>
              <a:lnSpc>
                <a:spcPct val="150000"/>
              </a:lnSpc>
              <a:spcBef>
                <a:spcPct val="0"/>
              </a:spcBef>
              <a:buClrTx/>
              <a:buFont typeface="Arial" pitchFamily="34" charset="0"/>
              <a:buChar char="•"/>
            </a:pPr>
            <a:r>
              <a:rPr lang="en-US" altLang="en-US" dirty="0">
                <a:solidFill>
                  <a:srgbClr val="404041"/>
                </a:solidFill>
                <a:latin typeface="+mj-lt"/>
                <a:ea typeface="Calibri"/>
              </a:rPr>
              <a:t>Understand the process of managing stakeholder engagement</a:t>
            </a:r>
            <a:endParaRPr lang="en-US" altLang="en-US" sz="2800" dirty="0">
              <a:solidFill>
                <a:srgbClr val="404041"/>
              </a:solidFill>
              <a:latin typeface="+mj-lt"/>
              <a:ea typeface="Calibri"/>
            </a:endParaRPr>
          </a:p>
        </p:txBody>
      </p:sp>
      <p:sp>
        <p:nvSpPr>
          <p:cNvPr id="8" name="Foliennummernplatzhalter 3">
            <a:extLst>
              <a:ext uri="{FF2B5EF4-FFF2-40B4-BE49-F238E27FC236}">
                <a16:creationId xmlns:a16="http://schemas.microsoft.com/office/drawing/2014/main" id="{467837F1-7243-4700-8086-FEB175FE4026}"/>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8</a:t>
            </a:fld>
            <a:endParaRPr lang="hr-HR" dirty="0"/>
          </a:p>
        </p:txBody>
      </p:sp>
    </p:spTree>
    <p:extLst>
      <p:ext uri="{BB962C8B-B14F-4D97-AF65-F5344CB8AC3E}">
        <p14:creationId xmlns:p14="http://schemas.microsoft.com/office/powerpoint/2010/main" val="1381370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normAutofit/>
          </a:bodyPr>
          <a:lstStyle/>
          <a:p>
            <a:r>
              <a:rPr lang="en-US" altLang="de-DE" sz="4000" b="1" dirty="0">
                <a:latin typeface="+mj-lt"/>
              </a:rPr>
              <a:t>Stakeholder Management</a:t>
            </a:r>
          </a:p>
        </p:txBody>
      </p:sp>
      <p:sp>
        <p:nvSpPr>
          <p:cNvPr id="7" name="TextBox 6"/>
          <p:cNvSpPr txBox="1"/>
          <p:nvPr/>
        </p:nvSpPr>
        <p:spPr>
          <a:xfrm>
            <a:off x="467785" y="2636839"/>
            <a:ext cx="10900833" cy="1964512"/>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nSpc>
                <a:spcPct val="150000"/>
              </a:lnSpc>
              <a:defRPr/>
            </a:pPr>
            <a:r>
              <a:rPr lang="en-US" sz="2800" dirty="0">
                <a:solidFill>
                  <a:schemeClr val="accent6"/>
                </a:solidFill>
                <a:latin typeface="+mj-lt"/>
                <a:ea typeface="Calibri"/>
              </a:rPr>
              <a:t>Project Stakeholders </a:t>
            </a:r>
            <a:r>
              <a:rPr lang="en-US" sz="2800" dirty="0">
                <a:solidFill>
                  <a:srgbClr val="404041"/>
                </a:solidFill>
                <a:latin typeface="+mj-lt"/>
                <a:ea typeface="Calibri"/>
              </a:rPr>
              <a:t>are defined as: all individuals or groups who have an active stake in the project and can potentially impact, either positively or negatively, its development.</a:t>
            </a:r>
          </a:p>
        </p:txBody>
      </p:sp>
      <p:sp>
        <p:nvSpPr>
          <p:cNvPr id="8" name="Foliennummernplatzhalter 3">
            <a:extLst>
              <a:ext uri="{FF2B5EF4-FFF2-40B4-BE49-F238E27FC236}">
                <a16:creationId xmlns:a16="http://schemas.microsoft.com/office/drawing/2014/main" id="{0B9B4DB9-D4D8-40CD-BF7D-580F58D18B3A}"/>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9</a:t>
            </a:fld>
            <a:endParaRPr lang="hr-HR" dirty="0"/>
          </a:p>
        </p:txBody>
      </p:sp>
      <p:sp>
        <p:nvSpPr>
          <p:cNvPr id="5" name="Textfeld 10">
            <a:extLst>
              <a:ext uri="{FF2B5EF4-FFF2-40B4-BE49-F238E27FC236}">
                <a16:creationId xmlns:a16="http://schemas.microsoft.com/office/drawing/2014/main" id="{7D9DB344-F05B-473A-956C-96717EF04052}"/>
              </a:ext>
            </a:extLst>
          </p:cNvPr>
          <p:cNvSpPr txBox="1">
            <a:spLocks noChangeArrowheads="1"/>
          </p:cNvSpPr>
          <p:nvPr/>
        </p:nvSpPr>
        <p:spPr bwMode="auto">
          <a:xfrm>
            <a:off x="9745133" y="5875338"/>
            <a:ext cx="2609851"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de-DE" altLang="en-US" sz="1100" b="0" dirty="0">
                <a:ea typeface="MS Mincho" pitchFamily="49" charset="-128"/>
              </a:rPr>
              <a:t>Source: </a:t>
            </a:r>
            <a:r>
              <a:rPr lang="de-DE" altLang="en-US" sz="1100" b="0" dirty="0" err="1">
                <a:ea typeface="MS Mincho" pitchFamily="49" charset="-128"/>
              </a:rPr>
              <a:t>PMBoK</a:t>
            </a:r>
            <a:r>
              <a:rPr lang="de-DE" altLang="en-US" sz="1100" b="0" dirty="0">
                <a:ea typeface="MS Mincho" pitchFamily="49" charset="-128"/>
              </a:rPr>
              <a:t>.</a:t>
            </a:r>
          </a:p>
        </p:txBody>
      </p:sp>
    </p:spTree>
    <p:extLst>
      <p:ext uri="{BB962C8B-B14F-4D97-AF65-F5344CB8AC3E}">
        <p14:creationId xmlns:p14="http://schemas.microsoft.com/office/powerpoint/2010/main" val="565274602"/>
      </p:ext>
    </p:extLst>
  </p:cSld>
  <p:clrMapOvr>
    <a:masterClrMapping/>
  </p:clrMapOvr>
</p:sld>
</file>

<file path=ppt/theme/theme1.xml><?xml version="1.0" encoding="utf-8"?>
<a:theme xmlns:a="http://schemas.openxmlformats.org/drawingml/2006/main" name="C.2.1_Project Manageme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2552</Words>
  <Application>Microsoft Office PowerPoint</Application>
  <PresentationFormat>Breitbild</PresentationFormat>
  <Paragraphs>592</Paragraphs>
  <Slides>29</Slides>
  <Notes>23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Calibri</vt:lpstr>
      <vt:lpstr>Calibri Light</vt:lpstr>
      <vt:lpstr>Corbel</vt:lpstr>
      <vt:lpstr>Times</vt:lpstr>
      <vt:lpstr>Verdana</vt:lpstr>
      <vt:lpstr>Wingdings</vt:lpstr>
      <vt:lpstr>C.2.1_Project Management</vt:lpstr>
      <vt:lpstr>Project Management</vt:lpstr>
      <vt:lpstr>1. Project Selection 2. Conceptual Development</vt:lpstr>
      <vt:lpstr>Review - Homework</vt:lpstr>
      <vt:lpstr>Open Questions on WBS</vt:lpstr>
      <vt:lpstr>Responsibility Assignment Matrix - Combining WBS &amp; Team Management</vt:lpstr>
      <vt:lpstr>1. Stakeholder Management 2. Project Scheduling 3. Budget Planning 4. Risk Management</vt:lpstr>
      <vt:lpstr>4.1 Stakeholder Management</vt:lpstr>
      <vt:lpstr>Learning Objectives</vt:lpstr>
      <vt:lpstr>Stakeholder Management</vt:lpstr>
      <vt:lpstr>Managing Stakeholders</vt:lpstr>
      <vt:lpstr>Understand the Project Context</vt:lpstr>
      <vt:lpstr>Stakeholder Management Processes</vt:lpstr>
      <vt:lpstr>Identifying Project Stakeholders</vt:lpstr>
      <vt:lpstr> Identification of All Project Stakeholders </vt:lpstr>
      <vt:lpstr>Sample Stakeholder Register </vt:lpstr>
      <vt:lpstr>Stakeholder Map</vt:lpstr>
      <vt:lpstr>Stakeholder Map </vt:lpstr>
      <vt:lpstr>Classifying Stakeholders</vt:lpstr>
      <vt:lpstr> Stakeholder Engagement Assessment Matrix  </vt:lpstr>
      <vt:lpstr>PowerPoint-Präsentation</vt:lpstr>
      <vt:lpstr>Stakeholder Matrix</vt:lpstr>
      <vt:lpstr>PowerPoint-Präsentation</vt:lpstr>
      <vt:lpstr>Ways to Control Engagement</vt:lpstr>
      <vt:lpstr>Quiz</vt:lpstr>
      <vt:lpstr>Exercise</vt:lpstr>
      <vt:lpstr>Homework</vt:lpstr>
      <vt:lpstr>Summary</vt:lpstr>
      <vt:lpstr>Learning Objectives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Tine</dc:creator>
  <cp:lastModifiedBy>Tine</cp:lastModifiedBy>
  <cp:revision>45</cp:revision>
  <dcterms:created xsi:type="dcterms:W3CDTF">2017-07-06T07:32:09Z</dcterms:created>
  <dcterms:modified xsi:type="dcterms:W3CDTF">2019-07-03T15:47:27Z</dcterms:modified>
</cp:coreProperties>
</file>