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02" r:id="rId3"/>
    <p:sldId id="303" r:id="rId4"/>
    <p:sldId id="305" r:id="rId5"/>
    <p:sldId id="502" r:id="rId6"/>
    <p:sldId id="499" r:id="rId7"/>
    <p:sldId id="500" r:id="rId8"/>
    <p:sldId id="503" r:id="rId9"/>
    <p:sldId id="306" r:id="rId10"/>
    <p:sldId id="307" r:id="rId11"/>
    <p:sldId id="308" r:id="rId12"/>
    <p:sldId id="309" r:id="rId13"/>
    <p:sldId id="310" r:id="rId14"/>
    <p:sldId id="311" r:id="rId15"/>
    <p:sldId id="312" r:id="rId16"/>
    <p:sldId id="313" r:id="rId17"/>
    <p:sldId id="314" r:id="rId18"/>
    <p:sldId id="504" r:id="rId19"/>
    <p:sldId id="506" r:id="rId20"/>
    <p:sldId id="315" r:id="rId21"/>
    <p:sldId id="508" r:id="rId22"/>
    <p:sldId id="269" r:id="rId23"/>
    <p:sldId id="509" r:id="rId24"/>
    <p:sldId id="517" r:id="rId2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2D3"/>
    <a:srgbClr val="99CA48"/>
    <a:srgbClr val="404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4401" autoAdjust="0"/>
  </p:normalViewPr>
  <p:slideViewPr>
    <p:cSldViewPr snapToGrid="0">
      <p:cViewPr varScale="1">
        <p:scale>
          <a:sx n="50" d="100"/>
          <a:sy n="50" d="100"/>
        </p:scale>
        <p:origin x="1416" y="54"/>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pngimg.com/download/14891" TargetMode="External"/><Relationship Id="rId1" Type="http://schemas.openxmlformats.org/officeDocument/2006/relationships/image" Target="../media/image16.png"/><Relationship Id="rId6" Type="http://schemas.openxmlformats.org/officeDocument/2006/relationships/hyperlink" Target="http://pngimg.com/download/14974" TargetMode="External"/><Relationship Id="rId5" Type="http://schemas.openxmlformats.org/officeDocument/2006/relationships/image" Target="../media/image18.png"/><Relationship Id="rId4" Type="http://schemas.openxmlformats.org/officeDocument/2006/relationships/hyperlink" Target="http://commons.wikimedia.org/wiki/File:2_number_black_and_white.svg"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pngimg.com/download/14891" TargetMode="External"/><Relationship Id="rId1" Type="http://schemas.openxmlformats.org/officeDocument/2006/relationships/image" Target="../media/image16.png"/><Relationship Id="rId6" Type="http://schemas.openxmlformats.org/officeDocument/2006/relationships/hyperlink" Target="http://pngimg.com/download/14974" TargetMode="External"/><Relationship Id="rId5" Type="http://schemas.openxmlformats.org/officeDocument/2006/relationships/image" Target="../media/image18.png"/><Relationship Id="rId4" Type="http://schemas.openxmlformats.org/officeDocument/2006/relationships/hyperlink" Target="http://commons.wikimedia.org/wiki/File:2_number_black_and_white.svg"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53768B-470B-4976-B708-E00271BE7AB2}" type="doc">
      <dgm:prSet loTypeId="urn:microsoft.com/office/officeart/2005/8/layout/hierarchy6" loCatId="hierarchy" qsTypeId="urn:microsoft.com/office/officeart/2005/8/quickstyle/simple1" qsCatId="simple" csTypeId="urn:microsoft.com/office/officeart/2005/8/colors/colorful4" csCatId="colorful" phldr="1"/>
      <dgm:spPr/>
      <dgm:t>
        <a:bodyPr/>
        <a:lstStyle/>
        <a:p>
          <a:endParaRPr lang="en-US"/>
        </a:p>
      </dgm:t>
    </dgm:pt>
    <dgm:pt modelId="{679E936C-5510-45D0-98C1-2734F6B2540F}">
      <dgm:prSet phldrT="[Text]" custT="1"/>
      <dgm:spPr/>
      <dgm:t>
        <a:bodyPr/>
        <a:lstStyle/>
        <a:p>
          <a:r>
            <a:rPr lang="en-GB" sz="2000" noProof="0"/>
            <a:t>Portfolio</a:t>
          </a:r>
        </a:p>
      </dgm:t>
    </dgm:pt>
    <dgm:pt modelId="{B1FAC383-4002-483D-B2D7-5C01BCD3C1A4}" type="parTrans" cxnId="{5EEAADFD-667B-4015-A44D-49FD0B533E63}">
      <dgm:prSet/>
      <dgm:spPr/>
      <dgm:t>
        <a:bodyPr/>
        <a:lstStyle/>
        <a:p>
          <a:endParaRPr lang="en-US" sz="2000" noProof="0" dirty="0"/>
        </a:p>
      </dgm:t>
    </dgm:pt>
    <dgm:pt modelId="{A3ADC4CE-EEE2-42F9-9F61-B19409EC1B15}" type="sibTrans" cxnId="{5EEAADFD-667B-4015-A44D-49FD0B533E63}">
      <dgm:prSet/>
      <dgm:spPr/>
      <dgm:t>
        <a:bodyPr/>
        <a:lstStyle/>
        <a:p>
          <a:endParaRPr lang="en-US" sz="2000" noProof="0" dirty="0"/>
        </a:p>
      </dgm:t>
    </dgm:pt>
    <dgm:pt modelId="{DD237572-B6E7-41F5-84D2-54001D0F2C79}">
      <dgm:prSet phldrT="[Text]" custT="1"/>
      <dgm:spPr/>
      <dgm:t>
        <a:bodyPr/>
        <a:lstStyle/>
        <a:p>
          <a:r>
            <a:rPr lang="en-GB" sz="2000" noProof="0" dirty="0"/>
            <a:t>Programme A</a:t>
          </a:r>
        </a:p>
      </dgm:t>
    </dgm:pt>
    <dgm:pt modelId="{E78B3A55-8FF0-4ABF-8370-495805CC8F18}" type="parTrans" cxnId="{A0282CE1-12E8-4CE9-91CB-48973B4EF6D3}">
      <dgm:prSet/>
      <dgm:spPr/>
      <dgm:t>
        <a:bodyPr/>
        <a:lstStyle/>
        <a:p>
          <a:endParaRPr lang="en-GB" sz="2000" noProof="0"/>
        </a:p>
      </dgm:t>
    </dgm:pt>
    <dgm:pt modelId="{EF011B42-A4B9-4004-82CF-14D1DFCA7F38}" type="sibTrans" cxnId="{A0282CE1-12E8-4CE9-91CB-48973B4EF6D3}">
      <dgm:prSet/>
      <dgm:spPr/>
      <dgm:t>
        <a:bodyPr/>
        <a:lstStyle/>
        <a:p>
          <a:endParaRPr lang="en-US" sz="2000" noProof="0" dirty="0"/>
        </a:p>
      </dgm:t>
    </dgm:pt>
    <dgm:pt modelId="{348C7123-FB1A-49C2-8850-0B54AC6957F0}">
      <dgm:prSet phldrT="[Text]" custT="1"/>
      <dgm:spPr/>
      <dgm:t>
        <a:bodyPr/>
        <a:lstStyle/>
        <a:p>
          <a:r>
            <a:rPr lang="en-GB" sz="2000" noProof="0" dirty="0"/>
            <a:t>Programme B</a:t>
          </a:r>
        </a:p>
      </dgm:t>
    </dgm:pt>
    <dgm:pt modelId="{0A2F553E-C6D5-49C6-8993-BE6106BC3E38}" type="parTrans" cxnId="{026414B0-98EF-4523-81E7-06FDF79DBFF9}">
      <dgm:prSet/>
      <dgm:spPr/>
      <dgm:t>
        <a:bodyPr/>
        <a:lstStyle/>
        <a:p>
          <a:endParaRPr lang="en-GB" sz="2000" noProof="0"/>
        </a:p>
      </dgm:t>
    </dgm:pt>
    <dgm:pt modelId="{8F4E447A-E585-4EEE-BAEC-F3FDAF99C8A9}" type="sibTrans" cxnId="{026414B0-98EF-4523-81E7-06FDF79DBFF9}">
      <dgm:prSet/>
      <dgm:spPr/>
      <dgm:t>
        <a:bodyPr/>
        <a:lstStyle/>
        <a:p>
          <a:endParaRPr lang="en-US" sz="2000" noProof="0" dirty="0"/>
        </a:p>
      </dgm:t>
    </dgm:pt>
    <dgm:pt modelId="{C02CD672-0A77-43DB-A668-8F2D49AAC462}">
      <dgm:prSet phldrT="[Text]" custT="1"/>
      <dgm:spPr/>
      <dgm:t>
        <a:bodyPr/>
        <a:lstStyle/>
        <a:p>
          <a:r>
            <a:rPr lang="en-GB" sz="2000" noProof="0"/>
            <a:t>Project A</a:t>
          </a:r>
        </a:p>
      </dgm:t>
    </dgm:pt>
    <dgm:pt modelId="{509E9EF8-3957-4D81-B51E-848CD6A576BD}" type="parTrans" cxnId="{ADACD8C6-6810-487F-A624-F23E42F98FDF}">
      <dgm:prSet/>
      <dgm:spPr/>
      <dgm:t>
        <a:bodyPr/>
        <a:lstStyle/>
        <a:p>
          <a:endParaRPr lang="en-GB" sz="2000" noProof="0"/>
        </a:p>
      </dgm:t>
    </dgm:pt>
    <dgm:pt modelId="{D372C4B0-4F09-44A4-A3C4-6A18813CFEA7}" type="sibTrans" cxnId="{ADACD8C6-6810-487F-A624-F23E42F98FDF}">
      <dgm:prSet/>
      <dgm:spPr/>
      <dgm:t>
        <a:bodyPr/>
        <a:lstStyle/>
        <a:p>
          <a:endParaRPr lang="en-US" sz="2000" noProof="0" dirty="0"/>
        </a:p>
      </dgm:t>
    </dgm:pt>
    <dgm:pt modelId="{045FE7BA-D909-4529-AD89-DA60B7777788}">
      <dgm:prSet phldrT="[Text]" custT="1"/>
      <dgm:spPr/>
      <dgm:t>
        <a:bodyPr/>
        <a:lstStyle/>
        <a:p>
          <a:r>
            <a:rPr lang="en-GB" sz="2000" noProof="0"/>
            <a:t>Project A</a:t>
          </a:r>
        </a:p>
      </dgm:t>
    </dgm:pt>
    <dgm:pt modelId="{7EC526D2-485C-4FEE-8580-13A72F0C2480}" type="parTrans" cxnId="{6398F229-99B8-41B9-8555-A4AAFA4E6E72}">
      <dgm:prSet/>
      <dgm:spPr/>
      <dgm:t>
        <a:bodyPr/>
        <a:lstStyle/>
        <a:p>
          <a:endParaRPr lang="en-GB" sz="2000" noProof="0"/>
        </a:p>
      </dgm:t>
    </dgm:pt>
    <dgm:pt modelId="{D09A80D4-2E0D-40D4-86D8-DDBC48CCFC9B}" type="sibTrans" cxnId="{6398F229-99B8-41B9-8555-A4AAFA4E6E72}">
      <dgm:prSet/>
      <dgm:spPr/>
      <dgm:t>
        <a:bodyPr/>
        <a:lstStyle/>
        <a:p>
          <a:endParaRPr lang="en-US" sz="2000" noProof="0" dirty="0"/>
        </a:p>
      </dgm:t>
    </dgm:pt>
    <dgm:pt modelId="{5F40348E-2FD3-47F7-B7B1-A53ABECFF49C}">
      <dgm:prSet phldrT="[Text]" custT="1"/>
      <dgm:spPr/>
      <dgm:t>
        <a:bodyPr/>
        <a:lstStyle/>
        <a:p>
          <a:r>
            <a:rPr lang="en-GB" sz="2000" noProof="0"/>
            <a:t>Project B</a:t>
          </a:r>
        </a:p>
      </dgm:t>
    </dgm:pt>
    <dgm:pt modelId="{8607CCBD-CE07-4721-BCB6-640194817E6F}" type="parTrans" cxnId="{09EBBB79-CE65-4A53-8C32-2D9C7C2439C2}">
      <dgm:prSet/>
      <dgm:spPr/>
      <dgm:t>
        <a:bodyPr/>
        <a:lstStyle/>
        <a:p>
          <a:endParaRPr lang="en-GB" sz="2000" noProof="0"/>
        </a:p>
      </dgm:t>
    </dgm:pt>
    <dgm:pt modelId="{E3C80902-A4BD-4CA7-A10C-AFBC6628A393}" type="sibTrans" cxnId="{09EBBB79-CE65-4A53-8C32-2D9C7C2439C2}">
      <dgm:prSet/>
      <dgm:spPr/>
      <dgm:t>
        <a:bodyPr/>
        <a:lstStyle/>
        <a:p>
          <a:endParaRPr lang="en-US" sz="2000" noProof="0" dirty="0"/>
        </a:p>
      </dgm:t>
    </dgm:pt>
    <dgm:pt modelId="{91DB1A17-EE10-4751-BA4A-712C1153766F}">
      <dgm:prSet phldrT="[Text]" custT="1"/>
      <dgm:spPr/>
      <dgm:t>
        <a:bodyPr/>
        <a:lstStyle/>
        <a:p>
          <a:r>
            <a:rPr lang="en-GB" sz="2000" noProof="0"/>
            <a:t>Project B</a:t>
          </a:r>
        </a:p>
      </dgm:t>
    </dgm:pt>
    <dgm:pt modelId="{894F7472-C7BF-4330-A957-F82890FD479C}" type="parTrans" cxnId="{676D6103-5A66-4281-9CBD-FF2190CE7989}">
      <dgm:prSet/>
      <dgm:spPr/>
      <dgm:t>
        <a:bodyPr/>
        <a:lstStyle/>
        <a:p>
          <a:endParaRPr lang="en-GB" sz="2000" noProof="0"/>
        </a:p>
      </dgm:t>
    </dgm:pt>
    <dgm:pt modelId="{EA132A93-F479-4104-8B27-6E36FBAD45B3}" type="sibTrans" cxnId="{676D6103-5A66-4281-9CBD-FF2190CE7989}">
      <dgm:prSet/>
      <dgm:spPr/>
      <dgm:t>
        <a:bodyPr/>
        <a:lstStyle/>
        <a:p>
          <a:endParaRPr lang="en-US" sz="2000" noProof="0" dirty="0"/>
        </a:p>
      </dgm:t>
    </dgm:pt>
    <dgm:pt modelId="{1C22B97C-B655-471B-A131-853FAD4C8B8E}">
      <dgm:prSet phldrT="[Text]" custT="1"/>
      <dgm:spPr/>
      <dgm:t>
        <a:bodyPr/>
        <a:lstStyle/>
        <a:p>
          <a:r>
            <a:rPr lang="en-GB" sz="2000" noProof="0"/>
            <a:t>Project C</a:t>
          </a:r>
        </a:p>
      </dgm:t>
    </dgm:pt>
    <dgm:pt modelId="{93B79593-7BA4-4922-86FD-FEA288E0FF94}" type="parTrans" cxnId="{09AA3234-7365-4DA1-A35F-08078BC260EA}">
      <dgm:prSet/>
      <dgm:spPr/>
      <dgm:t>
        <a:bodyPr/>
        <a:lstStyle/>
        <a:p>
          <a:endParaRPr lang="en-GB" sz="2000" noProof="0"/>
        </a:p>
      </dgm:t>
    </dgm:pt>
    <dgm:pt modelId="{3CB7D087-ED1E-4AAE-8FC4-9FFA9308FEA7}" type="sibTrans" cxnId="{09AA3234-7365-4DA1-A35F-08078BC260EA}">
      <dgm:prSet/>
      <dgm:spPr/>
      <dgm:t>
        <a:bodyPr/>
        <a:lstStyle/>
        <a:p>
          <a:endParaRPr lang="en-US" sz="2000" noProof="0" dirty="0"/>
        </a:p>
      </dgm:t>
    </dgm:pt>
    <dgm:pt modelId="{AB8F529A-4637-4899-A9C1-4DE3565BAFB1}">
      <dgm:prSet phldrT="[Text]" custT="1"/>
      <dgm:spPr/>
      <dgm:t>
        <a:bodyPr/>
        <a:lstStyle/>
        <a:p>
          <a:r>
            <a:rPr lang="en-GB" sz="2000" noProof="0"/>
            <a:t>Project D</a:t>
          </a:r>
        </a:p>
      </dgm:t>
    </dgm:pt>
    <dgm:pt modelId="{BD47195C-59A6-4A7B-8BD1-8A027E4FD6DE}" type="parTrans" cxnId="{8A0A599A-B1E0-42B8-9A0B-E4EE52355795}">
      <dgm:prSet/>
      <dgm:spPr/>
      <dgm:t>
        <a:bodyPr/>
        <a:lstStyle/>
        <a:p>
          <a:endParaRPr lang="en-GB" sz="2000" noProof="0"/>
        </a:p>
      </dgm:t>
    </dgm:pt>
    <dgm:pt modelId="{A35C1B7A-9DA6-4E8E-A48A-EAE9C68F0DE7}" type="sibTrans" cxnId="{8A0A599A-B1E0-42B8-9A0B-E4EE52355795}">
      <dgm:prSet/>
      <dgm:spPr/>
      <dgm:t>
        <a:bodyPr/>
        <a:lstStyle/>
        <a:p>
          <a:endParaRPr lang="en-US" sz="2000" noProof="0" dirty="0"/>
        </a:p>
      </dgm:t>
    </dgm:pt>
    <dgm:pt modelId="{64394424-11ED-4F3C-B59D-D8DE8C442945}" type="pres">
      <dgm:prSet presAssocID="{3553768B-470B-4976-B708-E00271BE7AB2}" presName="mainComposite" presStyleCnt="0">
        <dgm:presLayoutVars>
          <dgm:chPref val="1"/>
          <dgm:dir/>
          <dgm:animOne val="branch"/>
          <dgm:animLvl val="lvl"/>
          <dgm:resizeHandles val="exact"/>
        </dgm:presLayoutVars>
      </dgm:prSet>
      <dgm:spPr/>
    </dgm:pt>
    <dgm:pt modelId="{C2208F04-9547-4022-B49C-A9F9FA76F53F}" type="pres">
      <dgm:prSet presAssocID="{3553768B-470B-4976-B708-E00271BE7AB2}" presName="hierFlow" presStyleCnt="0"/>
      <dgm:spPr/>
    </dgm:pt>
    <dgm:pt modelId="{54E95E51-74EF-4154-9720-09DC43072AAC}" type="pres">
      <dgm:prSet presAssocID="{3553768B-470B-4976-B708-E00271BE7AB2}" presName="hierChild1" presStyleCnt="0">
        <dgm:presLayoutVars>
          <dgm:chPref val="1"/>
          <dgm:animOne val="branch"/>
          <dgm:animLvl val="lvl"/>
        </dgm:presLayoutVars>
      </dgm:prSet>
      <dgm:spPr/>
    </dgm:pt>
    <dgm:pt modelId="{413BF126-D54C-4312-ADE1-CC4B4C13DA08}" type="pres">
      <dgm:prSet presAssocID="{679E936C-5510-45D0-98C1-2734F6B2540F}" presName="Name14" presStyleCnt="0"/>
      <dgm:spPr/>
    </dgm:pt>
    <dgm:pt modelId="{353F1028-12BC-4F5B-AA42-8C785B336612}" type="pres">
      <dgm:prSet presAssocID="{679E936C-5510-45D0-98C1-2734F6B2540F}" presName="level1Shape" presStyleLbl="node0" presStyleIdx="0" presStyleCnt="1">
        <dgm:presLayoutVars>
          <dgm:chPref val="3"/>
        </dgm:presLayoutVars>
      </dgm:prSet>
      <dgm:spPr/>
    </dgm:pt>
    <dgm:pt modelId="{81685280-CA21-401D-B76F-98B24AE36D53}" type="pres">
      <dgm:prSet presAssocID="{679E936C-5510-45D0-98C1-2734F6B2540F}" presName="hierChild2" presStyleCnt="0"/>
      <dgm:spPr/>
    </dgm:pt>
    <dgm:pt modelId="{029FE92C-B656-4DAF-A42A-EE113F31A2DB}" type="pres">
      <dgm:prSet presAssocID="{E78B3A55-8FF0-4ABF-8370-495805CC8F18}" presName="Name19" presStyleLbl="parChTrans1D2" presStyleIdx="0" presStyleCnt="3"/>
      <dgm:spPr/>
    </dgm:pt>
    <dgm:pt modelId="{725C4861-C9F7-4E64-816E-E28701D77DD4}" type="pres">
      <dgm:prSet presAssocID="{DD237572-B6E7-41F5-84D2-54001D0F2C79}" presName="Name21" presStyleCnt="0"/>
      <dgm:spPr/>
    </dgm:pt>
    <dgm:pt modelId="{B22D5C0F-A565-4B83-9DEE-A1BD4271F846}" type="pres">
      <dgm:prSet presAssocID="{DD237572-B6E7-41F5-84D2-54001D0F2C79}" presName="level2Shape" presStyleLbl="node2" presStyleIdx="0" presStyleCnt="3"/>
      <dgm:spPr/>
    </dgm:pt>
    <dgm:pt modelId="{211EF491-27BB-441A-A2D2-6C409FBE26B8}" type="pres">
      <dgm:prSet presAssocID="{DD237572-B6E7-41F5-84D2-54001D0F2C79}" presName="hierChild3" presStyleCnt="0"/>
      <dgm:spPr/>
    </dgm:pt>
    <dgm:pt modelId="{638F3B5D-A4D6-4606-804C-57851049A765}" type="pres">
      <dgm:prSet presAssocID="{7EC526D2-485C-4FEE-8580-13A72F0C2480}" presName="Name19" presStyleLbl="parChTrans1D3" presStyleIdx="0" presStyleCnt="5"/>
      <dgm:spPr/>
    </dgm:pt>
    <dgm:pt modelId="{2ADBABE4-02E8-453C-90BB-4DA7304FBCF6}" type="pres">
      <dgm:prSet presAssocID="{045FE7BA-D909-4529-AD89-DA60B7777788}" presName="Name21" presStyleCnt="0"/>
      <dgm:spPr/>
    </dgm:pt>
    <dgm:pt modelId="{9FB21174-1F14-4F7D-ADD3-EAD4C56FE229}" type="pres">
      <dgm:prSet presAssocID="{045FE7BA-D909-4529-AD89-DA60B7777788}" presName="level2Shape" presStyleLbl="node3" presStyleIdx="0" presStyleCnt="5"/>
      <dgm:spPr/>
    </dgm:pt>
    <dgm:pt modelId="{35228ECF-F58A-43C8-833D-717AB52A3D44}" type="pres">
      <dgm:prSet presAssocID="{045FE7BA-D909-4529-AD89-DA60B7777788}" presName="hierChild3" presStyleCnt="0"/>
      <dgm:spPr/>
    </dgm:pt>
    <dgm:pt modelId="{9FF4CF33-E326-46CC-98FC-E382268064DF}" type="pres">
      <dgm:prSet presAssocID="{8607CCBD-CE07-4721-BCB6-640194817E6F}" presName="Name19" presStyleLbl="parChTrans1D3" presStyleIdx="1" presStyleCnt="5"/>
      <dgm:spPr/>
    </dgm:pt>
    <dgm:pt modelId="{CEAEDDC5-82E1-436E-A78A-90A5C87B6086}" type="pres">
      <dgm:prSet presAssocID="{5F40348E-2FD3-47F7-B7B1-A53ABECFF49C}" presName="Name21" presStyleCnt="0"/>
      <dgm:spPr/>
    </dgm:pt>
    <dgm:pt modelId="{83DC6E51-B867-470B-967D-A379FDEC053C}" type="pres">
      <dgm:prSet presAssocID="{5F40348E-2FD3-47F7-B7B1-A53ABECFF49C}" presName="level2Shape" presStyleLbl="node3" presStyleIdx="1" presStyleCnt="5"/>
      <dgm:spPr/>
    </dgm:pt>
    <dgm:pt modelId="{02934201-F106-4B91-A409-16DD5173D5B9}" type="pres">
      <dgm:prSet presAssocID="{5F40348E-2FD3-47F7-B7B1-A53ABECFF49C}" presName="hierChild3" presStyleCnt="0"/>
      <dgm:spPr/>
    </dgm:pt>
    <dgm:pt modelId="{BFCA106C-54A7-4781-8532-155DAD6CBCA7}" type="pres">
      <dgm:prSet presAssocID="{0A2F553E-C6D5-49C6-8993-BE6106BC3E38}" presName="Name19" presStyleLbl="parChTrans1D2" presStyleIdx="1" presStyleCnt="3"/>
      <dgm:spPr/>
    </dgm:pt>
    <dgm:pt modelId="{C54BCE8D-D5EA-499F-9F62-8DBD65644170}" type="pres">
      <dgm:prSet presAssocID="{348C7123-FB1A-49C2-8850-0B54AC6957F0}" presName="Name21" presStyleCnt="0"/>
      <dgm:spPr/>
    </dgm:pt>
    <dgm:pt modelId="{483B2121-EBED-4C4A-AF8E-2DEEBBA4B908}" type="pres">
      <dgm:prSet presAssocID="{348C7123-FB1A-49C2-8850-0B54AC6957F0}" presName="level2Shape" presStyleLbl="node2" presStyleIdx="1" presStyleCnt="3"/>
      <dgm:spPr/>
    </dgm:pt>
    <dgm:pt modelId="{981A21CF-E22F-41A3-A267-D592A60A148C}" type="pres">
      <dgm:prSet presAssocID="{348C7123-FB1A-49C2-8850-0B54AC6957F0}" presName="hierChild3" presStyleCnt="0"/>
      <dgm:spPr/>
    </dgm:pt>
    <dgm:pt modelId="{7C8FE42B-5AD6-4A95-93B2-280BA8C17D71}" type="pres">
      <dgm:prSet presAssocID="{509E9EF8-3957-4D81-B51E-848CD6A576BD}" presName="Name19" presStyleLbl="parChTrans1D3" presStyleIdx="2" presStyleCnt="5"/>
      <dgm:spPr/>
    </dgm:pt>
    <dgm:pt modelId="{72A93A84-B23E-4B65-974B-56008BD242EB}" type="pres">
      <dgm:prSet presAssocID="{C02CD672-0A77-43DB-A668-8F2D49AAC462}" presName="Name21" presStyleCnt="0"/>
      <dgm:spPr/>
    </dgm:pt>
    <dgm:pt modelId="{89CC8DFD-F286-4713-8336-33E79155A888}" type="pres">
      <dgm:prSet presAssocID="{C02CD672-0A77-43DB-A668-8F2D49AAC462}" presName="level2Shape" presStyleLbl="node3" presStyleIdx="2" presStyleCnt="5"/>
      <dgm:spPr/>
    </dgm:pt>
    <dgm:pt modelId="{1ABEC1C8-490E-49FB-87C9-FDC83DA46E1A}" type="pres">
      <dgm:prSet presAssocID="{C02CD672-0A77-43DB-A668-8F2D49AAC462}" presName="hierChild3" presStyleCnt="0"/>
      <dgm:spPr/>
    </dgm:pt>
    <dgm:pt modelId="{51619C3A-6DE4-4B76-81AC-7B09F6848A1F}" type="pres">
      <dgm:prSet presAssocID="{894F7472-C7BF-4330-A957-F82890FD479C}" presName="Name19" presStyleLbl="parChTrans1D3" presStyleIdx="3" presStyleCnt="5"/>
      <dgm:spPr/>
    </dgm:pt>
    <dgm:pt modelId="{B79F730D-FD65-420F-B98C-6F9DFA953660}" type="pres">
      <dgm:prSet presAssocID="{91DB1A17-EE10-4751-BA4A-712C1153766F}" presName="Name21" presStyleCnt="0"/>
      <dgm:spPr/>
    </dgm:pt>
    <dgm:pt modelId="{B85E2AB9-3F18-4CF7-BF58-6F1ABC5FEA96}" type="pres">
      <dgm:prSet presAssocID="{91DB1A17-EE10-4751-BA4A-712C1153766F}" presName="level2Shape" presStyleLbl="node3" presStyleIdx="3" presStyleCnt="5"/>
      <dgm:spPr/>
    </dgm:pt>
    <dgm:pt modelId="{FC32B802-C9E6-4597-90A6-BE16FD7F1927}" type="pres">
      <dgm:prSet presAssocID="{91DB1A17-EE10-4751-BA4A-712C1153766F}" presName="hierChild3" presStyleCnt="0"/>
      <dgm:spPr/>
    </dgm:pt>
    <dgm:pt modelId="{9FB5A5F2-A780-4C8B-B9F6-33B0B7CA2B4E}" type="pres">
      <dgm:prSet presAssocID="{93B79593-7BA4-4922-86FD-FEA288E0FF94}" presName="Name19" presStyleLbl="parChTrans1D3" presStyleIdx="4" presStyleCnt="5"/>
      <dgm:spPr/>
    </dgm:pt>
    <dgm:pt modelId="{02D10A2F-7F19-4B41-A1D7-FEB4FEFA109C}" type="pres">
      <dgm:prSet presAssocID="{1C22B97C-B655-471B-A131-853FAD4C8B8E}" presName="Name21" presStyleCnt="0"/>
      <dgm:spPr/>
    </dgm:pt>
    <dgm:pt modelId="{5D0F20C4-12E7-431F-BBFD-B23DFAF09402}" type="pres">
      <dgm:prSet presAssocID="{1C22B97C-B655-471B-A131-853FAD4C8B8E}" presName="level2Shape" presStyleLbl="node3" presStyleIdx="4" presStyleCnt="5"/>
      <dgm:spPr/>
    </dgm:pt>
    <dgm:pt modelId="{4B5B0A8F-9964-4BEC-AE11-75BE7EFBF24C}" type="pres">
      <dgm:prSet presAssocID="{1C22B97C-B655-471B-A131-853FAD4C8B8E}" presName="hierChild3" presStyleCnt="0"/>
      <dgm:spPr/>
    </dgm:pt>
    <dgm:pt modelId="{740503BD-B700-465F-A978-3D92A4A0C785}" type="pres">
      <dgm:prSet presAssocID="{BD47195C-59A6-4A7B-8BD1-8A027E4FD6DE}" presName="Name19" presStyleLbl="parChTrans1D2" presStyleIdx="2" presStyleCnt="3"/>
      <dgm:spPr/>
    </dgm:pt>
    <dgm:pt modelId="{463DD1A5-FD8A-4CB2-9B19-FBE5D5C7F452}" type="pres">
      <dgm:prSet presAssocID="{AB8F529A-4637-4899-A9C1-4DE3565BAFB1}" presName="Name21" presStyleCnt="0"/>
      <dgm:spPr/>
    </dgm:pt>
    <dgm:pt modelId="{34FA637A-4F40-466A-ACD1-ABDC40B4F3BB}" type="pres">
      <dgm:prSet presAssocID="{AB8F529A-4637-4899-A9C1-4DE3565BAFB1}" presName="level2Shape" presStyleLbl="node2" presStyleIdx="2" presStyleCnt="3"/>
      <dgm:spPr/>
    </dgm:pt>
    <dgm:pt modelId="{3CC2E67F-835C-47A6-9C33-DCB142BC5083}" type="pres">
      <dgm:prSet presAssocID="{AB8F529A-4637-4899-A9C1-4DE3565BAFB1}" presName="hierChild3" presStyleCnt="0"/>
      <dgm:spPr/>
    </dgm:pt>
    <dgm:pt modelId="{E6EA6B88-DB53-4D47-A717-C2A7B2859619}" type="pres">
      <dgm:prSet presAssocID="{3553768B-470B-4976-B708-E00271BE7AB2}" presName="bgShapesFlow" presStyleCnt="0"/>
      <dgm:spPr/>
    </dgm:pt>
  </dgm:ptLst>
  <dgm:cxnLst>
    <dgm:cxn modelId="{4C0B4D01-8215-40C7-A9AC-1F80F9ACDC36}" type="presOf" srcId="{91DB1A17-EE10-4751-BA4A-712C1153766F}" destId="{B85E2AB9-3F18-4CF7-BF58-6F1ABC5FEA96}" srcOrd="0" destOrd="0" presId="urn:microsoft.com/office/officeart/2005/8/layout/hierarchy6"/>
    <dgm:cxn modelId="{676D6103-5A66-4281-9CBD-FF2190CE7989}" srcId="{348C7123-FB1A-49C2-8850-0B54AC6957F0}" destId="{91DB1A17-EE10-4751-BA4A-712C1153766F}" srcOrd="1" destOrd="0" parTransId="{894F7472-C7BF-4330-A957-F82890FD479C}" sibTransId="{EA132A93-F479-4104-8B27-6E36FBAD45B3}"/>
    <dgm:cxn modelId="{40437109-C0DC-40D5-ACAF-CF4E071A9797}" type="presOf" srcId="{0A2F553E-C6D5-49C6-8993-BE6106BC3E38}" destId="{BFCA106C-54A7-4781-8532-155DAD6CBCA7}" srcOrd="0" destOrd="0" presId="urn:microsoft.com/office/officeart/2005/8/layout/hierarchy6"/>
    <dgm:cxn modelId="{DCA9B40A-D425-4BB9-B274-7BB72BF9A901}" type="presOf" srcId="{679E936C-5510-45D0-98C1-2734F6B2540F}" destId="{353F1028-12BC-4F5B-AA42-8C785B336612}" srcOrd="0" destOrd="0" presId="urn:microsoft.com/office/officeart/2005/8/layout/hierarchy6"/>
    <dgm:cxn modelId="{7B433E14-7B48-4A5D-A08D-B2812874EFC9}" type="presOf" srcId="{8607CCBD-CE07-4721-BCB6-640194817E6F}" destId="{9FF4CF33-E326-46CC-98FC-E382268064DF}" srcOrd="0" destOrd="0" presId="urn:microsoft.com/office/officeart/2005/8/layout/hierarchy6"/>
    <dgm:cxn modelId="{E6973F21-CFF0-416A-8557-0556058BC989}" type="presOf" srcId="{3553768B-470B-4976-B708-E00271BE7AB2}" destId="{64394424-11ED-4F3C-B59D-D8DE8C442945}" srcOrd="0" destOrd="0" presId="urn:microsoft.com/office/officeart/2005/8/layout/hierarchy6"/>
    <dgm:cxn modelId="{6398F229-99B8-41B9-8555-A4AAFA4E6E72}" srcId="{DD237572-B6E7-41F5-84D2-54001D0F2C79}" destId="{045FE7BA-D909-4529-AD89-DA60B7777788}" srcOrd="0" destOrd="0" parTransId="{7EC526D2-485C-4FEE-8580-13A72F0C2480}" sibTransId="{D09A80D4-2E0D-40D4-86D8-DDBC48CCFC9B}"/>
    <dgm:cxn modelId="{09AA3234-7365-4DA1-A35F-08078BC260EA}" srcId="{348C7123-FB1A-49C2-8850-0B54AC6957F0}" destId="{1C22B97C-B655-471B-A131-853FAD4C8B8E}" srcOrd="2" destOrd="0" parTransId="{93B79593-7BA4-4922-86FD-FEA288E0FF94}" sibTransId="{3CB7D087-ED1E-4AAE-8FC4-9FFA9308FEA7}"/>
    <dgm:cxn modelId="{7EB9EE3F-7662-41F5-AF25-65E19DA4DB71}" type="presOf" srcId="{7EC526D2-485C-4FEE-8580-13A72F0C2480}" destId="{638F3B5D-A4D6-4606-804C-57851049A765}" srcOrd="0" destOrd="0" presId="urn:microsoft.com/office/officeart/2005/8/layout/hierarchy6"/>
    <dgm:cxn modelId="{B39E7060-CA4F-448D-8AE1-8A63EE556AC5}" type="presOf" srcId="{894F7472-C7BF-4330-A957-F82890FD479C}" destId="{51619C3A-6DE4-4B76-81AC-7B09F6848A1F}" srcOrd="0" destOrd="0" presId="urn:microsoft.com/office/officeart/2005/8/layout/hierarchy6"/>
    <dgm:cxn modelId="{E3623543-8DFF-4027-945D-416F503E3C66}" type="presOf" srcId="{93B79593-7BA4-4922-86FD-FEA288E0FF94}" destId="{9FB5A5F2-A780-4C8B-B9F6-33B0B7CA2B4E}" srcOrd="0" destOrd="0" presId="urn:microsoft.com/office/officeart/2005/8/layout/hierarchy6"/>
    <dgm:cxn modelId="{A8687264-A581-45F3-93FC-EC47140E52F8}" type="presOf" srcId="{E78B3A55-8FF0-4ABF-8370-495805CC8F18}" destId="{029FE92C-B656-4DAF-A42A-EE113F31A2DB}" srcOrd="0" destOrd="0" presId="urn:microsoft.com/office/officeart/2005/8/layout/hierarchy6"/>
    <dgm:cxn modelId="{F2612046-23B3-47AC-9087-909C3C136448}" type="presOf" srcId="{509E9EF8-3957-4D81-B51E-848CD6A576BD}" destId="{7C8FE42B-5AD6-4A95-93B2-280BA8C17D71}" srcOrd="0" destOrd="0" presId="urn:microsoft.com/office/officeart/2005/8/layout/hierarchy6"/>
    <dgm:cxn modelId="{C1BF3E66-A6C8-4569-801E-AB39F1CD7AC6}" type="presOf" srcId="{1C22B97C-B655-471B-A131-853FAD4C8B8E}" destId="{5D0F20C4-12E7-431F-BBFD-B23DFAF09402}" srcOrd="0" destOrd="0" presId="urn:microsoft.com/office/officeart/2005/8/layout/hierarchy6"/>
    <dgm:cxn modelId="{7E7E966B-2FCD-4DCE-86AF-B52DF9CEDC34}" type="presOf" srcId="{348C7123-FB1A-49C2-8850-0B54AC6957F0}" destId="{483B2121-EBED-4C4A-AF8E-2DEEBBA4B908}" srcOrd="0" destOrd="0" presId="urn:microsoft.com/office/officeart/2005/8/layout/hierarchy6"/>
    <dgm:cxn modelId="{09EBBB79-CE65-4A53-8C32-2D9C7C2439C2}" srcId="{DD237572-B6E7-41F5-84D2-54001D0F2C79}" destId="{5F40348E-2FD3-47F7-B7B1-A53ABECFF49C}" srcOrd="1" destOrd="0" parTransId="{8607CCBD-CE07-4721-BCB6-640194817E6F}" sibTransId="{E3C80902-A4BD-4CA7-A10C-AFBC6628A393}"/>
    <dgm:cxn modelId="{3B6B6295-B091-45F9-A508-63E2183C0A26}" type="presOf" srcId="{DD237572-B6E7-41F5-84D2-54001D0F2C79}" destId="{B22D5C0F-A565-4B83-9DEE-A1BD4271F846}" srcOrd="0" destOrd="0" presId="urn:microsoft.com/office/officeart/2005/8/layout/hierarchy6"/>
    <dgm:cxn modelId="{8A0A599A-B1E0-42B8-9A0B-E4EE52355795}" srcId="{679E936C-5510-45D0-98C1-2734F6B2540F}" destId="{AB8F529A-4637-4899-A9C1-4DE3565BAFB1}" srcOrd="2" destOrd="0" parTransId="{BD47195C-59A6-4A7B-8BD1-8A027E4FD6DE}" sibTransId="{A35C1B7A-9DA6-4E8E-A48A-EAE9C68F0DE7}"/>
    <dgm:cxn modelId="{FEEE86A1-20AB-41B3-95EA-BAD172DBCA48}" type="presOf" srcId="{AB8F529A-4637-4899-A9C1-4DE3565BAFB1}" destId="{34FA637A-4F40-466A-ACD1-ABDC40B4F3BB}" srcOrd="0" destOrd="0" presId="urn:microsoft.com/office/officeart/2005/8/layout/hierarchy6"/>
    <dgm:cxn modelId="{026414B0-98EF-4523-81E7-06FDF79DBFF9}" srcId="{679E936C-5510-45D0-98C1-2734F6B2540F}" destId="{348C7123-FB1A-49C2-8850-0B54AC6957F0}" srcOrd="1" destOrd="0" parTransId="{0A2F553E-C6D5-49C6-8993-BE6106BC3E38}" sibTransId="{8F4E447A-E585-4EEE-BAEC-F3FDAF99C8A9}"/>
    <dgm:cxn modelId="{8F9D51B0-009A-494A-89FF-1064006DF2C3}" type="presOf" srcId="{BD47195C-59A6-4A7B-8BD1-8A027E4FD6DE}" destId="{740503BD-B700-465F-A978-3D92A4A0C785}" srcOrd="0" destOrd="0" presId="urn:microsoft.com/office/officeart/2005/8/layout/hierarchy6"/>
    <dgm:cxn modelId="{CE0E95BA-5119-4D27-ADD2-AC8919751283}" type="presOf" srcId="{045FE7BA-D909-4529-AD89-DA60B7777788}" destId="{9FB21174-1F14-4F7D-ADD3-EAD4C56FE229}" srcOrd="0" destOrd="0" presId="urn:microsoft.com/office/officeart/2005/8/layout/hierarchy6"/>
    <dgm:cxn modelId="{49554CC0-8720-4CF4-9149-A57BB2EFE767}" type="presOf" srcId="{C02CD672-0A77-43DB-A668-8F2D49AAC462}" destId="{89CC8DFD-F286-4713-8336-33E79155A888}" srcOrd="0" destOrd="0" presId="urn:microsoft.com/office/officeart/2005/8/layout/hierarchy6"/>
    <dgm:cxn modelId="{ADACD8C6-6810-487F-A624-F23E42F98FDF}" srcId="{348C7123-FB1A-49C2-8850-0B54AC6957F0}" destId="{C02CD672-0A77-43DB-A668-8F2D49AAC462}" srcOrd="0" destOrd="0" parTransId="{509E9EF8-3957-4D81-B51E-848CD6A576BD}" sibTransId="{D372C4B0-4F09-44A4-A3C4-6A18813CFEA7}"/>
    <dgm:cxn modelId="{A0282CE1-12E8-4CE9-91CB-48973B4EF6D3}" srcId="{679E936C-5510-45D0-98C1-2734F6B2540F}" destId="{DD237572-B6E7-41F5-84D2-54001D0F2C79}" srcOrd="0" destOrd="0" parTransId="{E78B3A55-8FF0-4ABF-8370-495805CC8F18}" sibTransId="{EF011B42-A4B9-4004-82CF-14D1DFCA7F38}"/>
    <dgm:cxn modelId="{1B7E34F2-A1D7-4ED1-9DFE-6E5C23B02D19}" type="presOf" srcId="{5F40348E-2FD3-47F7-B7B1-A53ABECFF49C}" destId="{83DC6E51-B867-470B-967D-A379FDEC053C}" srcOrd="0" destOrd="0" presId="urn:microsoft.com/office/officeart/2005/8/layout/hierarchy6"/>
    <dgm:cxn modelId="{5EEAADFD-667B-4015-A44D-49FD0B533E63}" srcId="{3553768B-470B-4976-B708-E00271BE7AB2}" destId="{679E936C-5510-45D0-98C1-2734F6B2540F}" srcOrd="0" destOrd="0" parTransId="{B1FAC383-4002-483D-B2D7-5C01BCD3C1A4}" sibTransId="{A3ADC4CE-EEE2-42F9-9F61-B19409EC1B15}"/>
    <dgm:cxn modelId="{5E479ED6-F3FF-4CB7-AC96-5BD29376B8BE}" type="presParOf" srcId="{64394424-11ED-4F3C-B59D-D8DE8C442945}" destId="{C2208F04-9547-4022-B49C-A9F9FA76F53F}" srcOrd="0" destOrd="0" presId="urn:microsoft.com/office/officeart/2005/8/layout/hierarchy6"/>
    <dgm:cxn modelId="{AF4ADB80-B1CA-4077-861A-2F2AFD724381}" type="presParOf" srcId="{C2208F04-9547-4022-B49C-A9F9FA76F53F}" destId="{54E95E51-74EF-4154-9720-09DC43072AAC}" srcOrd="0" destOrd="0" presId="urn:microsoft.com/office/officeart/2005/8/layout/hierarchy6"/>
    <dgm:cxn modelId="{7EDDC24F-98B8-449C-B0E9-E2BE27E32353}" type="presParOf" srcId="{54E95E51-74EF-4154-9720-09DC43072AAC}" destId="{413BF126-D54C-4312-ADE1-CC4B4C13DA08}" srcOrd="0" destOrd="0" presId="urn:microsoft.com/office/officeart/2005/8/layout/hierarchy6"/>
    <dgm:cxn modelId="{37C18A87-B0CA-4388-9132-C0011128ACB1}" type="presParOf" srcId="{413BF126-D54C-4312-ADE1-CC4B4C13DA08}" destId="{353F1028-12BC-4F5B-AA42-8C785B336612}" srcOrd="0" destOrd="0" presId="urn:microsoft.com/office/officeart/2005/8/layout/hierarchy6"/>
    <dgm:cxn modelId="{A8AAA1A1-D38D-49C7-983D-A330DA94AA63}" type="presParOf" srcId="{413BF126-D54C-4312-ADE1-CC4B4C13DA08}" destId="{81685280-CA21-401D-B76F-98B24AE36D53}" srcOrd="1" destOrd="0" presId="urn:microsoft.com/office/officeart/2005/8/layout/hierarchy6"/>
    <dgm:cxn modelId="{0C402993-F7AD-4B68-8BB6-821BF55180E2}" type="presParOf" srcId="{81685280-CA21-401D-B76F-98B24AE36D53}" destId="{029FE92C-B656-4DAF-A42A-EE113F31A2DB}" srcOrd="0" destOrd="0" presId="urn:microsoft.com/office/officeart/2005/8/layout/hierarchy6"/>
    <dgm:cxn modelId="{17846305-B818-4509-AE1B-9AAB55BB2893}" type="presParOf" srcId="{81685280-CA21-401D-B76F-98B24AE36D53}" destId="{725C4861-C9F7-4E64-816E-E28701D77DD4}" srcOrd="1" destOrd="0" presId="urn:microsoft.com/office/officeart/2005/8/layout/hierarchy6"/>
    <dgm:cxn modelId="{11D7A141-1269-47B7-A63B-0F3E9A772BDE}" type="presParOf" srcId="{725C4861-C9F7-4E64-816E-E28701D77DD4}" destId="{B22D5C0F-A565-4B83-9DEE-A1BD4271F846}" srcOrd="0" destOrd="0" presId="urn:microsoft.com/office/officeart/2005/8/layout/hierarchy6"/>
    <dgm:cxn modelId="{F43C21E2-7EE1-4DFA-932B-726453ED06CE}" type="presParOf" srcId="{725C4861-C9F7-4E64-816E-E28701D77DD4}" destId="{211EF491-27BB-441A-A2D2-6C409FBE26B8}" srcOrd="1" destOrd="0" presId="urn:microsoft.com/office/officeart/2005/8/layout/hierarchy6"/>
    <dgm:cxn modelId="{F6715AE9-1DD1-4060-A0BA-5A64E388E99D}" type="presParOf" srcId="{211EF491-27BB-441A-A2D2-6C409FBE26B8}" destId="{638F3B5D-A4D6-4606-804C-57851049A765}" srcOrd="0" destOrd="0" presId="urn:microsoft.com/office/officeart/2005/8/layout/hierarchy6"/>
    <dgm:cxn modelId="{C84D7267-5CF1-4EC4-B655-241A2D754DF7}" type="presParOf" srcId="{211EF491-27BB-441A-A2D2-6C409FBE26B8}" destId="{2ADBABE4-02E8-453C-90BB-4DA7304FBCF6}" srcOrd="1" destOrd="0" presId="urn:microsoft.com/office/officeart/2005/8/layout/hierarchy6"/>
    <dgm:cxn modelId="{1805EA63-A26F-4294-818B-5840C587EFFF}" type="presParOf" srcId="{2ADBABE4-02E8-453C-90BB-4DA7304FBCF6}" destId="{9FB21174-1F14-4F7D-ADD3-EAD4C56FE229}" srcOrd="0" destOrd="0" presId="urn:microsoft.com/office/officeart/2005/8/layout/hierarchy6"/>
    <dgm:cxn modelId="{C54D6F08-3B45-4285-9D55-5CD173E8F67C}" type="presParOf" srcId="{2ADBABE4-02E8-453C-90BB-4DA7304FBCF6}" destId="{35228ECF-F58A-43C8-833D-717AB52A3D44}" srcOrd="1" destOrd="0" presId="urn:microsoft.com/office/officeart/2005/8/layout/hierarchy6"/>
    <dgm:cxn modelId="{69EE4CF9-B23F-40C4-B29B-01CD1184A78F}" type="presParOf" srcId="{211EF491-27BB-441A-A2D2-6C409FBE26B8}" destId="{9FF4CF33-E326-46CC-98FC-E382268064DF}" srcOrd="2" destOrd="0" presId="urn:microsoft.com/office/officeart/2005/8/layout/hierarchy6"/>
    <dgm:cxn modelId="{9CFF855F-2D5F-43E8-BCDB-E26B4BEC27D6}" type="presParOf" srcId="{211EF491-27BB-441A-A2D2-6C409FBE26B8}" destId="{CEAEDDC5-82E1-436E-A78A-90A5C87B6086}" srcOrd="3" destOrd="0" presId="urn:microsoft.com/office/officeart/2005/8/layout/hierarchy6"/>
    <dgm:cxn modelId="{122178AF-7A9F-43E2-8935-385D9B3F1CCB}" type="presParOf" srcId="{CEAEDDC5-82E1-436E-A78A-90A5C87B6086}" destId="{83DC6E51-B867-470B-967D-A379FDEC053C}" srcOrd="0" destOrd="0" presId="urn:microsoft.com/office/officeart/2005/8/layout/hierarchy6"/>
    <dgm:cxn modelId="{0604E395-3B27-482F-AFF7-A6438E722B63}" type="presParOf" srcId="{CEAEDDC5-82E1-436E-A78A-90A5C87B6086}" destId="{02934201-F106-4B91-A409-16DD5173D5B9}" srcOrd="1" destOrd="0" presId="urn:microsoft.com/office/officeart/2005/8/layout/hierarchy6"/>
    <dgm:cxn modelId="{C6E1FBB0-CF24-4CED-96D0-DF8D2E9CC341}" type="presParOf" srcId="{81685280-CA21-401D-B76F-98B24AE36D53}" destId="{BFCA106C-54A7-4781-8532-155DAD6CBCA7}" srcOrd="2" destOrd="0" presId="urn:microsoft.com/office/officeart/2005/8/layout/hierarchy6"/>
    <dgm:cxn modelId="{24BDFB29-389E-4B5A-AB23-7A35FA13393F}" type="presParOf" srcId="{81685280-CA21-401D-B76F-98B24AE36D53}" destId="{C54BCE8D-D5EA-499F-9F62-8DBD65644170}" srcOrd="3" destOrd="0" presId="urn:microsoft.com/office/officeart/2005/8/layout/hierarchy6"/>
    <dgm:cxn modelId="{21A8C3B6-7AE5-4F89-90D5-BAA7E7BE1B49}" type="presParOf" srcId="{C54BCE8D-D5EA-499F-9F62-8DBD65644170}" destId="{483B2121-EBED-4C4A-AF8E-2DEEBBA4B908}" srcOrd="0" destOrd="0" presId="urn:microsoft.com/office/officeart/2005/8/layout/hierarchy6"/>
    <dgm:cxn modelId="{DC408D89-AF7E-41AA-959E-19E9BDF02B13}" type="presParOf" srcId="{C54BCE8D-D5EA-499F-9F62-8DBD65644170}" destId="{981A21CF-E22F-41A3-A267-D592A60A148C}" srcOrd="1" destOrd="0" presId="urn:microsoft.com/office/officeart/2005/8/layout/hierarchy6"/>
    <dgm:cxn modelId="{17495AA2-DD97-4DEB-A66A-F0F3A9565D68}" type="presParOf" srcId="{981A21CF-E22F-41A3-A267-D592A60A148C}" destId="{7C8FE42B-5AD6-4A95-93B2-280BA8C17D71}" srcOrd="0" destOrd="0" presId="urn:microsoft.com/office/officeart/2005/8/layout/hierarchy6"/>
    <dgm:cxn modelId="{88C4EB53-6C74-4447-A9BD-F99905A58A29}" type="presParOf" srcId="{981A21CF-E22F-41A3-A267-D592A60A148C}" destId="{72A93A84-B23E-4B65-974B-56008BD242EB}" srcOrd="1" destOrd="0" presId="urn:microsoft.com/office/officeart/2005/8/layout/hierarchy6"/>
    <dgm:cxn modelId="{848B4B07-23CB-47D1-92A3-080BD3CF05A2}" type="presParOf" srcId="{72A93A84-B23E-4B65-974B-56008BD242EB}" destId="{89CC8DFD-F286-4713-8336-33E79155A888}" srcOrd="0" destOrd="0" presId="urn:microsoft.com/office/officeart/2005/8/layout/hierarchy6"/>
    <dgm:cxn modelId="{EF5D34E9-A04B-4F6C-B2BB-7D21DDF95D3C}" type="presParOf" srcId="{72A93A84-B23E-4B65-974B-56008BD242EB}" destId="{1ABEC1C8-490E-49FB-87C9-FDC83DA46E1A}" srcOrd="1" destOrd="0" presId="urn:microsoft.com/office/officeart/2005/8/layout/hierarchy6"/>
    <dgm:cxn modelId="{2E8BB8EE-92AE-418B-A976-5161703D6FF9}" type="presParOf" srcId="{981A21CF-E22F-41A3-A267-D592A60A148C}" destId="{51619C3A-6DE4-4B76-81AC-7B09F6848A1F}" srcOrd="2" destOrd="0" presId="urn:microsoft.com/office/officeart/2005/8/layout/hierarchy6"/>
    <dgm:cxn modelId="{E62C63C7-432C-403A-856D-0972A20A503C}" type="presParOf" srcId="{981A21CF-E22F-41A3-A267-D592A60A148C}" destId="{B79F730D-FD65-420F-B98C-6F9DFA953660}" srcOrd="3" destOrd="0" presId="urn:microsoft.com/office/officeart/2005/8/layout/hierarchy6"/>
    <dgm:cxn modelId="{467FFC96-EEC5-4F29-AD4C-EC4F4D064077}" type="presParOf" srcId="{B79F730D-FD65-420F-B98C-6F9DFA953660}" destId="{B85E2AB9-3F18-4CF7-BF58-6F1ABC5FEA96}" srcOrd="0" destOrd="0" presId="urn:microsoft.com/office/officeart/2005/8/layout/hierarchy6"/>
    <dgm:cxn modelId="{B4144B2C-575E-4DFE-8B67-2F6EF91D6112}" type="presParOf" srcId="{B79F730D-FD65-420F-B98C-6F9DFA953660}" destId="{FC32B802-C9E6-4597-90A6-BE16FD7F1927}" srcOrd="1" destOrd="0" presId="urn:microsoft.com/office/officeart/2005/8/layout/hierarchy6"/>
    <dgm:cxn modelId="{A9587001-3E8A-49D4-B635-761A7A62C98B}" type="presParOf" srcId="{981A21CF-E22F-41A3-A267-D592A60A148C}" destId="{9FB5A5F2-A780-4C8B-B9F6-33B0B7CA2B4E}" srcOrd="4" destOrd="0" presId="urn:microsoft.com/office/officeart/2005/8/layout/hierarchy6"/>
    <dgm:cxn modelId="{A5B53974-93E9-4F4C-8DB0-55EA48E2C3D7}" type="presParOf" srcId="{981A21CF-E22F-41A3-A267-D592A60A148C}" destId="{02D10A2F-7F19-4B41-A1D7-FEB4FEFA109C}" srcOrd="5" destOrd="0" presId="urn:microsoft.com/office/officeart/2005/8/layout/hierarchy6"/>
    <dgm:cxn modelId="{C3B898E7-7B7F-4E3A-885A-D0E955BD569F}" type="presParOf" srcId="{02D10A2F-7F19-4B41-A1D7-FEB4FEFA109C}" destId="{5D0F20C4-12E7-431F-BBFD-B23DFAF09402}" srcOrd="0" destOrd="0" presId="urn:microsoft.com/office/officeart/2005/8/layout/hierarchy6"/>
    <dgm:cxn modelId="{B1A6907D-F284-43E6-8BF1-3F24205BA5D1}" type="presParOf" srcId="{02D10A2F-7F19-4B41-A1D7-FEB4FEFA109C}" destId="{4B5B0A8F-9964-4BEC-AE11-75BE7EFBF24C}" srcOrd="1" destOrd="0" presId="urn:microsoft.com/office/officeart/2005/8/layout/hierarchy6"/>
    <dgm:cxn modelId="{31EDB50B-5A74-46D1-9EAE-984DFDF30CC3}" type="presParOf" srcId="{81685280-CA21-401D-B76F-98B24AE36D53}" destId="{740503BD-B700-465F-A978-3D92A4A0C785}" srcOrd="4" destOrd="0" presId="urn:microsoft.com/office/officeart/2005/8/layout/hierarchy6"/>
    <dgm:cxn modelId="{E6C87037-F10F-49B5-8277-881344F23FBC}" type="presParOf" srcId="{81685280-CA21-401D-B76F-98B24AE36D53}" destId="{463DD1A5-FD8A-4CB2-9B19-FBE5D5C7F452}" srcOrd="5" destOrd="0" presId="urn:microsoft.com/office/officeart/2005/8/layout/hierarchy6"/>
    <dgm:cxn modelId="{DDC2793B-434F-4612-8CD3-086F66C008A0}" type="presParOf" srcId="{463DD1A5-FD8A-4CB2-9B19-FBE5D5C7F452}" destId="{34FA637A-4F40-466A-ACD1-ABDC40B4F3BB}" srcOrd="0" destOrd="0" presId="urn:microsoft.com/office/officeart/2005/8/layout/hierarchy6"/>
    <dgm:cxn modelId="{3E013C7D-98A1-4313-8C81-58B1FE4ACDE2}" type="presParOf" srcId="{463DD1A5-FD8A-4CB2-9B19-FBE5D5C7F452}" destId="{3CC2E67F-835C-47A6-9C33-DCB142BC5083}" srcOrd="1" destOrd="0" presId="urn:microsoft.com/office/officeart/2005/8/layout/hierarchy6"/>
    <dgm:cxn modelId="{E79EB2C8-0427-49B4-84E4-F9DA0A09F7F4}" type="presParOf" srcId="{64394424-11ED-4F3C-B59D-D8DE8C442945}" destId="{E6EA6B88-DB53-4D47-A717-C2A7B2859619}"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0A3713-E7BA-4674-B4D4-AEA37CC928DF}" type="doc">
      <dgm:prSet loTypeId="urn:microsoft.com/office/officeart/2005/8/layout/cycle6" loCatId="cycle" qsTypeId="urn:microsoft.com/office/officeart/2005/8/quickstyle/simple1" qsCatId="simple" csTypeId="urn:microsoft.com/office/officeart/2005/8/colors/colorful4" csCatId="colorful" phldr="1"/>
      <dgm:spPr/>
      <dgm:t>
        <a:bodyPr/>
        <a:lstStyle/>
        <a:p>
          <a:endParaRPr lang="de-DE"/>
        </a:p>
      </dgm:t>
    </dgm:pt>
    <dgm:pt modelId="{769554DD-A194-4301-ADB5-CD02B96DDBCD}">
      <dgm:prSet phldrT="[Text]" custT="1"/>
      <dgm:spPr/>
      <dgm:t>
        <a:bodyPr/>
        <a:lstStyle/>
        <a:p>
          <a:r>
            <a:rPr lang="de-DE" sz="1600" dirty="0" err="1">
              <a:latin typeface="Calibri"/>
              <a:ea typeface="Calibri"/>
            </a:rPr>
            <a:t>Realism</a:t>
          </a:r>
          <a:endParaRPr lang="de-DE" sz="1600" dirty="0">
            <a:latin typeface="Calibri"/>
            <a:ea typeface="Calibri"/>
          </a:endParaRPr>
        </a:p>
      </dgm:t>
    </dgm:pt>
    <dgm:pt modelId="{B77EBE7D-96B9-4052-B647-4356C3C4632C}" type="parTrans" cxnId="{AEA3B04C-5F43-4C55-8E29-2580ADCE3936}">
      <dgm:prSet/>
      <dgm:spPr/>
      <dgm:t>
        <a:bodyPr/>
        <a:lstStyle/>
        <a:p>
          <a:endParaRPr lang="de-DE" sz="1600">
            <a:latin typeface="Adobe Fan Heiti Std B" panose="020B0700000000000000" pitchFamily="34" charset="-128"/>
            <a:ea typeface="Adobe Fan Heiti Std B" panose="020B0700000000000000" pitchFamily="34" charset="-128"/>
          </a:endParaRPr>
        </a:p>
      </dgm:t>
    </dgm:pt>
    <dgm:pt modelId="{AA8E79F6-F6F9-43B2-847A-1C6E7F23E3D4}" type="sibTrans" cxnId="{AEA3B04C-5F43-4C55-8E29-2580ADCE3936}">
      <dgm:prSet/>
      <dgm:spPr/>
      <dgm:t>
        <a:bodyPr/>
        <a:lstStyle/>
        <a:p>
          <a:endParaRPr lang="de-DE" sz="1600">
            <a:latin typeface="Adobe Fan Heiti Std B" panose="020B0700000000000000" pitchFamily="34" charset="-128"/>
            <a:ea typeface="Adobe Fan Heiti Std B" panose="020B0700000000000000" pitchFamily="34" charset="-128"/>
          </a:endParaRPr>
        </a:p>
      </dgm:t>
    </dgm:pt>
    <dgm:pt modelId="{F528046A-CCA0-4E29-9767-D12E0E1CF6DA}">
      <dgm:prSet phldrT="[Text]" custT="1"/>
      <dgm:spPr/>
      <dgm:t>
        <a:bodyPr/>
        <a:lstStyle/>
        <a:p>
          <a:r>
            <a:rPr lang="de-DE" sz="1600" dirty="0" err="1">
              <a:latin typeface="Calibri"/>
              <a:ea typeface="Calibri"/>
            </a:rPr>
            <a:t>Capability</a:t>
          </a:r>
          <a:endParaRPr lang="de-DE" sz="1600" dirty="0">
            <a:latin typeface="Calibri"/>
            <a:ea typeface="Calibri"/>
          </a:endParaRPr>
        </a:p>
      </dgm:t>
    </dgm:pt>
    <dgm:pt modelId="{77DE98CE-E30E-4BCA-AF16-434C9B114B8C}" type="parTrans" cxnId="{9250EBFD-3965-47EC-BA3F-5FD61382CC80}">
      <dgm:prSet/>
      <dgm:spPr/>
      <dgm:t>
        <a:bodyPr/>
        <a:lstStyle/>
        <a:p>
          <a:endParaRPr lang="de-DE" sz="1600">
            <a:latin typeface="Adobe Fan Heiti Std B" panose="020B0700000000000000" pitchFamily="34" charset="-128"/>
            <a:ea typeface="Adobe Fan Heiti Std B" panose="020B0700000000000000" pitchFamily="34" charset="-128"/>
          </a:endParaRPr>
        </a:p>
      </dgm:t>
    </dgm:pt>
    <dgm:pt modelId="{990081B7-59D7-4D40-8E09-80872F3AC8C9}" type="sibTrans" cxnId="{9250EBFD-3965-47EC-BA3F-5FD61382CC80}">
      <dgm:prSet/>
      <dgm:spPr/>
      <dgm:t>
        <a:bodyPr/>
        <a:lstStyle/>
        <a:p>
          <a:endParaRPr lang="de-DE" sz="1600">
            <a:latin typeface="Adobe Fan Heiti Std B" panose="020B0700000000000000" pitchFamily="34" charset="-128"/>
            <a:ea typeface="Adobe Fan Heiti Std B" panose="020B0700000000000000" pitchFamily="34" charset="-128"/>
          </a:endParaRPr>
        </a:p>
      </dgm:t>
    </dgm:pt>
    <dgm:pt modelId="{309E3ED0-787C-40C7-8D87-EF69C6706630}">
      <dgm:prSet phldrT="[Text]" custT="1"/>
      <dgm:spPr/>
      <dgm:t>
        <a:bodyPr/>
        <a:lstStyle/>
        <a:p>
          <a:r>
            <a:rPr lang="de-DE" sz="1600" dirty="0" err="1">
              <a:latin typeface="Calibri"/>
              <a:ea typeface="Calibri"/>
            </a:rPr>
            <a:t>Flexibility</a:t>
          </a:r>
          <a:endParaRPr lang="de-DE" sz="1600" dirty="0">
            <a:latin typeface="Calibri"/>
            <a:ea typeface="Calibri"/>
          </a:endParaRPr>
        </a:p>
      </dgm:t>
    </dgm:pt>
    <dgm:pt modelId="{6270FA5D-804A-4121-99F5-EA2277633A0B}" type="parTrans" cxnId="{7E9F440D-C164-4B96-8522-160475A1FE1B}">
      <dgm:prSet/>
      <dgm:spPr/>
      <dgm:t>
        <a:bodyPr/>
        <a:lstStyle/>
        <a:p>
          <a:endParaRPr lang="de-DE" sz="1600">
            <a:latin typeface="Adobe Fan Heiti Std B" panose="020B0700000000000000" pitchFamily="34" charset="-128"/>
            <a:ea typeface="Adobe Fan Heiti Std B" panose="020B0700000000000000" pitchFamily="34" charset="-128"/>
          </a:endParaRPr>
        </a:p>
      </dgm:t>
    </dgm:pt>
    <dgm:pt modelId="{8C864FA8-D44E-40F1-952D-B863C95491D8}" type="sibTrans" cxnId="{7E9F440D-C164-4B96-8522-160475A1FE1B}">
      <dgm:prSet/>
      <dgm:spPr/>
      <dgm:t>
        <a:bodyPr/>
        <a:lstStyle/>
        <a:p>
          <a:endParaRPr lang="de-DE" sz="1600">
            <a:latin typeface="Adobe Fan Heiti Std B" panose="020B0700000000000000" pitchFamily="34" charset="-128"/>
            <a:ea typeface="Adobe Fan Heiti Std B" panose="020B0700000000000000" pitchFamily="34" charset="-128"/>
          </a:endParaRPr>
        </a:p>
      </dgm:t>
    </dgm:pt>
    <dgm:pt modelId="{29AD3ED9-230C-4282-B9C7-206F3A990534}">
      <dgm:prSet phldrT="[Text]" custT="1"/>
      <dgm:spPr/>
      <dgm:t>
        <a:bodyPr/>
        <a:lstStyle/>
        <a:p>
          <a:r>
            <a:rPr lang="de-DE" sz="1600" dirty="0" err="1">
              <a:latin typeface="Calibri"/>
              <a:ea typeface="Calibri"/>
            </a:rPr>
            <a:t>Ease</a:t>
          </a:r>
          <a:r>
            <a:rPr lang="de-DE" sz="1600" dirty="0">
              <a:latin typeface="Calibri"/>
              <a:ea typeface="Calibri"/>
            </a:rPr>
            <a:t> </a:t>
          </a:r>
          <a:r>
            <a:rPr lang="de-DE" sz="1600" dirty="0" err="1">
              <a:latin typeface="Calibri"/>
              <a:ea typeface="Calibri"/>
            </a:rPr>
            <a:t>of</a:t>
          </a:r>
          <a:r>
            <a:rPr lang="de-DE" sz="1600" dirty="0">
              <a:latin typeface="Calibri"/>
              <a:ea typeface="Calibri"/>
            </a:rPr>
            <a:t> </a:t>
          </a:r>
          <a:r>
            <a:rPr lang="de-DE" sz="1600" dirty="0" err="1">
              <a:latin typeface="Calibri"/>
              <a:ea typeface="Calibri"/>
            </a:rPr>
            <a:t>Use</a:t>
          </a:r>
          <a:endParaRPr lang="de-DE" sz="1600" dirty="0">
            <a:latin typeface="Calibri"/>
            <a:ea typeface="Calibri"/>
          </a:endParaRPr>
        </a:p>
      </dgm:t>
    </dgm:pt>
    <dgm:pt modelId="{64C101CA-9ED3-4CFA-8A7D-8D65B893D79C}" type="parTrans" cxnId="{38C3FF17-AC01-4FFA-86CE-CA96CBFE65D8}">
      <dgm:prSet/>
      <dgm:spPr/>
      <dgm:t>
        <a:bodyPr/>
        <a:lstStyle/>
        <a:p>
          <a:endParaRPr lang="de-DE" sz="1600">
            <a:latin typeface="Adobe Fan Heiti Std B" panose="020B0700000000000000" pitchFamily="34" charset="-128"/>
            <a:ea typeface="Adobe Fan Heiti Std B" panose="020B0700000000000000" pitchFamily="34" charset="-128"/>
          </a:endParaRPr>
        </a:p>
      </dgm:t>
    </dgm:pt>
    <dgm:pt modelId="{96662F87-9A61-4E00-AA91-9C81D531D25E}" type="sibTrans" cxnId="{38C3FF17-AC01-4FFA-86CE-CA96CBFE65D8}">
      <dgm:prSet/>
      <dgm:spPr/>
      <dgm:t>
        <a:bodyPr/>
        <a:lstStyle/>
        <a:p>
          <a:endParaRPr lang="de-DE" sz="1600">
            <a:latin typeface="Adobe Fan Heiti Std B" panose="020B0700000000000000" pitchFamily="34" charset="-128"/>
            <a:ea typeface="Adobe Fan Heiti Std B" panose="020B0700000000000000" pitchFamily="34" charset="-128"/>
          </a:endParaRPr>
        </a:p>
      </dgm:t>
    </dgm:pt>
    <dgm:pt modelId="{C8DB8001-8654-4A49-B40B-FBE1C421CD9D}">
      <dgm:prSet phldrT="[Text]" custT="1"/>
      <dgm:spPr/>
      <dgm:t>
        <a:bodyPr/>
        <a:lstStyle/>
        <a:p>
          <a:r>
            <a:rPr lang="de-DE" sz="1600" dirty="0" err="1">
              <a:latin typeface="Calibri"/>
              <a:ea typeface="Calibri"/>
            </a:rPr>
            <a:t>Cost</a:t>
          </a:r>
          <a:r>
            <a:rPr lang="de-DE" sz="1600" dirty="0">
              <a:latin typeface="Calibri"/>
              <a:ea typeface="Calibri"/>
            </a:rPr>
            <a:t> </a:t>
          </a:r>
          <a:r>
            <a:rPr lang="de-DE" sz="1600" dirty="0" err="1">
              <a:latin typeface="Calibri"/>
              <a:ea typeface="Calibri"/>
            </a:rPr>
            <a:t>Effectiveness</a:t>
          </a:r>
          <a:endParaRPr lang="de-DE" sz="1600" dirty="0">
            <a:latin typeface="Calibri"/>
            <a:ea typeface="Calibri"/>
          </a:endParaRPr>
        </a:p>
      </dgm:t>
    </dgm:pt>
    <dgm:pt modelId="{8482776B-1634-4DF8-85BC-90075E76BB60}" type="parTrans" cxnId="{2C28E795-750D-4F4E-8E57-723810CE1E56}">
      <dgm:prSet/>
      <dgm:spPr/>
      <dgm:t>
        <a:bodyPr/>
        <a:lstStyle/>
        <a:p>
          <a:endParaRPr lang="de-DE" sz="1600">
            <a:latin typeface="Adobe Fan Heiti Std B" panose="020B0700000000000000" pitchFamily="34" charset="-128"/>
            <a:ea typeface="Adobe Fan Heiti Std B" panose="020B0700000000000000" pitchFamily="34" charset="-128"/>
          </a:endParaRPr>
        </a:p>
      </dgm:t>
    </dgm:pt>
    <dgm:pt modelId="{29FFCB3B-BD0B-4D45-927D-7FC0BBB90E9E}" type="sibTrans" cxnId="{2C28E795-750D-4F4E-8E57-723810CE1E56}">
      <dgm:prSet/>
      <dgm:spPr/>
      <dgm:t>
        <a:bodyPr/>
        <a:lstStyle/>
        <a:p>
          <a:endParaRPr lang="de-DE" sz="1600">
            <a:latin typeface="Adobe Fan Heiti Std B" panose="020B0700000000000000" pitchFamily="34" charset="-128"/>
            <a:ea typeface="Adobe Fan Heiti Std B" panose="020B0700000000000000" pitchFamily="34" charset="-128"/>
          </a:endParaRPr>
        </a:p>
      </dgm:t>
    </dgm:pt>
    <dgm:pt modelId="{ED26BAB7-864A-4CA4-8056-240A106E722C}">
      <dgm:prSet phldrT="[Text]" custT="1"/>
      <dgm:spPr/>
      <dgm:t>
        <a:bodyPr/>
        <a:lstStyle/>
        <a:p>
          <a:r>
            <a:rPr lang="de-DE" sz="1600" dirty="0" err="1">
              <a:latin typeface="Calibri"/>
              <a:ea typeface="Calibri"/>
            </a:rPr>
            <a:t>Comparability</a:t>
          </a:r>
          <a:endParaRPr lang="de-DE" sz="1600" dirty="0">
            <a:latin typeface="Calibri"/>
            <a:ea typeface="Calibri"/>
          </a:endParaRPr>
        </a:p>
      </dgm:t>
    </dgm:pt>
    <dgm:pt modelId="{56290B26-A812-455E-B295-C333AF036278}" type="parTrans" cxnId="{73176380-B25F-4F45-AFE2-DF26D1416809}">
      <dgm:prSet/>
      <dgm:spPr/>
      <dgm:t>
        <a:bodyPr/>
        <a:lstStyle/>
        <a:p>
          <a:endParaRPr lang="de-DE" sz="1600">
            <a:latin typeface="Adobe Fan Heiti Std B" panose="020B0700000000000000" pitchFamily="34" charset="-128"/>
            <a:ea typeface="Adobe Fan Heiti Std B" panose="020B0700000000000000" pitchFamily="34" charset="-128"/>
          </a:endParaRPr>
        </a:p>
      </dgm:t>
    </dgm:pt>
    <dgm:pt modelId="{DFD67D1A-36FF-49AC-9591-FB7120825B06}" type="sibTrans" cxnId="{73176380-B25F-4F45-AFE2-DF26D1416809}">
      <dgm:prSet/>
      <dgm:spPr/>
      <dgm:t>
        <a:bodyPr/>
        <a:lstStyle/>
        <a:p>
          <a:endParaRPr lang="de-DE" sz="1600">
            <a:latin typeface="Adobe Fan Heiti Std B" panose="020B0700000000000000" pitchFamily="34" charset="-128"/>
            <a:ea typeface="Adobe Fan Heiti Std B" panose="020B0700000000000000" pitchFamily="34" charset="-128"/>
          </a:endParaRPr>
        </a:p>
      </dgm:t>
    </dgm:pt>
    <dgm:pt modelId="{8D930D20-4B36-4487-9E7C-F29CD66FB978}" type="pres">
      <dgm:prSet presAssocID="{A80A3713-E7BA-4674-B4D4-AEA37CC928DF}" presName="cycle" presStyleCnt="0">
        <dgm:presLayoutVars>
          <dgm:dir/>
          <dgm:resizeHandles val="exact"/>
        </dgm:presLayoutVars>
      </dgm:prSet>
      <dgm:spPr/>
    </dgm:pt>
    <dgm:pt modelId="{BA2B3F67-D8D4-40D4-8CAB-43D296F5F162}" type="pres">
      <dgm:prSet presAssocID="{769554DD-A194-4301-ADB5-CD02B96DDBCD}" presName="node" presStyleLbl="node1" presStyleIdx="0" presStyleCnt="6" custScaleX="144089" custScaleY="102667">
        <dgm:presLayoutVars>
          <dgm:bulletEnabled val="1"/>
        </dgm:presLayoutVars>
      </dgm:prSet>
      <dgm:spPr/>
    </dgm:pt>
    <dgm:pt modelId="{DCCF124E-4EA1-4A86-8F5A-50D1207759AD}" type="pres">
      <dgm:prSet presAssocID="{769554DD-A194-4301-ADB5-CD02B96DDBCD}" presName="spNode" presStyleCnt="0"/>
      <dgm:spPr/>
    </dgm:pt>
    <dgm:pt modelId="{391883E0-8D39-4C1E-AB69-699A373B4B0C}" type="pres">
      <dgm:prSet presAssocID="{AA8E79F6-F6F9-43B2-847A-1C6E7F23E3D4}" presName="sibTrans" presStyleLbl="sibTrans1D1" presStyleIdx="0" presStyleCnt="6"/>
      <dgm:spPr/>
    </dgm:pt>
    <dgm:pt modelId="{4806CB9D-7038-4767-84DF-4FB2A7E52C01}" type="pres">
      <dgm:prSet presAssocID="{F528046A-CCA0-4E29-9767-D12E0E1CF6DA}" presName="node" presStyleLbl="node1" presStyleIdx="1" presStyleCnt="6" custScaleX="144089" custScaleY="102667" custRadScaleRad="99456" custRadScaleInc="12887">
        <dgm:presLayoutVars>
          <dgm:bulletEnabled val="1"/>
        </dgm:presLayoutVars>
      </dgm:prSet>
      <dgm:spPr/>
    </dgm:pt>
    <dgm:pt modelId="{A07FDD3A-6B23-44BC-BE6A-9D3F265E09CC}" type="pres">
      <dgm:prSet presAssocID="{F528046A-CCA0-4E29-9767-D12E0E1CF6DA}" presName="spNode" presStyleCnt="0"/>
      <dgm:spPr/>
    </dgm:pt>
    <dgm:pt modelId="{0CE1944A-A920-42BD-A106-E0C93D81F984}" type="pres">
      <dgm:prSet presAssocID="{990081B7-59D7-4D40-8E09-80872F3AC8C9}" presName="sibTrans" presStyleLbl="sibTrans1D1" presStyleIdx="1" presStyleCnt="6"/>
      <dgm:spPr/>
    </dgm:pt>
    <dgm:pt modelId="{413A4FCB-237A-4F86-9B24-99B731C191F2}" type="pres">
      <dgm:prSet presAssocID="{309E3ED0-787C-40C7-8D87-EF69C6706630}" presName="node" presStyleLbl="node1" presStyleIdx="2" presStyleCnt="6" custScaleX="144089" custScaleY="102667" custRadScaleRad="99076" custRadScaleInc="-20466">
        <dgm:presLayoutVars>
          <dgm:bulletEnabled val="1"/>
        </dgm:presLayoutVars>
      </dgm:prSet>
      <dgm:spPr/>
    </dgm:pt>
    <dgm:pt modelId="{D22AC2FE-C004-43F3-9849-6C88A0190C9E}" type="pres">
      <dgm:prSet presAssocID="{309E3ED0-787C-40C7-8D87-EF69C6706630}" presName="spNode" presStyleCnt="0"/>
      <dgm:spPr/>
    </dgm:pt>
    <dgm:pt modelId="{74492C47-D5C1-49F5-AFEB-3C422D381371}" type="pres">
      <dgm:prSet presAssocID="{8C864FA8-D44E-40F1-952D-B863C95491D8}" presName="sibTrans" presStyleLbl="sibTrans1D1" presStyleIdx="2" presStyleCnt="6"/>
      <dgm:spPr/>
    </dgm:pt>
    <dgm:pt modelId="{1BE5EB6B-AAD2-499D-BFB9-7748DEC5264A}" type="pres">
      <dgm:prSet presAssocID="{29AD3ED9-230C-4282-B9C7-206F3A990534}" presName="node" presStyleLbl="node1" presStyleIdx="3" presStyleCnt="6" custScaleX="144089" custScaleY="102667">
        <dgm:presLayoutVars>
          <dgm:bulletEnabled val="1"/>
        </dgm:presLayoutVars>
      </dgm:prSet>
      <dgm:spPr/>
    </dgm:pt>
    <dgm:pt modelId="{AFE52E21-9866-48CE-8BF0-D11862C8D132}" type="pres">
      <dgm:prSet presAssocID="{29AD3ED9-230C-4282-B9C7-206F3A990534}" presName="spNode" presStyleCnt="0"/>
      <dgm:spPr/>
    </dgm:pt>
    <dgm:pt modelId="{7B9AEE7C-5A75-464E-BB9F-FEAA61042442}" type="pres">
      <dgm:prSet presAssocID="{96662F87-9A61-4E00-AA91-9C81D531D25E}" presName="sibTrans" presStyleLbl="sibTrans1D1" presStyleIdx="3" presStyleCnt="6"/>
      <dgm:spPr/>
    </dgm:pt>
    <dgm:pt modelId="{62A51144-F256-4E17-BAC1-3DA0E9294C1C}" type="pres">
      <dgm:prSet presAssocID="{C8DB8001-8654-4A49-B40B-FBE1C421CD9D}" presName="node" presStyleLbl="node1" presStyleIdx="4" presStyleCnt="6" custScaleX="144089" custScaleY="102667" custRadScaleRad="99076" custRadScaleInc="20466">
        <dgm:presLayoutVars>
          <dgm:bulletEnabled val="1"/>
        </dgm:presLayoutVars>
      </dgm:prSet>
      <dgm:spPr/>
    </dgm:pt>
    <dgm:pt modelId="{B479E037-4376-4768-AC42-3668306503A2}" type="pres">
      <dgm:prSet presAssocID="{C8DB8001-8654-4A49-B40B-FBE1C421CD9D}" presName="spNode" presStyleCnt="0"/>
      <dgm:spPr/>
    </dgm:pt>
    <dgm:pt modelId="{AECADFD4-6807-4973-B12D-B3FF733734C8}" type="pres">
      <dgm:prSet presAssocID="{29FFCB3B-BD0B-4D45-927D-7FC0BBB90E9E}" presName="sibTrans" presStyleLbl="sibTrans1D1" presStyleIdx="4" presStyleCnt="6"/>
      <dgm:spPr/>
    </dgm:pt>
    <dgm:pt modelId="{D9298252-134F-4E20-B014-55FC8A03645A}" type="pres">
      <dgm:prSet presAssocID="{ED26BAB7-864A-4CA4-8056-240A106E722C}" presName="node" presStyleLbl="node1" presStyleIdx="5" presStyleCnt="6" custScaleX="144089" custScaleY="102667" custRadScaleRad="100949" custRadScaleInc="-15081">
        <dgm:presLayoutVars>
          <dgm:bulletEnabled val="1"/>
        </dgm:presLayoutVars>
      </dgm:prSet>
      <dgm:spPr/>
    </dgm:pt>
    <dgm:pt modelId="{1D427F8F-2B37-43C2-B5AE-C70A8A83B6FD}" type="pres">
      <dgm:prSet presAssocID="{ED26BAB7-864A-4CA4-8056-240A106E722C}" presName="spNode" presStyleCnt="0"/>
      <dgm:spPr/>
    </dgm:pt>
    <dgm:pt modelId="{28262CD6-08D2-43DE-BA58-C17453C01703}" type="pres">
      <dgm:prSet presAssocID="{DFD67D1A-36FF-49AC-9591-FB7120825B06}" presName="sibTrans" presStyleLbl="sibTrans1D1" presStyleIdx="5" presStyleCnt="6"/>
      <dgm:spPr/>
    </dgm:pt>
  </dgm:ptLst>
  <dgm:cxnLst>
    <dgm:cxn modelId="{7E9F440D-C164-4B96-8522-160475A1FE1B}" srcId="{A80A3713-E7BA-4674-B4D4-AEA37CC928DF}" destId="{309E3ED0-787C-40C7-8D87-EF69C6706630}" srcOrd="2" destOrd="0" parTransId="{6270FA5D-804A-4121-99F5-EA2277633A0B}" sibTransId="{8C864FA8-D44E-40F1-952D-B863C95491D8}"/>
    <dgm:cxn modelId="{38C3FF17-AC01-4FFA-86CE-CA96CBFE65D8}" srcId="{A80A3713-E7BA-4674-B4D4-AEA37CC928DF}" destId="{29AD3ED9-230C-4282-B9C7-206F3A990534}" srcOrd="3" destOrd="0" parTransId="{64C101CA-9ED3-4CFA-8A7D-8D65B893D79C}" sibTransId="{96662F87-9A61-4E00-AA91-9C81D531D25E}"/>
    <dgm:cxn modelId="{F2ECCF2E-7F51-4232-8ABB-1F0D11373483}" type="presOf" srcId="{C8DB8001-8654-4A49-B40B-FBE1C421CD9D}" destId="{62A51144-F256-4E17-BAC1-3DA0E9294C1C}" srcOrd="0" destOrd="0" presId="urn:microsoft.com/office/officeart/2005/8/layout/cycle6"/>
    <dgm:cxn modelId="{D0389635-BAE0-40C6-BADA-2D4FDC730E7A}" type="presOf" srcId="{29FFCB3B-BD0B-4D45-927D-7FC0BBB90E9E}" destId="{AECADFD4-6807-4973-B12D-B3FF733734C8}" srcOrd="0" destOrd="0" presId="urn:microsoft.com/office/officeart/2005/8/layout/cycle6"/>
    <dgm:cxn modelId="{20414B3D-48B2-4ACB-A34D-9EC1D647E2A0}" type="presOf" srcId="{DFD67D1A-36FF-49AC-9591-FB7120825B06}" destId="{28262CD6-08D2-43DE-BA58-C17453C01703}" srcOrd="0" destOrd="0" presId="urn:microsoft.com/office/officeart/2005/8/layout/cycle6"/>
    <dgm:cxn modelId="{F548CA3E-3D80-4C6A-81D1-D77BAEE5ABD1}" type="presOf" srcId="{769554DD-A194-4301-ADB5-CD02B96DDBCD}" destId="{BA2B3F67-D8D4-40D4-8CAB-43D296F5F162}" srcOrd="0" destOrd="0" presId="urn:microsoft.com/office/officeart/2005/8/layout/cycle6"/>
    <dgm:cxn modelId="{F7CC5942-4AB1-4672-9D83-A4B50C16E2B2}" type="presOf" srcId="{309E3ED0-787C-40C7-8D87-EF69C6706630}" destId="{413A4FCB-237A-4F86-9B24-99B731C191F2}" srcOrd="0" destOrd="0" presId="urn:microsoft.com/office/officeart/2005/8/layout/cycle6"/>
    <dgm:cxn modelId="{19E9C864-8F4C-48C2-95F3-A9206CC42A74}" type="presOf" srcId="{96662F87-9A61-4E00-AA91-9C81D531D25E}" destId="{7B9AEE7C-5A75-464E-BB9F-FEAA61042442}" srcOrd="0" destOrd="0" presId="urn:microsoft.com/office/officeart/2005/8/layout/cycle6"/>
    <dgm:cxn modelId="{8CE7014B-DB17-4691-9467-B455068EED3B}" type="presOf" srcId="{8C864FA8-D44E-40F1-952D-B863C95491D8}" destId="{74492C47-D5C1-49F5-AFEB-3C422D381371}" srcOrd="0" destOrd="0" presId="urn:microsoft.com/office/officeart/2005/8/layout/cycle6"/>
    <dgm:cxn modelId="{AEA3B04C-5F43-4C55-8E29-2580ADCE3936}" srcId="{A80A3713-E7BA-4674-B4D4-AEA37CC928DF}" destId="{769554DD-A194-4301-ADB5-CD02B96DDBCD}" srcOrd="0" destOrd="0" parTransId="{B77EBE7D-96B9-4052-B647-4356C3C4632C}" sibTransId="{AA8E79F6-F6F9-43B2-847A-1C6E7F23E3D4}"/>
    <dgm:cxn modelId="{62674F57-32D8-40C4-940C-EFB0BF163B5E}" type="presOf" srcId="{F528046A-CCA0-4E29-9767-D12E0E1CF6DA}" destId="{4806CB9D-7038-4767-84DF-4FB2A7E52C01}" srcOrd="0" destOrd="0" presId="urn:microsoft.com/office/officeart/2005/8/layout/cycle6"/>
    <dgm:cxn modelId="{4B540A7C-25EB-412C-B76B-2E87ED96E332}" type="presOf" srcId="{AA8E79F6-F6F9-43B2-847A-1C6E7F23E3D4}" destId="{391883E0-8D39-4C1E-AB69-699A373B4B0C}" srcOrd="0" destOrd="0" presId="urn:microsoft.com/office/officeart/2005/8/layout/cycle6"/>
    <dgm:cxn modelId="{B9453E80-1E8B-4D24-9C62-BEBCC49DF687}" type="presOf" srcId="{ED26BAB7-864A-4CA4-8056-240A106E722C}" destId="{D9298252-134F-4E20-B014-55FC8A03645A}" srcOrd="0" destOrd="0" presId="urn:microsoft.com/office/officeart/2005/8/layout/cycle6"/>
    <dgm:cxn modelId="{73176380-B25F-4F45-AFE2-DF26D1416809}" srcId="{A80A3713-E7BA-4674-B4D4-AEA37CC928DF}" destId="{ED26BAB7-864A-4CA4-8056-240A106E722C}" srcOrd="5" destOrd="0" parTransId="{56290B26-A812-455E-B295-C333AF036278}" sibTransId="{DFD67D1A-36FF-49AC-9591-FB7120825B06}"/>
    <dgm:cxn modelId="{D5BFB782-C070-4620-B850-AFD511121DCD}" type="presOf" srcId="{A80A3713-E7BA-4674-B4D4-AEA37CC928DF}" destId="{8D930D20-4B36-4487-9E7C-F29CD66FB978}" srcOrd="0" destOrd="0" presId="urn:microsoft.com/office/officeart/2005/8/layout/cycle6"/>
    <dgm:cxn modelId="{335AB795-3E36-4F4D-91CC-F48BCB008297}" type="presOf" srcId="{990081B7-59D7-4D40-8E09-80872F3AC8C9}" destId="{0CE1944A-A920-42BD-A106-E0C93D81F984}" srcOrd="0" destOrd="0" presId="urn:microsoft.com/office/officeart/2005/8/layout/cycle6"/>
    <dgm:cxn modelId="{2C28E795-750D-4F4E-8E57-723810CE1E56}" srcId="{A80A3713-E7BA-4674-B4D4-AEA37CC928DF}" destId="{C8DB8001-8654-4A49-B40B-FBE1C421CD9D}" srcOrd="4" destOrd="0" parTransId="{8482776B-1634-4DF8-85BC-90075E76BB60}" sibTransId="{29FFCB3B-BD0B-4D45-927D-7FC0BBB90E9E}"/>
    <dgm:cxn modelId="{974BA2DA-BB1D-4ECC-9706-4541C01EDE73}" type="presOf" srcId="{29AD3ED9-230C-4282-B9C7-206F3A990534}" destId="{1BE5EB6B-AAD2-499D-BFB9-7748DEC5264A}" srcOrd="0" destOrd="0" presId="urn:microsoft.com/office/officeart/2005/8/layout/cycle6"/>
    <dgm:cxn modelId="{9250EBFD-3965-47EC-BA3F-5FD61382CC80}" srcId="{A80A3713-E7BA-4674-B4D4-AEA37CC928DF}" destId="{F528046A-CCA0-4E29-9767-D12E0E1CF6DA}" srcOrd="1" destOrd="0" parTransId="{77DE98CE-E30E-4BCA-AF16-434C9B114B8C}" sibTransId="{990081B7-59D7-4D40-8E09-80872F3AC8C9}"/>
    <dgm:cxn modelId="{FC2A4F6F-DA35-469B-8F4F-A13D96E3AE2A}" type="presParOf" srcId="{8D930D20-4B36-4487-9E7C-F29CD66FB978}" destId="{BA2B3F67-D8D4-40D4-8CAB-43D296F5F162}" srcOrd="0" destOrd="0" presId="urn:microsoft.com/office/officeart/2005/8/layout/cycle6"/>
    <dgm:cxn modelId="{561B5443-5FA1-48AD-A8C1-F13551CBB4C4}" type="presParOf" srcId="{8D930D20-4B36-4487-9E7C-F29CD66FB978}" destId="{DCCF124E-4EA1-4A86-8F5A-50D1207759AD}" srcOrd="1" destOrd="0" presId="urn:microsoft.com/office/officeart/2005/8/layout/cycle6"/>
    <dgm:cxn modelId="{B6A8FE1B-9617-4CDD-827D-9D2E3E61DFDA}" type="presParOf" srcId="{8D930D20-4B36-4487-9E7C-F29CD66FB978}" destId="{391883E0-8D39-4C1E-AB69-699A373B4B0C}" srcOrd="2" destOrd="0" presId="urn:microsoft.com/office/officeart/2005/8/layout/cycle6"/>
    <dgm:cxn modelId="{FEE50C30-5F13-4248-9326-6E3216CC52C7}" type="presParOf" srcId="{8D930D20-4B36-4487-9E7C-F29CD66FB978}" destId="{4806CB9D-7038-4767-84DF-4FB2A7E52C01}" srcOrd="3" destOrd="0" presId="urn:microsoft.com/office/officeart/2005/8/layout/cycle6"/>
    <dgm:cxn modelId="{344CA374-C681-4789-ABD1-B80E286BA2D5}" type="presParOf" srcId="{8D930D20-4B36-4487-9E7C-F29CD66FB978}" destId="{A07FDD3A-6B23-44BC-BE6A-9D3F265E09CC}" srcOrd="4" destOrd="0" presId="urn:microsoft.com/office/officeart/2005/8/layout/cycle6"/>
    <dgm:cxn modelId="{E1000808-3851-4A0A-ADB9-CC9F03789994}" type="presParOf" srcId="{8D930D20-4B36-4487-9E7C-F29CD66FB978}" destId="{0CE1944A-A920-42BD-A106-E0C93D81F984}" srcOrd="5" destOrd="0" presId="urn:microsoft.com/office/officeart/2005/8/layout/cycle6"/>
    <dgm:cxn modelId="{1D2BFBFE-BDE0-4579-9A4A-BACC1DFE2512}" type="presParOf" srcId="{8D930D20-4B36-4487-9E7C-F29CD66FB978}" destId="{413A4FCB-237A-4F86-9B24-99B731C191F2}" srcOrd="6" destOrd="0" presId="urn:microsoft.com/office/officeart/2005/8/layout/cycle6"/>
    <dgm:cxn modelId="{2B1E7E40-8D33-4420-897A-5BA68B9BED91}" type="presParOf" srcId="{8D930D20-4B36-4487-9E7C-F29CD66FB978}" destId="{D22AC2FE-C004-43F3-9849-6C88A0190C9E}" srcOrd="7" destOrd="0" presId="urn:microsoft.com/office/officeart/2005/8/layout/cycle6"/>
    <dgm:cxn modelId="{CDC55840-453A-42DD-85A5-D08EE69304E7}" type="presParOf" srcId="{8D930D20-4B36-4487-9E7C-F29CD66FB978}" destId="{74492C47-D5C1-49F5-AFEB-3C422D381371}" srcOrd="8" destOrd="0" presId="urn:microsoft.com/office/officeart/2005/8/layout/cycle6"/>
    <dgm:cxn modelId="{17C9F045-6BB9-4696-BE1E-1CB3FAFA46C4}" type="presParOf" srcId="{8D930D20-4B36-4487-9E7C-F29CD66FB978}" destId="{1BE5EB6B-AAD2-499D-BFB9-7748DEC5264A}" srcOrd="9" destOrd="0" presId="urn:microsoft.com/office/officeart/2005/8/layout/cycle6"/>
    <dgm:cxn modelId="{4365B024-509B-42D2-832D-3B4FF6182CA9}" type="presParOf" srcId="{8D930D20-4B36-4487-9E7C-F29CD66FB978}" destId="{AFE52E21-9866-48CE-8BF0-D11862C8D132}" srcOrd="10" destOrd="0" presId="urn:microsoft.com/office/officeart/2005/8/layout/cycle6"/>
    <dgm:cxn modelId="{389C7223-CDD8-4E5D-920D-31B529FAB6BA}" type="presParOf" srcId="{8D930D20-4B36-4487-9E7C-F29CD66FB978}" destId="{7B9AEE7C-5A75-464E-BB9F-FEAA61042442}" srcOrd="11" destOrd="0" presId="urn:microsoft.com/office/officeart/2005/8/layout/cycle6"/>
    <dgm:cxn modelId="{6684B06A-857D-44B3-9714-E5465FA255D2}" type="presParOf" srcId="{8D930D20-4B36-4487-9E7C-F29CD66FB978}" destId="{62A51144-F256-4E17-BAC1-3DA0E9294C1C}" srcOrd="12" destOrd="0" presId="urn:microsoft.com/office/officeart/2005/8/layout/cycle6"/>
    <dgm:cxn modelId="{F0B84602-7243-426D-833C-8B61DE877385}" type="presParOf" srcId="{8D930D20-4B36-4487-9E7C-F29CD66FB978}" destId="{B479E037-4376-4768-AC42-3668306503A2}" srcOrd="13" destOrd="0" presId="urn:microsoft.com/office/officeart/2005/8/layout/cycle6"/>
    <dgm:cxn modelId="{F196459F-2A85-4608-ABD5-5584DC913592}" type="presParOf" srcId="{8D930D20-4B36-4487-9E7C-F29CD66FB978}" destId="{AECADFD4-6807-4973-B12D-B3FF733734C8}" srcOrd="14" destOrd="0" presId="urn:microsoft.com/office/officeart/2005/8/layout/cycle6"/>
    <dgm:cxn modelId="{4A413B54-EE55-4E4C-BA76-42D6D4465EE5}" type="presParOf" srcId="{8D930D20-4B36-4487-9E7C-F29CD66FB978}" destId="{D9298252-134F-4E20-B014-55FC8A03645A}" srcOrd="15" destOrd="0" presId="urn:microsoft.com/office/officeart/2005/8/layout/cycle6"/>
    <dgm:cxn modelId="{76A8ED08-A3DE-4792-8B61-86C52DCD370F}" type="presParOf" srcId="{8D930D20-4B36-4487-9E7C-F29CD66FB978}" destId="{1D427F8F-2B37-43C2-B5AE-C70A8A83B6FD}" srcOrd="16" destOrd="0" presId="urn:microsoft.com/office/officeart/2005/8/layout/cycle6"/>
    <dgm:cxn modelId="{002DA9A5-AEEA-48F8-B11E-FB8C99773CF4}" type="presParOf" srcId="{8D930D20-4B36-4487-9E7C-F29CD66FB978}" destId="{28262CD6-08D2-43DE-BA58-C17453C01703}"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78CF2F-0340-4CBB-9AD3-39FEDB5D8EFD}" type="doc">
      <dgm:prSet loTypeId="urn:microsoft.com/office/officeart/2005/8/layout/default" loCatId="list" qsTypeId="urn:microsoft.com/office/officeart/2005/8/quickstyle/simple2" qsCatId="simple" csTypeId="urn:microsoft.com/office/officeart/2005/8/colors/colorful4" csCatId="colorful" phldr="1"/>
      <dgm:spPr/>
      <dgm:t>
        <a:bodyPr/>
        <a:lstStyle/>
        <a:p>
          <a:endParaRPr lang="en-US"/>
        </a:p>
      </dgm:t>
    </dgm:pt>
    <dgm:pt modelId="{25F3E063-F222-4281-998E-AD5430A569BD}">
      <dgm:prSet phldrT="[Text]" custT="1"/>
      <dgm:spPr/>
      <dgm:t>
        <a:bodyPr/>
        <a:lstStyle/>
        <a:p>
          <a:r>
            <a:rPr lang="en-US" altLang="en-US" sz="3200" dirty="0"/>
            <a:t>Checklist Model</a:t>
          </a:r>
          <a:endParaRPr lang="en-US" sz="3200" dirty="0"/>
        </a:p>
      </dgm:t>
    </dgm:pt>
    <dgm:pt modelId="{E56E31DA-8464-4849-BC44-89BDE4B766FA}" type="parTrans" cxnId="{B5D8861F-B7D6-47E3-8C1B-40545F1D5076}">
      <dgm:prSet/>
      <dgm:spPr/>
      <dgm:t>
        <a:bodyPr/>
        <a:lstStyle/>
        <a:p>
          <a:endParaRPr lang="en-US" sz="1600"/>
        </a:p>
      </dgm:t>
    </dgm:pt>
    <dgm:pt modelId="{1593B938-DB59-4C1A-81A4-CC6BF87CFCE7}" type="sibTrans" cxnId="{B5D8861F-B7D6-47E3-8C1B-40545F1D5076}">
      <dgm:prSet/>
      <dgm:spPr/>
      <dgm:t>
        <a:bodyPr/>
        <a:lstStyle/>
        <a:p>
          <a:endParaRPr lang="en-US" sz="1600"/>
        </a:p>
      </dgm:t>
    </dgm:pt>
    <dgm:pt modelId="{F99D20F2-DEBF-47F2-B9C1-4C30E8378D82}">
      <dgm:prSet custT="1"/>
      <dgm:spPr/>
      <dgm:t>
        <a:bodyPr/>
        <a:lstStyle/>
        <a:p>
          <a:r>
            <a:rPr lang="en-US" altLang="en-US" sz="3200" dirty="0"/>
            <a:t>Simplified Scoring Models</a:t>
          </a:r>
        </a:p>
      </dgm:t>
    </dgm:pt>
    <dgm:pt modelId="{65A5114A-16FA-4A93-87D7-94D04FEC3E1E}" type="parTrans" cxnId="{46750BF4-B4D0-4F45-B581-5CFE9BDCC2AA}">
      <dgm:prSet/>
      <dgm:spPr/>
      <dgm:t>
        <a:bodyPr/>
        <a:lstStyle/>
        <a:p>
          <a:endParaRPr lang="en-US" sz="1600"/>
        </a:p>
      </dgm:t>
    </dgm:pt>
    <dgm:pt modelId="{18611DF1-03F5-4697-A875-817B0D25319C}" type="sibTrans" cxnId="{46750BF4-B4D0-4F45-B581-5CFE9BDCC2AA}">
      <dgm:prSet/>
      <dgm:spPr/>
      <dgm:t>
        <a:bodyPr/>
        <a:lstStyle/>
        <a:p>
          <a:endParaRPr lang="en-US" sz="1600"/>
        </a:p>
      </dgm:t>
    </dgm:pt>
    <dgm:pt modelId="{18C0DEDE-797A-4CBF-AC00-D10CE2A54AAE}">
      <dgm:prSet custT="1"/>
      <dgm:spPr/>
      <dgm:t>
        <a:bodyPr/>
        <a:lstStyle/>
        <a:p>
          <a:r>
            <a:rPr lang="en-US" altLang="en-US" sz="3200" dirty="0"/>
            <a:t>Analytic Hierarchy Process</a:t>
          </a:r>
        </a:p>
      </dgm:t>
    </dgm:pt>
    <dgm:pt modelId="{776DEF3A-3C58-42B1-AE73-079A84C5A118}" type="parTrans" cxnId="{34BDC0CB-44FA-486E-BC27-921181B1AFEB}">
      <dgm:prSet/>
      <dgm:spPr/>
      <dgm:t>
        <a:bodyPr/>
        <a:lstStyle/>
        <a:p>
          <a:endParaRPr lang="en-US" sz="1600"/>
        </a:p>
      </dgm:t>
    </dgm:pt>
    <dgm:pt modelId="{15F936EE-9220-4F07-87B7-CE32A48B8B61}" type="sibTrans" cxnId="{34BDC0CB-44FA-486E-BC27-921181B1AFEB}">
      <dgm:prSet/>
      <dgm:spPr/>
      <dgm:t>
        <a:bodyPr/>
        <a:lstStyle/>
        <a:p>
          <a:endParaRPr lang="en-US" sz="1600"/>
        </a:p>
      </dgm:t>
    </dgm:pt>
    <dgm:pt modelId="{96526182-3C07-484B-805A-3808FF0DC6F5}">
      <dgm:prSet custT="1"/>
      <dgm:spPr/>
      <dgm:t>
        <a:bodyPr/>
        <a:lstStyle/>
        <a:p>
          <a:r>
            <a:rPr lang="en-US" altLang="en-US" sz="3200" dirty="0"/>
            <a:t>Profile Models</a:t>
          </a:r>
        </a:p>
      </dgm:t>
    </dgm:pt>
    <dgm:pt modelId="{BDA04CFA-F201-4BF5-804F-5810AC5E96F1}" type="parTrans" cxnId="{A462D166-EF6A-4F66-8189-D6648DB7C3D9}">
      <dgm:prSet/>
      <dgm:spPr/>
      <dgm:t>
        <a:bodyPr/>
        <a:lstStyle/>
        <a:p>
          <a:endParaRPr lang="en-US" sz="1600"/>
        </a:p>
      </dgm:t>
    </dgm:pt>
    <dgm:pt modelId="{34917134-52D5-42EB-A51C-CBFD014B30DB}" type="sibTrans" cxnId="{A462D166-EF6A-4F66-8189-D6648DB7C3D9}">
      <dgm:prSet/>
      <dgm:spPr/>
      <dgm:t>
        <a:bodyPr/>
        <a:lstStyle/>
        <a:p>
          <a:endParaRPr lang="en-US" sz="1600"/>
        </a:p>
      </dgm:t>
    </dgm:pt>
    <dgm:pt modelId="{2E8F4D71-0F2A-4518-954F-B787E8093CAD}">
      <dgm:prSet custT="1"/>
      <dgm:spPr/>
      <dgm:t>
        <a:bodyPr/>
        <a:lstStyle/>
        <a:p>
          <a:r>
            <a:rPr lang="en-US" altLang="en-US" sz="3200" noProof="0" dirty="0"/>
            <a:t>Financial Models</a:t>
          </a:r>
        </a:p>
      </dgm:t>
    </dgm:pt>
    <dgm:pt modelId="{FBBF906E-697D-4F3F-B881-37A2A3106F33}" type="parTrans" cxnId="{EB319D98-7A28-4312-95BC-53FDE74BFE4B}">
      <dgm:prSet/>
      <dgm:spPr/>
      <dgm:t>
        <a:bodyPr/>
        <a:lstStyle/>
        <a:p>
          <a:endParaRPr lang="en-US"/>
        </a:p>
      </dgm:t>
    </dgm:pt>
    <dgm:pt modelId="{F2F34E9E-FED4-4FEB-A7AF-34AD8F4E7B04}" type="sibTrans" cxnId="{EB319D98-7A28-4312-95BC-53FDE74BFE4B}">
      <dgm:prSet/>
      <dgm:spPr/>
      <dgm:t>
        <a:bodyPr/>
        <a:lstStyle/>
        <a:p>
          <a:endParaRPr lang="en-US"/>
        </a:p>
      </dgm:t>
    </dgm:pt>
    <dgm:pt modelId="{4C26CAFC-30CE-4782-89B2-8CED94543A97}" type="pres">
      <dgm:prSet presAssocID="{9678CF2F-0340-4CBB-9AD3-39FEDB5D8EFD}" presName="diagram" presStyleCnt="0">
        <dgm:presLayoutVars>
          <dgm:dir/>
          <dgm:resizeHandles val="exact"/>
        </dgm:presLayoutVars>
      </dgm:prSet>
      <dgm:spPr/>
    </dgm:pt>
    <dgm:pt modelId="{61900B48-C5AC-4EDC-BB16-C91D78C23E80}" type="pres">
      <dgm:prSet presAssocID="{25F3E063-F222-4281-998E-AD5430A569BD}" presName="node" presStyleLbl="node1" presStyleIdx="0" presStyleCnt="5">
        <dgm:presLayoutVars>
          <dgm:bulletEnabled val="1"/>
        </dgm:presLayoutVars>
      </dgm:prSet>
      <dgm:spPr/>
    </dgm:pt>
    <dgm:pt modelId="{32862E42-C771-47D2-8D83-A2533B1D9F12}" type="pres">
      <dgm:prSet presAssocID="{1593B938-DB59-4C1A-81A4-CC6BF87CFCE7}" presName="sibTrans" presStyleCnt="0"/>
      <dgm:spPr/>
    </dgm:pt>
    <dgm:pt modelId="{6A795D7B-2A9D-46EB-BD68-30AFB578695E}" type="pres">
      <dgm:prSet presAssocID="{F99D20F2-DEBF-47F2-B9C1-4C30E8378D82}" presName="node" presStyleLbl="node1" presStyleIdx="1" presStyleCnt="5">
        <dgm:presLayoutVars>
          <dgm:bulletEnabled val="1"/>
        </dgm:presLayoutVars>
      </dgm:prSet>
      <dgm:spPr/>
    </dgm:pt>
    <dgm:pt modelId="{7FFE7CD4-3BDF-4D88-AA4A-1B0F9F3B95B9}" type="pres">
      <dgm:prSet presAssocID="{18611DF1-03F5-4697-A875-817B0D25319C}" presName="sibTrans" presStyleCnt="0"/>
      <dgm:spPr/>
    </dgm:pt>
    <dgm:pt modelId="{018BC5C4-4682-4B3B-BBA8-45A17709F738}" type="pres">
      <dgm:prSet presAssocID="{18C0DEDE-797A-4CBF-AC00-D10CE2A54AAE}" presName="node" presStyleLbl="node1" presStyleIdx="2" presStyleCnt="5">
        <dgm:presLayoutVars>
          <dgm:bulletEnabled val="1"/>
        </dgm:presLayoutVars>
      </dgm:prSet>
      <dgm:spPr/>
    </dgm:pt>
    <dgm:pt modelId="{204EDCF2-A319-4E1F-874C-2039C8E5B81F}" type="pres">
      <dgm:prSet presAssocID="{15F936EE-9220-4F07-87B7-CE32A48B8B61}" presName="sibTrans" presStyleCnt="0"/>
      <dgm:spPr/>
    </dgm:pt>
    <dgm:pt modelId="{1484CA5B-FD97-49B5-90F4-6F91D43E5903}" type="pres">
      <dgm:prSet presAssocID="{96526182-3C07-484B-805A-3808FF0DC6F5}" presName="node" presStyleLbl="node1" presStyleIdx="3" presStyleCnt="5">
        <dgm:presLayoutVars>
          <dgm:bulletEnabled val="1"/>
        </dgm:presLayoutVars>
      </dgm:prSet>
      <dgm:spPr/>
    </dgm:pt>
    <dgm:pt modelId="{F07D8542-43E9-4204-A9BB-02865C25668E}" type="pres">
      <dgm:prSet presAssocID="{34917134-52D5-42EB-A51C-CBFD014B30DB}" presName="sibTrans" presStyleCnt="0"/>
      <dgm:spPr/>
    </dgm:pt>
    <dgm:pt modelId="{FE61BE62-14E3-4CDF-8D36-5F8E04FACD28}" type="pres">
      <dgm:prSet presAssocID="{2E8F4D71-0F2A-4518-954F-B787E8093CAD}" presName="node" presStyleLbl="node1" presStyleIdx="4" presStyleCnt="5">
        <dgm:presLayoutVars>
          <dgm:bulletEnabled val="1"/>
        </dgm:presLayoutVars>
      </dgm:prSet>
      <dgm:spPr/>
    </dgm:pt>
  </dgm:ptLst>
  <dgm:cxnLst>
    <dgm:cxn modelId="{B5D8861F-B7D6-47E3-8C1B-40545F1D5076}" srcId="{9678CF2F-0340-4CBB-9AD3-39FEDB5D8EFD}" destId="{25F3E063-F222-4281-998E-AD5430A569BD}" srcOrd="0" destOrd="0" parTransId="{E56E31DA-8464-4849-BC44-89BDE4B766FA}" sibTransId="{1593B938-DB59-4C1A-81A4-CC6BF87CFCE7}"/>
    <dgm:cxn modelId="{5C83CA5C-BC94-4D3B-A6D2-F300544303A3}" type="presOf" srcId="{18C0DEDE-797A-4CBF-AC00-D10CE2A54AAE}" destId="{018BC5C4-4682-4B3B-BBA8-45A17709F738}" srcOrd="0" destOrd="0" presId="urn:microsoft.com/office/officeart/2005/8/layout/default"/>
    <dgm:cxn modelId="{A462D166-EF6A-4F66-8189-D6648DB7C3D9}" srcId="{9678CF2F-0340-4CBB-9AD3-39FEDB5D8EFD}" destId="{96526182-3C07-484B-805A-3808FF0DC6F5}" srcOrd="3" destOrd="0" parTransId="{BDA04CFA-F201-4BF5-804F-5810AC5E96F1}" sibTransId="{34917134-52D5-42EB-A51C-CBFD014B30DB}"/>
    <dgm:cxn modelId="{69E30A49-2737-4218-BD07-EFF6805C3763}" type="presOf" srcId="{9678CF2F-0340-4CBB-9AD3-39FEDB5D8EFD}" destId="{4C26CAFC-30CE-4782-89B2-8CED94543A97}" srcOrd="0" destOrd="0" presId="urn:microsoft.com/office/officeart/2005/8/layout/default"/>
    <dgm:cxn modelId="{53A1AF4A-2F64-4BF4-B743-0F21FECEA4DE}" type="presOf" srcId="{96526182-3C07-484B-805A-3808FF0DC6F5}" destId="{1484CA5B-FD97-49B5-90F4-6F91D43E5903}" srcOrd="0" destOrd="0" presId="urn:microsoft.com/office/officeart/2005/8/layout/default"/>
    <dgm:cxn modelId="{EB319D98-7A28-4312-95BC-53FDE74BFE4B}" srcId="{9678CF2F-0340-4CBB-9AD3-39FEDB5D8EFD}" destId="{2E8F4D71-0F2A-4518-954F-B787E8093CAD}" srcOrd="4" destOrd="0" parTransId="{FBBF906E-697D-4F3F-B881-37A2A3106F33}" sibTransId="{F2F34E9E-FED4-4FEB-A7AF-34AD8F4E7B04}"/>
    <dgm:cxn modelId="{170805C4-E5AA-4821-A7F4-E2AF47356B69}" type="presOf" srcId="{F99D20F2-DEBF-47F2-B9C1-4C30E8378D82}" destId="{6A795D7B-2A9D-46EB-BD68-30AFB578695E}" srcOrd="0" destOrd="0" presId="urn:microsoft.com/office/officeart/2005/8/layout/default"/>
    <dgm:cxn modelId="{E16649C5-D776-49C6-8823-5661FFCC63CA}" type="presOf" srcId="{2E8F4D71-0F2A-4518-954F-B787E8093CAD}" destId="{FE61BE62-14E3-4CDF-8D36-5F8E04FACD28}" srcOrd="0" destOrd="0" presId="urn:microsoft.com/office/officeart/2005/8/layout/default"/>
    <dgm:cxn modelId="{34BDC0CB-44FA-486E-BC27-921181B1AFEB}" srcId="{9678CF2F-0340-4CBB-9AD3-39FEDB5D8EFD}" destId="{18C0DEDE-797A-4CBF-AC00-D10CE2A54AAE}" srcOrd="2" destOrd="0" parTransId="{776DEF3A-3C58-42B1-AE73-079A84C5A118}" sibTransId="{15F936EE-9220-4F07-87B7-CE32A48B8B61}"/>
    <dgm:cxn modelId="{46750BF4-B4D0-4F45-B581-5CFE9BDCC2AA}" srcId="{9678CF2F-0340-4CBB-9AD3-39FEDB5D8EFD}" destId="{F99D20F2-DEBF-47F2-B9C1-4C30E8378D82}" srcOrd="1" destOrd="0" parTransId="{65A5114A-16FA-4A93-87D7-94D04FEC3E1E}" sibTransId="{18611DF1-03F5-4697-A875-817B0D25319C}"/>
    <dgm:cxn modelId="{3AAF4EF4-F805-4E8B-B8A1-C4F695EE89A9}" type="presOf" srcId="{25F3E063-F222-4281-998E-AD5430A569BD}" destId="{61900B48-C5AC-4EDC-BB16-C91D78C23E80}" srcOrd="0" destOrd="0" presId="urn:microsoft.com/office/officeart/2005/8/layout/default"/>
    <dgm:cxn modelId="{70EFC210-9A24-4166-BF16-B5B14AD4C645}" type="presParOf" srcId="{4C26CAFC-30CE-4782-89B2-8CED94543A97}" destId="{61900B48-C5AC-4EDC-BB16-C91D78C23E80}" srcOrd="0" destOrd="0" presId="urn:microsoft.com/office/officeart/2005/8/layout/default"/>
    <dgm:cxn modelId="{EE496EF2-8BFE-469B-B6FF-987C244D4734}" type="presParOf" srcId="{4C26CAFC-30CE-4782-89B2-8CED94543A97}" destId="{32862E42-C771-47D2-8D83-A2533B1D9F12}" srcOrd="1" destOrd="0" presId="urn:microsoft.com/office/officeart/2005/8/layout/default"/>
    <dgm:cxn modelId="{AC89B11D-47B8-48A2-BBD5-64BBE0FC1DFB}" type="presParOf" srcId="{4C26CAFC-30CE-4782-89B2-8CED94543A97}" destId="{6A795D7B-2A9D-46EB-BD68-30AFB578695E}" srcOrd="2" destOrd="0" presId="urn:microsoft.com/office/officeart/2005/8/layout/default"/>
    <dgm:cxn modelId="{EF9B5D81-CE07-493A-87F5-5A3C47D77212}" type="presParOf" srcId="{4C26CAFC-30CE-4782-89B2-8CED94543A97}" destId="{7FFE7CD4-3BDF-4D88-AA4A-1B0F9F3B95B9}" srcOrd="3" destOrd="0" presId="urn:microsoft.com/office/officeart/2005/8/layout/default"/>
    <dgm:cxn modelId="{AF670868-CDE5-43B7-9889-C22A80C68F5A}" type="presParOf" srcId="{4C26CAFC-30CE-4782-89B2-8CED94543A97}" destId="{018BC5C4-4682-4B3B-BBA8-45A17709F738}" srcOrd="4" destOrd="0" presId="urn:microsoft.com/office/officeart/2005/8/layout/default"/>
    <dgm:cxn modelId="{A89E7181-EAC9-4FF3-BAB6-A5CE291AE06B}" type="presParOf" srcId="{4C26CAFC-30CE-4782-89B2-8CED94543A97}" destId="{204EDCF2-A319-4E1F-874C-2039C8E5B81F}" srcOrd="5" destOrd="0" presId="urn:microsoft.com/office/officeart/2005/8/layout/default"/>
    <dgm:cxn modelId="{63BAC670-C383-4963-BA8D-E8EEEEA7AE94}" type="presParOf" srcId="{4C26CAFC-30CE-4782-89B2-8CED94543A97}" destId="{1484CA5B-FD97-49B5-90F4-6F91D43E5903}" srcOrd="6" destOrd="0" presId="urn:microsoft.com/office/officeart/2005/8/layout/default"/>
    <dgm:cxn modelId="{F78451BD-92D1-4735-94F3-72AE7492BEEF}" type="presParOf" srcId="{4C26CAFC-30CE-4782-89B2-8CED94543A97}" destId="{F07D8542-43E9-4204-A9BB-02865C25668E}" srcOrd="7" destOrd="0" presId="urn:microsoft.com/office/officeart/2005/8/layout/default"/>
    <dgm:cxn modelId="{FAF985AA-783F-4915-8A71-08212B6810FE}" type="presParOf" srcId="{4C26CAFC-30CE-4782-89B2-8CED94543A97}" destId="{FE61BE62-14E3-4CDF-8D36-5F8E04FACD2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B48480-2BC4-456E-A703-A0764C01785B}" type="doc">
      <dgm:prSet loTypeId="urn:microsoft.com/office/officeart/2005/8/layout/vList3" loCatId="list" qsTypeId="urn:microsoft.com/office/officeart/2005/8/quickstyle/simple1" qsCatId="simple" csTypeId="urn:microsoft.com/office/officeart/2005/8/colors/accent6_2" csCatId="accent6" phldr="1"/>
      <dgm:spPr/>
    </dgm:pt>
    <dgm:pt modelId="{89CB39D9-4E68-4830-98FF-BDB32E2C0F26}">
      <dgm:prSet phldrT="[Text]"/>
      <dgm:spPr/>
      <dgm:t>
        <a:bodyPr/>
        <a:lstStyle/>
        <a:p>
          <a:r>
            <a:rPr lang="en-GB" altLang="en-US" i="0" noProof="0" dirty="0">
              <a:latin typeface="+mj-lt"/>
            </a:rPr>
            <a:t>Choosing the right screening model and considering the project portfolio is essential when choosing a new product</a:t>
          </a:r>
          <a:endParaRPr lang="en-GB" noProof="0" dirty="0"/>
        </a:p>
      </dgm:t>
    </dgm:pt>
    <dgm:pt modelId="{67436EA1-D8BE-4A02-9F14-53A6C2A966FC}" type="parTrans" cxnId="{1AAA6B4A-8DA1-4A9D-9F0E-CAA1FAF7C985}">
      <dgm:prSet/>
      <dgm:spPr/>
      <dgm:t>
        <a:bodyPr/>
        <a:lstStyle/>
        <a:p>
          <a:endParaRPr lang="en-GB" noProof="0" dirty="0"/>
        </a:p>
      </dgm:t>
    </dgm:pt>
    <dgm:pt modelId="{5A681E50-3D3E-48AF-81C2-27AA287547AB}" type="sibTrans" cxnId="{1AAA6B4A-8DA1-4A9D-9F0E-CAA1FAF7C985}">
      <dgm:prSet/>
      <dgm:spPr/>
      <dgm:t>
        <a:bodyPr/>
        <a:lstStyle/>
        <a:p>
          <a:endParaRPr lang="en-GB" noProof="0" dirty="0"/>
        </a:p>
      </dgm:t>
    </dgm:pt>
    <dgm:pt modelId="{B2918129-4605-4A56-8593-63C2EEFF3915}">
      <dgm:prSet/>
      <dgm:spPr/>
      <dgm:t>
        <a:bodyPr/>
        <a:lstStyle/>
        <a:p>
          <a:r>
            <a:rPr lang="en-GB" noProof="0" dirty="0">
              <a:ea typeface="ＭＳ Ｐゴシック" pitchFamily="1" charset="-128"/>
            </a:rPr>
            <a:t>Some of the more common project selection methods are Checklist model, Simplified screening model, Analytical hierarchy model, profile models and financial models</a:t>
          </a:r>
          <a:endParaRPr lang="en-GB" altLang="en-US" noProof="0" dirty="0">
            <a:latin typeface="+mj-lt"/>
          </a:endParaRPr>
        </a:p>
      </dgm:t>
    </dgm:pt>
    <dgm:pt modelId="{982559AC-F0AF-4BB6-B84C-A219730EA96E}" type="parTrans" cxnId="{C1B8D717-C121-4B89-A0B5-6825B96C285F}">
      <dgm:prSet/>
      <dgm:spPr/>
      <dgm:t>
        <a:bodyPr/>
        <a:lstStyle/>
        <a:p>
          <a:endParaRPr lang="en-GB" noProof="0" dirty="0"/>
        </a:p>
      </dgm:t>
    </dgm:pt>
    <dgm:pt modelId="{B86C85AB-AE15-442E-9CF0-7DB9EF59D7AE}" type="sibTrans" cxnId="{C1B8D717-C121-4B89-A0B5-6825B96C285F}">
      <dgm:prSet/>
      <dgm:spPr/>
      <dgm:t>
        <a:bodyPr/>
        <a:lstStyle/>
        <a:p>
          <a:endParaRPr lang="en-GB" noProof="0" dirty="0"/>
        </a:p>
      </dgm:t>
    </dgm:pt>
    <dgm:pt modelId="{132DB0B3-93D9-4B86-B5C7-B60656996DB7}">
      <dgm:prSet/>
      <dgm:spPr/>
      <dgm:t>
        <a:bodyPr/>
        <a:lstStyle/>
        <a:p>
          <a:r>
            <a:rPr lang="en-GB" altLang="en-US" i="1" noProof="0" dirty="0"/>
            <a:t>General portfolio management is the systematic process of selecting, supporting, and managing the firm’s collection of projects</a:t>
          </a:r>
          <a:endParaRPr lang="en-GB" altLang="en-US" noProof="0" dirty="0">
            <a:latin typeface="+mj-lt"/>
          </a:endParaRPr>
        </a:p>
      </dgm:t>
    </dgm:pt>
    <dgm:pt modelId="{8C6DB565-7C72-4996-8714-D756E5F119C6}" type="parTrans" cxnId="{6730B541-4694-4968-94BE-180140E0AB3A}">
      <dgm:prSet/>
      <dgm:spPr/>
      <dgm:t>
        <a:bodyPr/>
        <a:lstStyle/>
        <a:p>
          <a:endParaRPr lang="en-GB" noProof="0" dirty="0"/>
        </a:p>
      </dgm:t>
    </dgm:pt>
    <dgm:pt modelId="{46180F75-F976-4AE2-B05C-B6190BBADA96}" type="sibTrans" cxnId="{6730B541-4694-4968-94BE-180140E0AB3A}">
      <dgm:prSet/>
      <dgm:spPr/>
      <dgm:t>
        <a:bodyPr/>
        <a:lstStyle/>
        <a:p>
          <a:endParaRPr lang="en-GB" noProof="0" dirty="0"/>
        </a:p>
      </dgm:t>
    </dgm:pt>
    <dgm:pt modelId="{048496A8-57C1-4333-9887-61801405A6FD}" type="pres">
      <dgm:prSet presAssocID="{C5B48480-2BC4-456E-A703-A0764C01785B}" presName="linearFlow" presStyleCnt="0">
        <dgm:presLayoutVars>
          <dgm:dir/>
          <dgm:resizeHandles val="exact"/>
        </dgm:presLayoutVars>
      </dgm:prSet>
      <dgm:spPr/>
    </dgm:pt>
    <dgm:pt modelId="{C6E6AE5F-CEE6-408D-A5EA-5C5A939FE71A}" type="pres">
      <dgm:prSet presAssocID="{89CB39D9-4E68-4830-98FF-BDB32E2C0F26}" presName="composite" presStyleCnt="0"/>
      <dgm:spPr/>
    </dgm:pt>
    <dgm:pt modelId="{FFC32F7E-DF38-48B0-9942-08D80429C931}" type="pres">
      <dgm:prSet presAssocID="{89CB39D9-4E68-4830-98FF-BDB32E2C0F26}"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E23918A9-3301-4975-8599-326E1127645B}" type="pres">
      <dgm:prSet presAssocID="{89CB39D9-4E68-4830-98FF-BDB32E2C0F26}" presName="txShp" presStyleLbl="node1" presStyleIdx="0" presStyleCnt="3">
        <dgm:presLayoutVars>
          <dgm:bulletEnabled val="1"/>
        </dgm:presLayoutVars>
      </dgm:prSet>
      <dgm:spPr/>
    </dgm:pt>
    <dgm:pt modelId="{868795AC-512F-4462-8E19-F8BDB4E1A6ED}" type="pres">
      <dgm:prSet presAssocID="{5A681E50-3D3E-48AF-81C2-27AA287547AB}" presName="spacing" presStyleCnt="0"/>
      <dgm:spPr/>
    </dgm:pt>
    <dgm:pt modelId="{113F9589-91FD-4A87-BF38-2C0A9C4415E0}" type="pres">
      <dgm:prSet presAssocID="{B2918129-4605-4A56-8593-63C2EEFF3915}" presName="composite" presStyleCnt="0"/>
      <dgm:spPr/>
    </dgm:pt>
    <dgm:pt modelId="{2D22345C-FFF5-4698-9C1E-AD90799FB09B}" type="pres">
      <dgm:prSet presAssocID="{B2918129-4605-4A56-8593-63C2EEFF3915}"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dgm:spPr>
    </dgm:pt>
    <dgm:pt modelId="{D5E1486A-6BF7-4467-8BF8-F551138F943C}" type="pres">
      <dgm:prSet presAssocID="{B2918129-4605-4A56-8593-63C2EEFF3915}" presName="txShp" presStyleLbl="node1" presStyleIdx="1" presStyleCnt="3">
        <dgm:presLayoutVars>
          <dgm:bulletEnabled val="1"/>
        </dgm:presLayoutVars>
      </dgm:prSet>
      <dgm:spPr/>
    </dgm:pt>
    <dgm:pt modelId="{355E3C31-3E9B-464A-A2EA-E2940971D3B9}" type="pres">
      <dgm:prSet presAssocID="{B86C85AB-AE15-442E-9CF0-7DB9EF59D7AE}" presName="spacing" presStyleCnt="0"/>
      <dgm:spPr/>
    </dgm:pt>
    <dgm:pt modelId="{BC247CC5-E18C-4063-8308-874196DAFDF4}" type="pres">
      <dgm:prSet presAssocID="{132DB0B3-93D9-4B86-B5C7-B60656996DB7}" presName="composite" presStyleCnt="0"/>
      <dgm:spPr/>
    </dgm:pt>
    <dgm:pt modelId="{24840847-87A1-4554-A7AA-09173E3CDD42}" type="pres">
      <dgm:prSet presAssocID="{132DB0B3-93D9-4B86-B5C7-B60656996DB7}" presName="imgShp" presStyleLbl="fgImgPlace1" presStyleIdx="2" presStyleCnt="3"/>
      <dgm:spPr>
        <a:blipFill>
          <a:blip xmlns:r="http://schemas.openxmlformats.org/officeDocument/2006/relationships" r:embed="rId5"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 modelId="{D0DE923F-9193-4F9F-B162-EDEA4AEB8FC0}" type="pres">
      <dgm:prSet presAssocID="{132DB0B3-93D9-4B86-B5C7-B60656996DB7}" presName="txShp" presStyleLbl="node1" presStyleIdx="2" presStyleCnt="3">
        <dgm:presLayoutVars>
          <dgm:bulletEnabled val="1"/>
        </dgm:presLayoutVars>
      </dgm:prSet>
      <dgm:spPr/>
    </dgm:pt>
  </dgm:ptLst>
  <dgm:cxnLst>
    <dgm:cxn modelId="{C1B8D717-C121-4B89-A0B5-6825B96C285F}" srcId="{C5B48480-2BC4-456E-A703-A0764C01785B}" destId="{B2918129-4605-4A56-8593-63C2EEFF3915}" srcOrd="1" destOrd="0" parTransId="{982559AC-F0AF-4BB6-B84C-A219730EA96E}" sibTransId="{B86C85AB-AE15-442E-9CF0-7DB9EF59D7AE}"/>
    <dgm:cxn modelId="{6730B541-4694-4968-94BE-180140E0AB3A}" srcId="{C5B48480-2BC4-456E-A703-A0764C01785B}" destId="{132DB0B3-93D9-4B86-B5C7-B60656996DB7}" srcOrd="2" destOrd="0" parTransId="{8C6DB565-7C72-4996-8714-D756E5F119C6}" sibTransId="{46180F75-F976-4AE2-B05C-B6190BBADA96}"/>
    <dgm:cxn modelId="{1AAA6B4A-8DA1-4A9D-9F0E-CAA1FAF7C985}" srcId="{C5B48480-2BC4-456E-A703-A0764C01785B}" destId="{89CB39D9-4E68-4830-98FF-BDB32E2C0F26}" srcOrd="0" destOrd="0" parTransId="{67436EA1-D8BE-4A02-9F14-53A6C2A966FC}" sibTransId="{5A681E50-3D3E-48AF-81C2-27AA287547AB}"/>
    <dgm:cxn modelId="{0214B273-60FC-4095-834D-61F5E668E4E1}" type="presOf" srcId="{132DB0B3-93D9-4B86-B5C7-B60656996DB7}" destId="{D0DE923F-9193-4F9F-B162-EDEA4AEB8FC0}" srcOrd="0" destOrd="0" presId="urn:microsoft.com/office/officeart/2005/8/layout/vList3"/>
    <dgm:cxn modelId="{B88CAA59-94AB-48B4-8067-FF31066A368E}" type="presOf" srcId="{B2918129-4605-4A56-8593-63C2EEFF3915}" destId="{D5E1486A-6BF7-4467-8BF8-F551138F943C}" srcOrd="0" destOrd="0" presId="urn:microsoft.com/office/officeart/2005/8/layout/vList3"/>
    <dgm:cxn modelId="{D23EA5C1-AB3C-4DC9-8177-02A39D787AB8}" type="presOf" srcId="{89CB39D9-4E68-4830-98FF-BDB32E2C0F26}" destId="{E23918A9-3301-4975-8599-326E1127645B}" srcOrd="0" destOrd="0" presId="urn:microsoft.com/office/officeart/2005/8/layout/vList3"/>
    <dgm:cxn modelId="{77D744E0-E7D5-4B59-8928-DB7B37875367}" type="presOf" srcId="{C5B48480-2BC4-456E-A703-A0764C01785B}" destId="{048496A8-57C1-4333-9887-61801405A6FD}" srcOrd="0" destOrd="0" presId="urn:microsoft.com/office/officeart/2005/8/layout/vList3"/>
    <dgm:cxn modelId="{DDD063D9-2274-4221-87EE-8FE5D51CF82D}" type="presParOf" srcId="{048496A8-57C1-4333-9887-61801405A6FD}" destId="{C6E6AE5F-CEE6-408D-A5EA-5C5A939FE71A}" srcOrd="0" destOrd="0" presId="urn:microsoft.com/office/officeart/2005/8/layout/vList3"/>
    <dgm:cxn modelId="{DA9FAB32-2C49-4C91-B45B-E994C7757C32}" type="presParOf" srcId="{C6E6AE5F-CEE6-408D-A5EA-5C5A939FE71A}" destId="{FFC32F7E-DF38-48B0-9942-08D80429C931}" srcOrd="0" destOrd="0" presId="urn:microsoft.com/office/officeart/2005/8/layout/vList3"/>
    <dgm:cxn modelId="{05AD7428-9D88-43BB-A4C8-122E620960FD}" type="presParOf" srcId="{C6E6AE5F-CEE6-408D-A5EA-5C5A939FE71A}" destId="{E23918A9-3301-4975-8599-326E1127645B}" srcOrd="1" destOrd="0" presId="urn:microsoft.com/office/officeart/2005/8/layout/vList3"/>
    <dgm:cxn modelId="{3A1605DF-1E3B-465E-BF62-5A6FDC7167EA}" type="presParOf" srcId="{048496A8-57C1-4333-9887-61801405A6FD}" destId="{868795AC-512F-4462-8E19-F8BDB4E1A6ED}" srcOrd="1" destOrd="0" presId="urn:microsoft.com/office/officeart/2005/8/layout/vList3"/>
    <dgm:cxn modelId="{07F862D6-3C56-4495-892C-6970A107D27E}" type="presParOf" srcId="{048496A8-57C1-4333-9887-61801405A6FD}" destId="{113F9589-91FD-4A87-BF38-2C0A9C4415E0}" srcOrd="2" destOrd="0" presId="urn:microsoft.com/office/officeart/2005/8/layout/vList3"/>
    <dgm:cxn modelId="{DA40E310-3A04-4C8E-9D7A-278A7CA829AB}" type="presParOf" srcId="{113F9589-91FD-4A87-BF38-2C0A9C4415E0}" destId="{2D22345C-FFF5-4698-9C1E-AD90799FB09B}" srcOrd="0" destOrd="0" presId="urn:microsoft.com/office/officeart/2005/8/layout/vList3"/>
    <dgm:cxn modelId="{6D24CB17-48FE-4959-AA26-3FA0CF07BD3D}" type="presParOf" srcId="{113F9589-91FD-4A87-BF38-2C0A9C4415E0}" destId="{D5E1486A-6BF7-4467-8BF8-F551138F943C}" srcOrd="1" destOrd="0" presId="urn:microsoft.com/office/officeart/2005/8/layout/vList3"/>
    <dgm:cxn modelId="{6C638C86-4715-4A5D-8A3C-5214B598A0BA}" type="presParOf" srcId="{048496A8-57C1-4333-9887-61801405A6FD}" destId="{355E3C31-3E9B-464A-A2EA-E2940971D3B9}" srcOrd="3" destOrd="0" presId="urn:microsoft.com/office/officeart/2005/8/layout/vList3"/>
    <dgm:cxn modelId="{531B8A6C-CD69-486F-A568-DEBFDE2E9133}" type="presParOf" srcId="{048496A8-57C1-4333-9887-61801405A6FD}" destId="{BC247CC5-E18C-4063-8308-874196DAFDF4}" srcOrd="4" destOrd="0" presId="urn:microsoft.com/office/officeart/2005/8/layout/vList3"/>
    <dgm:cxn modelId="{F54DF7B2-FB4B-4FF8-835E-E2C248CBCB5E}" type="presParOf" srcId="{BC247CC5-E18C-4063-8308-874196DAFDF4}" destId="{24840847-87A1-4554-A7AA-09173E3CDD42}" srcOrd="0" destOrd="0" presId="urn:microsoft.com/office/officeart/2005/8/layout/vList3"/>
    <dgm:cxn modelId="{1C19EB28-50EB-4923-B3F1-D50238609ABE}" type="presParOf" srcId="{BC247CC5-E18C-4063-8308-874196DAFDF4}" destId="{D0DE923F-9193-4F9F-B162-EDEA4AEB8FC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F1028-12BC-4F5B-AA42-8C785B336612}">
      <dsp:nvSpPr>
        <dsp:cNvPr id="0" name=""/>
        <dsp:cNvSpPr/>
      </dsp:nvSpPr>
      <dsp:spPr>
        <a:xfrm>
          <a:off x="4635208" y="204607"/>
          <a:ext cx="1583046" cy="105536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a:t>Portfolio</a:t>
          </a:r>
        </a:p>
      </dsp:txBody>
      <dsp:txXfrm>
        <a:off x="4666119" y="235518"/>
        <a:ext cx="1521224" cy="993542"/>
      </dsp:txXfrm>
    </dsp:sp>
    <dsp:sp modelId="{029FE92C-B656-4DAF-A42A-EE113F31A2DB}">
      <dsp:nvSpPr>
        <dsp:cNvPr id="0" name=""/>
        <dsp:cNvSpPr/>
      </dsp:nvSpPr>
      <dsp:spPr>
        <a:xfrm>
          <a:off x="1825300" y="1259971"/>
          <a:ext cx="3601431" cy="422145"/>
        </a:xfrm>
        <a:custGeom>
          <a:avLst/>
          <a:gdLst/>
          <a:ahLst/>
          <a:cxnLst/>
          <a:rect l="0" t="0" r="0" b="0"/>
          <a:pathLst>
            <a:path>
              <a:moveTo>
                <a:pt x="3601431" y="0"/>
              </a:moveTo>
              <a:lnTo>
                <a:pt x="3601431" y="211072"/>
              </a:lnTo>
              <a:lnTo>
                <a:pt x="0" y="211072"/>
              </a:lnTo>
              <a:lnTo>
                <a:pt x="0" y="42214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2D5C0F-A565-4B83-9DEE-A1BD4271F846}">
      <dsp:nvSpPr>
        <dsp:cNvPr id="0" name=""/>
        <dsp:cNvSpPr/>
      </dsp:nvSpPr>
      <dsp:spPr>
        <a:xfrm>
          <a:off x="1033777" y="1682117"/>
          <a:ext cx="1583046" cy="105536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t>Programme A</a:t>
          </a:r>
        </a:p>
      </dsp:txBody>
      <dsp:txXfrm>
        <a:off x="1064688" y="1713028"/>
        <a:ext cx="1521224" cy="993542"/>
      </dsp:txXfrm>
    </dsp:sp>
    <dsp:sp modelId="{638F3B5D-A4D6-4606-804C-57851049A765}">
      <dsp:nvSpPr>
        <dsp:cNvPr id="0" name=""/>
        <dsp:cNvSpPr/>
      </dsp:nvSpPr>
      <dsp:spPr>
        <a:xfrm>
          <a:off x="796320" y="2737482"/>
          <a:ext cx="1028980" cy="422145"/>
        </a:xfrm>
        <a:custGeom>
          <a:avLst/>
          <a:gdLst/>
          <a:ahLst/>
          <a:cxnLst/>
          <a:rect l="0" t="0" r="0" b="0"/>
          <a:pathLst>
            <a:path>
              <a:moveTo>
                <a:pt x="1028980" y="0"/>
              </a:moveTo>
              <a:lnTo>
                <a:pt x="1028980" y="211072"/>
              </a:lnTo>
              <a:lnTo>
                <a:pt x="0" y="211072"/>
              </a:lnTo>
              <a:lnTo>
                <a:pt x="0" y="4221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B21174-1F14-4F7D-ADD3-EAD4C56FE229}">
      <dsp:nvSpPr>
        <dsp:cNvPr id="0" name=""/>
        <dsp:cNvSpPr/>
      </dsp:nvSpPr>
      <dsp:spPr>
        <a:xfrm>
          <a:off x="4797" y="3159628"/>
          <a:ext cx="1583046" cy="105536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a:t>Project A</a:t>
          </a:r>
        </a:p>
      </dsp:txBody>
      <dsp:txXfrm>
        <a:off x="35708" y="3190539"/>
        <a:ext cx="1521224" cy="993542"/>
      </dsp:txXfrm>
    </dsp:sp>
    <dsp:sp modelId="{9FF4CF33-E326-46CC-98FC-E382268064DF}">
      <dsp:nvSpPr>
        <dsp:cNvPr id="0" name=""/>
        <dsp:cNvSpPr/>
      </dsp:nvSpPr>
      <dsp:spPr>
        <a:xfrm>
          <a:off x="1825300" y="2737482"/>
          <a:ext cx="1028980" cy="422145"/>
        </a:xfrm>
        <a:custGeom>
          <a:avLst/>
          <a:gdLst/>
          <a:ahLst/>
          <a:cxnLst/>
          <a:rect l="0" t="0" r="0" b="0"/>
          <a:pathLst>
            <a:path>
              <a:moveTo>
                <a:pt x="0" y="0"/>
              </a:moveTo>
              <a:lnTo>
                <a:pt x="0" y="211072"/>
              </a:lnTo>
              <a:lnTo>
                <a:pt x="1028980" y="211072"/>
              </a:lnTo>
              <a:lnTo>
                <a:pt x="1028980" y="4221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DC6E51-B867-470B-967D-A379FDEC053C}">
      <dsp:nvSpPr>
        <dsp:cNvPr id="0" name=""/>
        <dsp:cNvSpPr/>
      </dsp:nvSpPr>
      <dsp:spPr>
        <a:xfrm>
          <a:off x="2062757" y="3159628"/>
          <a:ext cx="1583046" cy="105536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a:t>Project B</a:t>
          </a:r>
        </a:p>
      </dsp:txBody>
      <dsp:txXfrm>
        <a:off x="2093668" y="3190539"/>
        <a:ext cx="1521224" cy="993542"/>
      </dsp:txXfrm>
    </dsp:sp>
    <dsp:sp modelId="{BFCA106C-54A7-4781-8532-155DAD6CBCA7}">
      <dsp:nvSpPr>
        <dsp:cNvPr id="0" name=""/>
        <dsp:cNvSpPr/>
      </dsp:nvSpPr>
      <dsp:spPr>
        <a:xfrm>
          <a:off x="5426732" y="1259971"/>
          <a:ext cx="1543470" cy="422145"/>
        </a:xfrm>
        <a:custGeom>
          <a:avLst/>
          <a:gdLst/>
          <a:ahLst/>
          <a:cxnLst/>
          <a:rect l="0" t="0" r="0" b="0"/>
          <a:pathLst>
            <a:path>
              <a:moveTo>
                <a:pt x="0" y="0"/>
              </a:moveTo>
              <a:lnTo>
                <a:pt x="0" y="211072"/>
              </a:lnTo>
              <a:lnTo>
                <a:pt x="1543470" y="211072"/>
              </a:lnTo>
              <a:lnTo>
                <a:pt x="1543470" y="42214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3B2121-EBED-4C4A-AF8E-2DEEBBA4B908}">
      <dsp:nvSpPr>
        <dsp:cNvPr id="0" name=""/>
        <dsp:cNvSpPr/>
      </dsp:nvSpPr>
      <dsp:spPr>
        <a:xfrm>
          <a:off x="6178679" y="1682117"/>
          <a:ext cx="1583046" cy="105536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t>Programme B</a:t>
          </a:r>
        </a:p>
      </dsp:txBody>
      <dsp:txXfrm>
        <a:off x="6209590" y="1713028"/>
        <a:ext cx="1521224" cy="993542"/>
      </dsp:txXfrm>
    </dsp:sp>
    <dsp:sp modelId="{7C8FE42B-5AD6-4A95-93B2-280BA8C17D71}">
      <dsp:nvSpPr>
        <dsp:cNvPr id="0" name=""/>
        <dsp:cNvSpPr/>
      </dsp:nvSpPr>
      <dsp:spPr>
        <a:xfrm>
          <a:off x="4912242" y="2737482"/>
          <a:ext cx="2057960" cy="422145"/>
        </a:xfrm>
        <a:custGeom>
          <a:avLst/>
          <a:gdLst/>
          <a:ahLst/>
          <a:cxnLst/>
          <a:rect l="0" t="0" r="0" b="0"/>
          <a:pathLst>
            <a:path>
              <a:moveTo>
                <a:pt x="2057960" y="0"/>
              </a:moveTo>
              <a:lnTo>
                <a:pt x="2057960" y="211072"/>
              </a:lnTo>
              <a:lnTo>
                <a:pt x="0" y="211072"/>
              </a:lnTo>
              <a:lnTo>
                <a:pt x="0" y="4221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CC8DFD-F286-4713-8336-33E79155A888}">
      <dsp:nvSpPr>
        <dsp:cNvPr id="0" name=""/>
        <dsp:cNvSpPr/>
      </dsp:nvSpPr>
      <dsp:spPr>
        <a:xfrm>
          <a:off x="4120718" y="3159628"/>
          <a:ext cx="1583046" cy="105536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a:t>Project A</a:t>
          </a:r>
        </a:p>
      </dsp:txBody>
      <dsp:txXfrm>
        <a:off x="4151629" y="3190539"/>
        <a:ext cx="1521224" cy="993542"/>
      </dsp:txXfrm>
    </dsp:sp>
    <dsp:sp modelId="{51619C3A-6DE4-4B76-81AC-7B09F6848A1F}">
      <dsp:nvSpPr>
        <dsp:cNvPr id="0" name=""/>
        <dsp:cNvSpPr/>
      </dsp:nvSpPr>
      <dsp:spPr>
        <a:xfrm>
          <a:off x="6924482" y="2737482"/>
          <a:ext cx="91440" cy="422145"/>
        </a:xfrm>
        <a:custGeom>
          <a:avLst/>
          <a:gdLst/>
          <a:ahLst/>
          <a:cxnLst/>
          <a:rect l="0" t="0" r="0" b="0"/>
          <a:pathLst>
            <a:path>
              <a:moveTo>
                <a:pt x="45720" y="0"/>
              </a:moveTo>
              <a:lnTo>
                <a:pt x="45720" y="4221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5E2AB9-3F18-4CF7-BF58-6F1ABC5FEA96}">
      <dsp:nvSpPr>
        <dsp:cNvPr id="0" name=""/>
        <dsp:cNvSpPr/>
      </dsp:nvSpPr>
      <dsp:spPr>
        <a:xfrm>
          <a:off x="6178679" y="3159628"/>
          <a:ext cx="1583046" cy="105536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a:t>Project B</a:t>
          </a:r>
        </a:p>
      </dsp:txBody>
      <dsp:txXfrm>
        <a:off x="6209590" y="3190539"/>
        <a:ext cx="1521224" cy="993542"/>
      </dsp:txXfrm>
    </dsp:sp>
    <dsp:sp modelId="{9FB5A5F2-A780-4C8B-B9F6-33B0B7CA2B4E}">
      <dsp:nvSpPr>
        <dsp:cNvPr id="0" name=""/>
        <dsp:cNvSpPr/>
      </dsp:nvSpPr>
      <dsp:spPr>
        <a:xfrm>
          <a:off x="6970202" y="2737482"/>
          <a:ext cx="2057960" cy="422145"/>
        </a:xfrm>
        <a:custGeom>
          <a:avLst/>
          <a:gdLst/>
          <a:ahLst/>
          <a:cxnLst/>
          <a:rect l="0" t="0" r="0" b="0"/>
          <a:pathLst>
            <a:path>
              <a:moveTo>
                <a:pt x="0" y="0"/>
              </a:moveTo>
              <a:lnTo>
                <a:pt x="0" y="211072"/>
              </a:lnTo>
              <a:lnTo>
                <a:pt x="2057960" y="211072"/>
              </a:lnTo>
              <a:lnTo>
                <a:pt x="2057960" y="4221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0F20C4-12E7-431F-BBFD-B23DFAF09402}">
      <dsp:nvSpPr>
        <dsp:cNvPr id="0" name=""/>
        <dsp:cNvSpPr/>
      </dsp:nvSpPr>
      <dsp:spPr>
        <a:xfrm>
          <a:off x="8236640" y="3159628"/>
          <a:ext cx="1583046" cy="105536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a:t>Project C</a:t>
          </a:r>
        </a:p>
      </dsp:txBody>
      <dsp:txXfrm>
        <a:off x="8267551" y="3190539"/>
        <a:ext cx="1521224" cy="993542"/>
      </dsp:txXfrm>
    </dsp:sp>
    <dsp:sp modelId="{740503BD-B700-465F-A978-3D92A4A0C785}">
      <dsp:nvSpPr>
        <dsp:cNvPr id="0" name=""/>
        <dsp:cNvSpPr/>
      </dsp:nvSpPr>
      <dsp:spPr>
        <a:xfrm>
          <a:off x="5426732" y="1259971"/>
          <a:ext cx="3601431" cy="422145"/>
        </a:xfrm>
        <a:custGeom>
          <a:avLst/>
          <a:gdLst/>
          <a:ahLst/>
          <a:cxnLst/>
          <a:rect l="0" t="0" r="0" b="0"/>
          <a:pathLst>
            <a:path>
              <a:moveTo>
                <a:pt x="0" y="0"/>
              </a:moveTo>
              <a:lnTo>
                <a:pt x="0" y="211072"/>
              </a:lnTo>
              <a:lnTo>
                <a:pt x="3601431" y="211072"/>
              </a:lnTo>
              <a:lnTo>
                <a:pt x="3601431" y="42214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FA637A-4F40-466A-ACD1-ABDC40B4F3BB}">
      <dsp:nvSpPr>
        <dsp:cNvPr id="0" name=""/>
        <dsp:cNvSpPr/>
      </dsp:nvSpPr>
      <dsp:spPr>
        <a:xfrm>
          <a:off x="8236640" y="1682117"/>
          <a:ext cx="1583046" cy="105536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a:t>Project D</a:t>
          </a:r>
        </a:p>
      </dsp:txBody>
      <dsp:txXfrm>
        <a:off x="8267551" y="1713028"/>
        <a:ext cx="1521224" cy="993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B3F67-D8D4-40D4-8CAB-43D296F5F162}">
      <dsp:nvSpPr>
        <dsp:cNvPr id="0" name=""/>
        <dsp:cNvSpPr/>
      </dsp:nvSpPr>
      <dsp:spPr>
        <a:xfrm>
          <a:off x="3654154" y="-9101"/>
          <a:ext cx="1865247" cy="86387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err="1">
              <a:latin typeface="Calibri"/>
              <a:ea typeface="Calibri"/>
            </a:rPr>
            <a:t>Realism</a:t>
          </a:r>
          <a:endParaRPr lang="de-DE" sz="1600" kern="1200" dirty="0">
            <a:latin typeface="Calibri"/>
            <a:ea typeface="Calibri"/>
          </a:endParaRPr>
        </a:p>
      </dsp:txBody>
      <dsp:txXfrm>
        <a:off x="3696325" y="33070"/>
        <a:ext cx="1780905" cy="779530"/>
      </dsp:txXfrm>
    </dsp:sp>
    <dsp:sp modelId="{391883E0-8D39-4C1E-AB69-699A373B4B0C}">
      <dsp:nvSpPr>
        <dsp:cNvPr id="0" name=""/>
        <dsp:cNvSpPr/>
      </dsp:nvSpPr>
      <dsp:spPr>
        <a:xfrm>
          <a:off x="2576490" y="407066"/>
          <a:ext cx="3962626" cy="3962626"/>
        </a:xfrm>
        <a:custGeom>
          <a:avLst/>
          <a:gdLst/>
          <a:ahLst/>
          <a:cxnLst/>
          <a:rect l="0" t="0" r="0" b="0"/>
          <a:pathLst>
            <a:path>
              <a:moveTo>
                <a:pt x="2948637" y="252184"/>
              </a:moveTo>
              <a:arcTo wR="1981313" hR="1981313" stAng="17953434" swAng="1119998"/>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06CB9D-7038-4767-84DF-4FB2A7E52C01}">
      <dsp:nvSpPr>
        <dsp:cNvPr id="0" name=""/>
        <dsp:cNvSpPr/>
      </dsp:nvSpPr>
      <dsp:spPr>
        <a:xfrm>
          <a:off x="5403267" y="1064682"/>
          <a:ext cx="1865247" cy="863872"/>
        </a:xfrm>
        <a:prstGeom prst="roundRect">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err="1">
              <a:latin typeface="Calibri"/>
              <a:ea typeface="Calibri"/>
            </a:rPr>
            <a:t>Capability</a:t>
          </a:r>
          <a:endParaRPr lang="de-DE" sz="1600" kern="1200" dirty="0">
            <a:latin typeface="Calibri"/>
            <a:ea typeface="Calibri"/>
          </a:endParaRPr>
        </a:p>
      </dsp:txBody>
      <dsp:txXfrm>
        <a:off x="5445438" y="1106853"/>
        <a:ext cx="1780905" cy="779530"/>
      </dsp:txXfrm>
    </dsp:sp>
    <dsp:sp modelId="{0CE1944A-A920-42BD-A106-E0C93D81F984}">
      <dsp:nvSpPr>
        <dsp:cNvPr id="0" name=""/>
        <dsp:cNvSpPr/>
      </dsp:nvSpPr>
      <dsp:spPr>
        <a:xfrm>
          <a:off x="2590387" y="406473"/>
          <a:ext cx="3962626" cy="3962626"/>
        </a:xfrm>
        <a:custGeom>
          <a:avLst/>
          <a:gdLst/>
          <a:ahLst/>
          <a:cxnLst/>
          <a:rect l="0" t="0" r="0" b="0"/>
          <a:pathLst>
            <a:path>
              <a:moveTo>
                <a:pt x="3910740" y="1530854"/>
              </a:moveTo>
              <a:arcTo wR="1981313" hR="1981313" stAng="20811521" swAng="1546398"/>
            </a:path>
          </a:pathLst>
        </a:custGeom>
        <a:noFill/>
        <a:ln w="6350" cap="flat" cmpd="sng" algn="ctr">
          <a:solidFill>
            <a:schemeClr val="accent4">
              <a:hueOff val="2079139"/>
              <a:satOff val="-9594"/>
              <a:lumOff val="353"/>
              <a:alphaOff val="0"/>
            </a:schemeClr>
          </a:solidFill>
          <a:prstDash val="solid"/>
          <a:miter lim="800000"/>
        </a:ln>
        <a:effectLst/>
      </dsp:spPr>
      <dsp:style>
        <a:lnRef idx="1">
          <a:scrgbClr r="0" g="0" b="0"/>
        </a:lnRef>
        <a:fillRef idx="0">
          <a:scrgbClr r="0" g="0" b="0"/>
        </a:fillRef>
        <a:effectRef idx="0">
          <a:scrgbClr r="0" g="0" b="0"/>
        </a:effectRef>
        <a:fontRef idx="minor"/>
      </dsp:style>
    </dsp:sp>
    <dsp:sp modelId="{413A4FCB-237A-4F86-9B24-99B731C191F2}">
      <dsp:nvSpPr>
        <dsp:cNvPr id="0" name=""/>
        <dsp:cNvSpPr/>
      </dsp:nvSpPr>
      <dsp:spPr>
        <a:xfrm>
          <a:off x="5419889" y="2829866"/>
          <a:ext cx="1865247" cy="863872"/>
        </a:xfrm>
        <a:prstGeom prst="roundRect">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err="1">
              <a:latin typeface="Calibri"/>
              <a:ea typeface="Calibri"/>
            </a:rPr>
            <a:t>Flexibility</a:t>
          </a:r>
          <a:endParaRPr lang="de-DE" sz="1600" kern="1200" dirty="0">
            <a:latin typeface="Calibri"/>
            <a:ea typeface="Calibri"/>
          </a:endParaRPr>
        </a:p>
      </dsp:txBody>
      <dsp:txXfrm>
        <a:off x="5462060" y="2872037"/>
        <a:ext cx="1780905" cy="779530"/>
      </dsp:txXfrm>
    </dsp:sp>
    <dsp:sp modelId="{74492C47-D5C1-49F5-AFEB-3C422D381371}">
      <dsp:nvSpPr>
        <dsp:cNvPr id="0" name=""/>
        <dsp:cNvSpPr/>
      </dsp:nvSpPr>
      <dsp:spPr>
        <a:xfrm>
          <a:off x="2560315" y="447682"/>
          <a:ext cx="3962626" cy="3962626"/>
        </a:xfrm>
        <a:custGeom>
          <a:avLst/>
          <a:gdLst/>
          <a:ahLst/>
          <a:cxnLst/>
          <a:rect l="0" t="0" r="0" b="0"/>
          <a:pathLst>
            <a:path>
              <a:moveTo>
                <a:pt x="3501877" y="3251544"/>
              </a:moveTo>
              <a:arcTo wR="1981313" hR="1981313" stAng="2392460" swAng="1220909"/>
            </a:path>
          </a:pathLst>
        </a:custGeom>
        <a:noFill/>
        <a:ln w="6350" cap="flat" cmpd="sng" algn="ctr">
          <a:solidFill>
            <a:schemeClr val="accent4">
              <a:hueOff val="4158277"/>
              <a:satOff val="-19187"/>
              <a:lumOff val="706"/>
              <a:alphaOff val="0"/>
            </a:schemeClr>
          </a:solidFill>
          <a:prstDash val="solid"/>
          <a:miter lim="800000"/>
        </a:ln>
        <a:effectLst/>
      </dsp:spPr>
      <dsp:style>
        <a:lnRef idx="1">
          <a:scrgbClr r="0" g="0" b="0"/>
        </a:lnRef>
        <a:fillRef idx="0">
          <a:scrgbClr r="0" g="0" b="0"/>
        </a:fillRef>
        <a:effectRef idx="0">
          <a:scrgbClr r="0" g="0" b="0"/>
        </a:effectRef>
        <a:fontRef idx="minor"/>
      </dsp:style>
    </dsp:sp>
    <dsp:sp modelId="{1BE5EB6B-AAD2-499D-BFB9-7748DEC5264A}">
      <dsp:nvSpPr>
        <dsp:cNvPr id="0" name=""/>
        <dsp:cNvSpPr/>
      </dsp:nvSpPr>
      <dsp:spPr>
        <a:xfrm>
          <a:off x="3654154" y="3953525"/>
          <a:ext cx="1865247" cy="863872"/>
        </a:xfrm>
        <a:prstGeom prst="roundRect">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err="1">
              <a:latin typeface="Calibri"/>
              <a:ea typeface="Calibri"/>
            </a:rPr>
            <a:t>Ease</a:t>
          </a:r>
          <a:r>
            <a:rPr lang="de-DE" sz="1600" kern="1200" dirty="0">
              <a:latin typeface="Calibri"/>
              <a:ea typeface="Calibri"/>
            </a:rPr>
            <a:t> </a:t>
          </a:r>
          <a:r>
            <a:rPr lang="de-DE" sz="1600" kern="1200" dirty="0" err="1">
              <a:latin typeface="Calibri"/>
              <a:ea typeface="Calibri"/>
            </a:rPr>
            <a:t>of</a:t>
          </a:r>
          <a:r>
            <a:rPr lang="de-DE" sz="1600" kern="1200" dirty="0">
              <a:latin typeface="Calibri"/>
              <a:ea typeface="Calibri"/>
            </a:rPr>
            <a:t> </a:t>
          </a:r>
          <a:r>
            <a:rPr lang="de-DE" sz="1600" kern="1200" dirty="0" err="1">
              <a:latin typeface="Calibri"/>
              <a:ea typeface="Calibri"/>
            </a:rPr>
            <a:t>Use</a:t>
          </a:r>
          <a:endParaRPr lang="de-DE" sz="1600" kern="1200" dirty="0">
            <a:latin typeface="Calibri"/>
            <a:ea typeface="Calibri"/>
          </a:endParaRPr>
        </a:p>
      </dsp:txBody>
      <dsp:txXfrm>
        <a:off x="3696325" y="3995696"/>
        <a:ext cx="1780905" cy="779530"/>
      </dsp:txXfrm>
    </dsp:sp>
    <dsp:sp modelId="{7B9AEE7C-5A75-464E-BB9F-FEAA61042442}">
      <dsp:nvSpPr>
        <dsp:cNvPr id="0" name=""/>
        <dsp:cNvSpPr/>
      </dsp:nvSpPr>
      <dsp:spPr>
        <a:xfrm>
          <a:off x="2650613" y="447682"/>
          <a:ext cx="3962626" cy="3962626"/>
        </a:xfrm>
        <a:custGeom>
          <a:avLst/>
          <a:gdLst/>
          <a:ahLst/>
          <a:cxnLst/>
          <a:rect l="0" t="0" r="0" b="0"/>
          <a:pathLst>
            <a:path>
              <a:moveTo>
                <a:pt x="997336" y="3701020"/>
              </a:moveTo>
              <a:arcTo wR="1981313" hR="1981313" stAng="7186631" swAng="1220909"/>
            </a:path>
          </a:pathLst>
        </a:custGeom>
        <a:noFill/>
        <a:ln w="6350" cap="flat" cmpd="sng" algn="ctr">
          <a:solidFill>
            <a:schemeClr val="accent4">
              <a:hueOff val="6237415"/>
              <a:satOff val="-28781"/>
              <a:lumOff val="1059"/>
              <a:alphaOff val="0"/>
            </a:schemeClr>
          </a:solidFill>
          <a:prstDash val="solid"/>
          <a:miter lim="800000"/>
        </a:ln>
        <a:effectLst/>
      </dsp:spPr>
      <dsp:style>
        <a:lnRef idx="1">
          <a:scrgbClr r="0" g="0" b="0"/>
        </a:lnRef>
        <a:fillRef idx="0">
          <a:scrgbClr r="0" g="0" b="0"/>
        </a:fillRef>
        <a:effectRef idx="0">
          <a:scrgbClr r="0" g="0" b="0"/>
        </a:effectRef>
        <a:fontRef idx="minor"/>
      </dsp:style>
    </dsp:sp>
    <dsp:sp modelId="{62A51144-F256-4E17-BAC1-3DA0E9294C1C}">
      <dsp:nvSpPr>
        <dsp:cNvPr id="0" name=""/>
        <dsp:cNvSpPr/>
      </dsp:nvSpPr>
      <dsp:spPr>
        <a:xfrm>
          <a:off x="1888418" y="2829866"/>
          <a:ext cx="1865247" cy="863872"/>
        </a:xfrm>
        <a:prstGeom prst="roundRect">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err="1">
              <a:latin typeface="Calibri"/>
              <a:ea typeface="Calibri"/>
            </a:rPr>
            <a:t>Cost</a:t>
          </a:r>
          <a:r>
            <a:rPr lang="de-DE" sz="1600" kern="1200" dirty="0">
              <a:latin typeface="Calibri"/>
              <a:ea typeface="Calibri"/>
            </a:rPr>
            <a:t> </a:t>
          </a:r>
          <a:r>
            <a:rPr lang="de-DE" sz="1600" kern="1200" dirty="0" err="1">
              <a:latin typeface="Calibri"/>
              <a:ea typeface="Calibri"/>
            </a:rPr>
            <a:t>Effectiveness</a:t>
          </a:r>
          <a:endParaRPr lang="de-DE" sz="1600" kern="1200" dirty="0">
            <a:latin typeface="Calibri"/>
            <a:ea typeface="Calibri"/>
          </a:endParaRPr>
        </a:p>
      </dsp:txBody>
      <dsp:txXfrm>
        <a:off x="1930589" y="2872037"/>
        <a:ext cx="1780905" cy="779530"/>
      </dsp:txXfrm>
    </dsp:sp>
    <dsp:sp modelId="{AECADFD4-6807-4973-B12D-B3FF733734C8}">
      <dsp:nvSpPr>
        <dsp:cNvPr id="0" name=""/>
        <dsp:cNvSpPr/>
      </dsp:nvSpPr>
      <dsp:spPr>
        <a:xfrm>
          <a:off x="2604451" y="341277"/>
          <a:ext cx="3962626" cy="3962626"/>
        </a:xfrm>
        <a:custGeom>
          <a:avLst/>
          <a:gdLst/>
          <a:ahLst/>
          <a:cxnLst/>
          <a:rect l="0" t="0" r="0" b="0"/>
          <a:pathLst>
            <a:path>
              <a:moveTo>
                <a:pt x="63750" y="2479867"/>
              </a:moveTo>
              <a:arcTo wR="1981313" hR="1981313" stAng="9925568" swAng="1547061"/>
            </a:path>
          </a:pathLst>
        </a:custGeom>
        <a:noFill/>
        <a:ln w="6350" cap="flat" cmpd="sng" algn="ctr">
          <a:solidFill>
            <a:schemeClr val="accent4">
              <a:hueOff val="8316554"/>
              <a:satOff val="-38374"/>
              <a:lumOff val="1412"/>
              <a:alphaOff val="0"/>
            </a:schemeClr>
          </a:solidFill>
          <a:prstDash val="solid"/>
          <a:miter lim="800000"/>
        </a:ln>
        <a:effectLst/>
      </dsp:spPr>
      <dsp:style>
        <a:lnRef idx="1">
          <a:scrgbClr r="0" g="0" b="0"/>
        </a:lnRef>
        <a:fillRef idx="0">
          <a:scrgbClr r="0" g="0" b="0"/>
        </a:fillRef>
        <a:effectRef idx="0">
          <a:scrgbClr r="0" g="0" b="0"/>
        </a:effectRef>
        <a:fontRef idx="minor"/>
      </dsp:style>
    </dsp:sp>
    <dsp:sp modelId="{D9298252-134F-4E20-B014-55FC8A03645A}">
      <dsp:nvSpPr>
        <dsp:cNvPr id="0" name=""/>
        <dsp:cNvSpPr/>
      </dsp:nvSpPr>
      <dsp:spPr>
        <a:xfrm>
          <a:off x="1871781" y="1064682"/>
          <a:ext cx="1865247" cy="863872"/>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err="1">
              <a:latin typeface="Calibri"/>
              <a:ea typeface="Calibri"/>
            </a:rPr>
            <a:t>Comparability</a:t>
          </a:r>
          <a:endParaRPr lang="de-DE" sz="1600" kern="1200" dirty="0">
            <a:latin typeface="Calibri"/>
            <a:ea typeface="Calibri"/>
          </a:endParaRPr>
        </a:p>
      </dsp:txBody>
      <dsp:txXfrm>
        <a:off x="1913952" y="1106853"/>
        <a:ext cx="1780905" cy="779530"/>
      </dsp:txXfrm>
    </dsp:sp>
    <dsp:sp modelId="{28262CD6-08D2-43DE-BA58-C17453C01703}">
      <dsp:nvSpPr>
        <dsp:cNvPr id="0" name=""/>
        <dsp:cNvSpPr/>
      </dsp:nvSpPr>
      <dsp:spPr>
        <a:xfrm>
          <a:off x="2556438" y="448120"/>
          <a:ext cx="3962626" cy="3962626"/>
        </a:xfrm>
        <a:custGeom>
          <a:avLst/>
          <a:gdLst/>
          <a:ahLst/>
          <a:cxnLst/>
          <a:rect l="0" t="0" r="0" b="0"/>
          <a:pathLst>
            <a:path>
              <a:moveTo>
                <a:pt x="549722" y="611586"/>
              </a:moveTo>
              <a:arcTo wR="1981313" hR="1981313" stAng="13424094" swAng="1174872"/>
            </a:path>
          </a:pathLst>
        </a:custGeom>
        <a:no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00B48-C5AC-4EDC-BB16-C91D78C23E80}">
      <dsp:nvSpPr>
        <dsp:cNvPr id="0" name=""/>
        <dsp:cNvSpPr/>
      </dsp:nvSpPr>
      <dsp:spPr>
        <a:xfrm>
          <a:off x="0" y="104774"/>
          <a:ext cx="3238500" cy="194309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kern="1200" dirty="0"/>
            <a:t>Checklist Model</a:t>
          </a:r>
          <a:endParaRPr lang="en-US" sz="3200" kern="1200" dirty="0"/>
        </a:p>
      </dsp:txBody>
      <dsp:txXfrm>
        <a:off x="0" y="104774"/>
        <a:ext cx="3238500" cy="1943099"/>
      </dsp:txXfrm>
    </dsp:sp>
    <dsp:sp modelId="{6A795D7B-2A9D-46EB-BD68-30AFB578695E}">
      <dsp:nvSpPr>
        <dsp:cNvPr id="0" name=""/>
        <dsp:cNvSpPr/>
      </dsp:nvSpPr>
      <dsp:spPr>
        <a:xfrm>
          <a:off x="3562350" y="104774"/>
          <a:ext cx="3238500" cy="1943099"/>
        </a:xfrm>
        <a:prstGeom prst="rect">
          <a:avLst/>
        </a:prstGeom>
        <a:solidFill>
          <a:schemeClr val="accent4">
            <a:hueOff val="2598923"/>
            <a:satOff val="-11992"/>
            <a:lumOff val="4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kern="1200" dirty="0"/>
            <a:t>Simplified Scoring Models</a:t>
          </a:r>
        </a:p>
      </dsp:txBody>
      <dsp:txXfrm>
        <a:off x="3562350" y="104774"/>
        <a:ext cx="3238500" cy="1943099"/>
      </dsp:txXfrm>
    </dsp:sp>
    <dsp:sp modelId="{018BC5C4-4682-4B3B-BBA8-45A17709F738}">
      <dsp:nvSpPr>
        <dsp:cNvPr id="0" name=""/>
        <dsp:cNvSpPr/>
      </dsp:nvSpPr>
      <dsp:spPr>
        <a:xfrm>
          <a:off x="7124700" y="104774"/>
          <a:ext cx="3238500" cy="1943099"/>
        </a:xfrm>
        <a:prstGeom prst="rect">
          <a:avLst/>
        </a:prstGeom>
        <a:solidFill>
          <a:schemeClr val="accent4">
            <a:hueOff val="5197846"/>
            <a:satOff val="-23984"/>
            <a:lumOff val="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kern="1200" dirty="0"/>
            <a:t>Analytic Hierarchy Process</a:t>
          </a:r>
        </a:p>
      </dsp:txBody>
      <dsp:txXfrm>
        <a:off x="7124700" y="104774"/>
        <a:ext cx="3238500" cy="1943099"/>
      </dsp:txXfrm>
    </dsp:sp>
    <dsp:sp modelId="{1484CA5B-FD97-49B5-90F4-6F91D43E5903}">
      <dsp:nvSpPr>
        <dsp:cNvPr id="0" name=""/>
        <dsp:cNvSpPr/>
      </dsp:nvSpPr>
      <dsp:spPr>
        <a:xfrm>
          <a:off x="1781174" y="2371724"/>
          <a:ext cx="3238500" cy="1943099"/>
        </a:xfrm>
        <a:prstGeom prst="rect">
          <a:avLst/>
        </a:prstGeom>
        <a:solidFill>
          <a:schemeClr val="accent4">
            <a:hueOff val="7796769"/>
            <a:satOff val="-35976"/>
            <a:lumOff val="13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kern="1200" dirty="0"/>
            <a:t>Profile Models</a:t>
          </a:r>
        </a:p>
      </dsp:txBody>
      <dsp:txXfrm>
        <a:off x="1781174" y="2371724"/>
        <a:ext cx="3238500" cy="1943099"/>
      </dsp:txXfrm>
    </dsp:sp>
    <dsp:sp modelId="{FE61BE62-14E3-4CDF-8D36-5F8E04FACD28}">
      <dsp:nvSpPr>
        <dsp:cNvPr id="0" name=""/>
        <dsp:cNvSpPr/>
      </dsp:nvSpPr>
      <dsp:spPr>
        <a:xfrm>
          <a:off x="5343525" y="2371725"/>
          <a:ext cx="3238500" cy="1943099"/>
        </a:xfrm>
        <a:prstGeom prst="rect">
          <a:avLst/>
        </a:prstGeom>
        <a:solidFill>
          <a:schemeClr val="accent4">
            <a:hueOff val="10395692"/>
            <a:satOff val="-47968"/>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kern="1200" noProof="0" dirty="0"/>
            <a:t>Financial Models</a:t>
          </a:r>
        </a:p>
      </dsp:txBody>
      <dsp:txXfrm>
        <a:off x="5343525" y="2371725"/>
        <a:ext cx="3238500" cy="19430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918A9-3301-4975-8599-326E1127645B}">
      <dsp:nvSpPr>
        <dsp:cNvPr id="0" name=""/>
        <dsp:cNvSpPr/>
      </dsp:nvSpPr>
      <dsp:spPr>
        <a:xfrm rot="10800000">
          <a:off x="1977501" y="2203"/>
          <a:ext cx="6605916" cy="1254421"/>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3165" tIns="72390" rIns="135128" bIns="72390" numCol="1" spcCol="1270" anchor="ctr" anchorCtr="0">
          <a:noAutofit/>
        </a:bodyPr>
        <a:lstStyle/>
        <a:p>
          <a:pPr marL="0" lvl="0" indent="0" algn="ctr" defTabSz="844550">
            <a:lnSpc>
              <a:spcPct val="90000"/>
            </a:lnSpc>
            <a:spcBef>
              <a:spcPct val="0"/>
            </a:spcBef>
            <a:spcAft>
              <a:spcPct val="35000"/>
            </a:spcAft>
            <a:buNone/>
          </a:pPr>
          <a:r>
            <a:rPr lang="en-GB" altLang="en-US" sz="1900" i="0" kern="1200" noProof="0" dirty="0">
              <a:latin typeface="+mj-lt"/>
            </a:rPr>
            <a:t>Choosing the right screening model and considering the project portfolio is essential when choosing a new product</a:t>
          </a:r>
          <a:endParaRPr lang="en-GB" sz="1900" kern="1200" noProof="0" dirty="0"/>
        </a:p>
      </dsp:txBody>
      <dsp:txXfrm rot="10800000">
        <a:off x="2291106" y="2203"/>
        <a:ext cx="6292311" cy="1254421"/>
      </dsp:txXfrm>
    </dsp:sp>
    <dsp:sp modelId="{FFC32F7E-DF38-48B0-9942-08D80429C931}">
      <dsp:nvSpPr>
        <dsp:cNvPr id="0" name=""/>
        <dsp:cNvSpPr/>
      </dsp:nvSpPr>
      <dsp:spPr>
        <a:xfrm>
          <a:off x="1350290" y="2203"/>
          <a:ext cx="1254421" cy="12544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E1486A-6BF7-4467-8BF8-F551138F943C}">
      <dsp:nvSpPr>
        <dsp:cNvPr id="0" name=""/>
        <dsp:cNvSpPr/>
      </dsp:nvSpPr>
      <dsp:spPr>
        <a:xfrm rot="10800000">
          <a:off x="1977501" y="1631079"/>
          <a:ext cx="6605916" cy="1254421"/>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3165"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kern="1200" noProof="0" dirty="0">
              <a:ea typeface="ＭＳ Ｐゴシック" pitchFamily="1" charset="-128"/>
            </a:rPr>
            <a:t>Some of the more common project selection methods are Checklist model, Simplified screening model, Analytical hierarchy model, profile models and financial models</a:t>
          </a:r>
          <a:endParaRPr lang="en-GB" altLang="en-US" sz="1900" kern="1200" noProof="0" dirty="0">
            <a:latin typeface="+mj-lt"/>
          </a:endParaRPr>
        </a:p>
      </dsp:txBody>
      <dsp:txXfrm rot="10800000">
        <a:off x="2291106" y="1631079"/>
        <a:ext cx="6292311" cy="1254421"/>
      </dsp:txXfrm>
    </dsp:sp>
    <dsp:sp modelId="{2D22345C-FFF5-4698-9C1E-AD90799FB09B}">
      <dsp:nvSpPr>
        <dsp:cNvPr id="0" name=""/>
        <dsp:cNvSpPr/>
      </dsp:nvSpPr>
      <dsp:spPr>
        <a:xfrm>
          <a:off x="1350290" y="1631079"/>
          <a:ext cx="1254421" cy="125442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DE923F-9193-4F9F-B162-EDEA4AEB8FC0}">
      <dsp:nvSpPr>
        <dsp:cNvPr id="0" name=""/>
        <dsp:cNvSpPr/>
      </dsp:nvSpPr>
      <dsp:spPr>
        <a:xfrm rot="10800000">
          <a:off x="1977501" y="3259955"/>
          <a:ext cx="6605916" cy="1254421"/>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3165" tIns="72390" rIns="135128" bIns="72390" numCol="1" spcCol="1270" anchor="ctr" anchorCtr="0">
          <a:noAutofit/>
        </a:bodyPr>
        <a:lstStyle/>
        <a:p>
          <a:pPr marL="0" lvl="0" indent="0" algn="ctr" defTabSz="844550">
            <a:lnSpc>
              <a:spcPct val="90000"/>
            </a:lnSpc>
            <a:spcBef>
              <a:spcPct val="0"/>
            </a:spcBef>
            <a:spcAft>
              <a:spcPct val="35000"/>
            </a:spcAft>
            <a:buNone/>
          </a:pPr>
          <a:r>
            <a:rPr lang="en-GB" altLang="en-US" sz="1900" i="1" kern="1200" noProof="0" dirty="0"/>
            <a:t>General portfolio management is the systematic process of selecting, supporting, and managing the firm’s collection of projects</a:t>
          </a:r>
          <a:endParaRPr lang="en-GB" altLang="en-US" sz="1900" kern="1200" noProof="0" dirty="0">
            <a:latin typeface="+mj-lt"/>
          </a:endParaRPr>
        </a:p>
      </dsp:txBody>
      <dsp:txXfrm rot="10800000">
        <a:off x="2291106" y="3259955"/>
        <a:ext cx="6292311" cy="1254421"/>
      </dsp:txXfrm>
    </dsp:sp>
    <dsp:sp modelId="{24840847-87A1-4554-A7AA-09173E3CDD42}">
      <dsp:nvSpPr>
        <dsp:cNvPr id="0" name=""/>
        <dsp:cNvSpPr/>
      </dsp:nvSpPr>
      <dsp:spPr>
        <a:xfrm>
          <a:off x="1350290" y="3259955"/>
          <a:ext cx="1254421" cy="1254421"/>
        </a:xfrm>
        <a:prstGeom prst="ellipse">
          <a:avLst/>
        </a:prstGeom>
        <a:blipFill>
          <a:blip xmlns:r="http://schemas.openxmlformats.org/officeDocument/2006/relationships" r:embed="rId5"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AAC0F2-2364-49F0-9C7E-B678CC9D2F81}" type="datetimeFigureOut">
              <a:rPr lang="en-US" smtClean="0"/>
              <a:t>7/1/2019</a:t>
            </a:fld>
            <a:endParaRPr lang="en-US"/>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F5C4C4-6DEF-42AE-B480-7D8D2C10A4E0}" type="slidenum">
              <a:rPr lang="en-US" smtClean="0"/>
              <a:t>‹Nr.›</a:t>
            </a:fld>
            <a:endParaRPr lang="en-US"/>
          </a:p>
        </p:txBody>
      </p:sp>
    </p:spTree>
    <p:extLst>
      <p:ext uri="{BB962C8B-B14F-4D97-AF65-F5344CB8AC3E}">
        <p14:creationId xmlns:p14="http://schemas.microsoft.com/office/powerpoint/2010/main" val="3873682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a:ln/>
        </p:spPr>
      </p:sp>
      <p:sp>
        <p:nvSpPr>
          <p:cNvPr id="88067"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ltLang="de-DE"/>
          </a:p>
        </p:txBody>
      </p:sp>
      <p:sp>
        <p:nvSpPr>
          <p:cNvPr id="88068" name="Datumsplatzhalt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4324B33C-F781-4814-B39B-B565CD79A968}" type="datetime1">
              <a:rPr lang="de-DE" altLang="de-DE" sz="1000" b="0" smtClean="0">
                <a:solidFill>
                  <a:schemeClr val="tx1"/>
                </a:solidFill>
                <a:ea typeface="MS PGothic" pitchFamily="34" charset="-128"/>
              </a:rPr>
              <a:pPr/>
              <a:t>01.07.2019</a:t>
            </a:fld>
            <a:endParaRPr lang="de-DE" altLang="de-DE" sz="1000" b="0">
              <a:solidFill>
                <a:schemeClr val="tx1"/>
              </a:solidFill>
              <a:ea typeface="MS PGothic" pitchFamily="34" charset="-128"/>
            </a:endParaRPr>
          </a:p>
        </p:txBody>
      </p:sp>
      <p:sp>
        <p:nvSpPr>
          <p:cNvPr id="88069" name="Foliennummernplatzhalt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A7AD13E7-B3EC-4021-ACA0-69B4D6697E7E}" type="slidenum">
              <a:rPr lang="de-DE" altLang="de-DE" sz="1000" b="0">
                <a:solidFill>
                  <a:schemeClr val="tx1"/>
                </a:solidFill>
                <a:ea typeface="MS PGothic" pitchFamily="34" charset="-128"/>
              </a:rPr>
              <a:pPr/>
              <a:t>2</a:t>
            </a:fld>
            <a:endParaRPr lang="de-DE" altLang="de-DE" sz="1200" b="0">
              <a:solidFill>
                <a:schemeClr val="tx1"/>
              </a:solidFill>
              <a:latin typeface="Arial" pitchFamily="34" charset="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altLang="de-DE"/>
              <a:t>example</a:t>
            </a:r>
          </a:p>
        </p:txBody>
      </p:sp>
      <p:sp>
        <p:nvSpPr>
          <p:cNvPr id="101380" name="Date Placehold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0581EBD9-698F-44B4-B463-4B525ABC1EF5}" type="datetime1">
              <a:rPr lang="de-DE" altLang="de-DE" sz="1000" b="0" smtClean="0">
                <a:solidFill>
                  <a:schemeClr val="tx1"/>
                </a:solidFill>
                <a:ea typeface="MS PGothic" pitchFamily="34" charset="-128"/>
              </a:rPr>
              <a:pPr/>
              <a:t>01.07.2019</a:t>
            </a:fld>
            <a:endParaRPr lang="de-DE" altLang="de-DE" sz="1000" b="0">
              <a:solidFill>
                <a:schemeClr val="tx1"/>
              </a:solidFill>
              <a:ea typeface="MS PGothic" pitchFamily="34" charset="-128"/>
            </a:endParaRPr>
          </a:p>
        </p:txBody>
      </p:sp>
      <p:sp>
        <p:nvSpPr>
          <p:cNvPr id="101381"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45D53C18-EB3D-4CA0-86EA-6D50561E51F1}" type="slidenum">
              <a:rPr lang="de-DE" altLang="de-DE" sz="1000" b="0">
                <a:solidFill>
                  <a:schemeClr val="tx1"/>
                </a:solidFill>
                <a:ea typeface="MS PGothic" pitchFamily="34" charset="-128"/>
              </a:rPr>
              <a:pPr/>
              <a:t>13</a:t>
            </a:fld>
            <a:endParaRPr lang="de-DE" altLang="de-DE" sz="1200" b="0">
              <a:solidFill>
                <a:schemeClr val="tx1"/>
              </a:solidFill>
              <a:latin typeface="Arial" pitchFamily="34" charset="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altLang="de-DE"/>
              <a:t>Example</a:t>
            </a:r>
          </a:p>
          <a:p>
            <a:endParaRPr lang="de-DE" altLang="de-DE"/>
          </a:p>
          <a:p>
            <a:r>
              <a:rPr lang="en-US" altLang="en-US" sz="2000"/>
              <a:t>In a simplified scoring model, each criteria is ranked according to its relative importance.</a:t>
            </a:r>
          </a:p>
          <a:p>
            <a:r>
              <a:rPr lang="en-US" altLang="en-US" sz="2000"/>
              <a:t>A simple scoring model consists of the following steps (slide)</a:t>
            </a:r>
          </a:p>
          <a:p>
            <a:pPr eaLnBrk="1" hangingPunct="1">
              <a:lnSpc>
                <a:spcPct val="150000"/>
              </a:lnSpc>
            </a:pPr>
            <a:endParaRPr lang="en-US" altLang="en-US" sz="2000"/>
          </a:p>
          <a:p>
            <a:pPr eaLnBrk="1" hangingPunct="1">
              <a:lnSpc>
                <a:spcPct val="150000"/>
              </a:lnSpc>
            </a:pPr>
            <a:r>
              <a:rPr lang="en-US" altLang="en-US" sz="2000"/>
              <a:t>Each project receives a score that is the weighted sum of its grade on a list of criteria. Scoring models require:</a:t>
            </a:r>
          </a:p>
          <a:p>
            <a:pPr lvl="1" eaLnBrk="1" hangingPunct="1">
              <a:lnSpc>
                <a:spcPct val="150000"/>
              </a:lnSpc>
              <a:buSzPct val="150000"/>
            </a:pPr>
            <a:r>
              <a:rPr lang="en-US" altLang="en-US" sz="2000"/>
              <a:t>agreement on </a:t>
            </a:r>
            <a:r>
              <a:rPr lang="en-US" altLang="en-US" sz="2000" b="1" i="1"/>
              <a:t>criteria</a:t>
            </a:r>
          </a:p>
          <a:p>
            <a:pPr lvl="1" eaLnBrk="1" hangingPunct="1">
              <a:lnSpc>
                <a:spcPct val="150000"/>
              </a:lnSpc>
              <a:buSzPct val="150000"/>
            </a:pPr>
            <a:r>
              <a:rPr lang="en-US" altLang="en-US" sz="2000"/>
              <a:t>agreement on </a:t>
            </a:r>
            <a:r>
              <a:rPr lang="en-US" altLang="en-US" sz="2000" b="1" i="1"/>
              <a:t>weights</a:t>
            </a:r>
            <a:r>
              <a:rPr lang="en-US" altLang="en-US" sz="2000">
                <a:solidFill>
                  <a:srgbClr val="FF0000"/>
                </a:solidFill>
              </a:rPr>
              <a:t> </a:t>
            </a:r>
            <a:r>
              <a:rPr lang="en-US" altLang="en-US" sz="2000"/>
              <a:t>for criteria</a:t>
            </a:r>
          </a:p>
          <a:p>
            <a:pPr lvl="1" eaLnBrk="1" hangingPunct="1">
              <a:lnSpc>
                <a:spcPct val="150000"/>
              </a:lnSpc>
              <a:buSzPct val="150000"/>
            </a:pPr>
            <a:r>
              <a:rPr lang="en-US" altLang="en-US" sz="2000"/>
              <a:t>a </a:t>
            </a:r>
            <a:r>
              <a:rPr lang="en-US" altLang="en-US" sz="2000" b="1" i="1"/>
              <a:t>score</a:t>
            </a:r>
            <a:r>
              <a:rPr lang="en-US" altLang="en-US" sz="2000" i="1">
                <a:solidFill>
                  <a:schemeClr val="accent1"/>
                </a:solidFill>
              </a:rPr>
              <a:t> </a:t>
            </a:r>
            <a:r>
              <a:rPr lang="en-US" altLang="en-US" sz="2000"/>
              <a:t>assigned for each criteria</a:t>
            </a:r>
          </a:p>
          <a:p>
            <a:endParaRPr lang="de-DE" altLang="de-DE"/>
          </a:p>
        </p:txBody>
      </p:sp>
      <p:sp>
        <p:nvSpPr>
          <p:cNvPr id="103428" name="Date Placehold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E5BF9F33-9EED-4F6C-81AF-93EBC5CA63AF}" type="datetime1">
              <a:rPr lang="de-DE" altLang="de-DE" sz="1000" b="0" smtClean="0">
                <a:solidFill>
                  <a:schemeClr val="tx1"/>
                </a:solidFill>
                <a:ea typeface="MS PGothic" pitchFamily="34" charset="-128"/>
              </a:rPr>
              <a:pPr/>
              <a:t>01.07.2019</a:t>
            </a:fld>
            <a:endParaRPr lang="de-DE" altLang="de-DE" sz="1000" b="0">
              <a:solidFill>
                <a:schemeClr val="tx1"/>
              </a:solidFill>
              <a:ea typeface="MS PGothic" pitchFamily="34" charset="-128"/>
            </a:endParaRPr>
          </a:p>
        </p:txBody>
      </p:sp>
      <p:sp>
        <p:nvSpPr>
          <p:cNvPr id="103429"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D2246D5C-CE06-492E-9BD2-94E914EA5D87}" type="slidenum">
              <a:rPr lang="de-DE" altLang="de-DE" sz="1000" b="0">
                <a:solidFill>
                  <a:schemeClr val="tx1"/>
                </a:solidFill>
                <a:ea typeface="MS PGothic" pitchFamily="34" charset="-128"/>
              </a:rPr>
              <a:pPr/>
              <a:t>14</a:t>
            </a:fld>
            <a:endParaRPr lang="de-DE" altLang="de-DE" sz="1200" b="0">
              <a:solidFill>
                <a:schemeClr val="tx1"/>
              </a:solidFill>
              <a:latin typeface="Arial" pitchFamily="34" charset="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de-DE" dirty="0" err="1">
                <a:ea typeface="ＭＳ Ｐゴシック" pitchFamily="1" charset="-128"/>
              </a:rPr>
              <a:t>Stepes</a:t>
            </a:r>
            <a:r>
              <a:rPr lang="de-DE" dirty="0">
                <a:ea typeface="ＭＳ Ｐゴシック" pitchFamily="1" charset="-128"/>
              </a:rPr>
              <a:t>:</a:t>
            </a:r>
          </a:p>
          <a:p>
            <a:pPr marL="228600" indent="-228600">
              <a:buFontTx/>
              <a:buAutoNum type="arabicPeriod"/>
              <a:defRPr/>
            </a:pPr>
            <a:r>
              <a:rPr lang="de-DE" dirty="0" err="1">
                <a:ea typeface="ＭＳ Ｐゴシック" pitchFamily="1" charset="-128"/>
              </a:rPr>
              <a:t>Hierachy</a:t>
            </a:r>
            <a:r>
              <a:rPr lang="de-DE" dirty="0">
                <a:ea typeface="ＭＳ Ｐゴシック" pitchFamily="1" charset="-128"/>
              </a:rPr>
              <a:t> </a:t>
            </a:r>
            <a:r>
              <a:rPr lang="de-DE" dirty="0" err="1">
                <a:ea typeface="ＭＳ Ｐゴシック" pitchFamily="1" charset="-128"/>
              </a:rPr>
              <a:t>of</a:t>
            </a:r>
            <a:r>
              <a:rPr lang="de-DE" dirty="0">
                <a:ea typeface="ＭＳ Ｐゴシック" pitchFamily="1" charset="-128"/>
              </a:rPr>
              <a:t> </a:t>
            </a:r>
            <a:r>
              <a:rPr lang="de-DE" dirty="0" err="1">
                <a:ea typeface="ＭＳ Ｐゴシック" pitchFamily="1" charset="-128"/>
              </a:rPr>
              <a:t>criteria</a:t>
            </a:r>
            <a:r>
              <a:rPr lang="de-DE" dirty="0">
                <a:ea typeface="ＭＳ Ｐゴシック" pitchFamily="1" charset="-128"/>
              </a:rPr>
              <a:t>: </a:t>
            </a:r>
            <a:r>
              <a:rPr lang="de-DE" dirty="0">
                <a:ea typeface="ＭＳ Ｐゴシック" pitchFamily="1" charset="-128"/>
                <a:sym typeface="Wingdings" panose="05000000000000000000" pitchFamily="2" charset="2"/>
              </a:rPr>
              <a:t> </a:t>
            </a:r>
            <a:r>
              <a:rPr lang="de-DE" dirty="0" err="1">
                <a:ea typeface="ＭＳ Ｐゴシック" pitchFamily="1" charset="-128"/>
                <a:sym typeface="Wingdings" panose="05000000000000000000" pitchFamily="2" charset="2"/>
              </a:rPr>
              <a:t>criteria</a:t>
            </a:r>
            <a:r>
              <a:rPr lang="de-DE" dirty="0">
                <a:ea typeface="ＭＳ Ｐゴシック" pitchFamily="1" charset="-128"/>
                <a:sym typeface="Wingdings" panose="05000000000000000000" pitchFamily="2" charset="2"/>
              </a:rPr>
              <a:t> </a:t>
            </a:r>
            <a:r>
              <a:rPr lang="de-DE" dirty="0" err="1">
                <a:ea typeface="ＭＳ Ｐゴシック" pitchFamily="1" charset="-128"/>
                <a:sym typeface="Wingdings" panose="05000000000000000000" pitchFamily="2" charset="2"/>
              </a:rPr>
              <a:t>and</a:t>
            </a:r>
            <a:r>
              <a:rPr lang="de-DE" dirty="0">
                <a:ea typeface="ＭＳ Ｐゴシック" pitchFamily="1" charset="-128"/>
                <a:sym typeface="Wingdings" panose="05000000000000000000" pitchFamily="2" charset="2"/>
              </a:rPr>
              <a:t> </a:t>
            </a:r>
            <a:r>
              <a:rPr lang="de-DE" dirty="0" err="1">
                <a:ea typeface="ＭＳ Ｐゴシック" pitchFamily="1" charset="-128"/>
                <a:sym typeface="Wingdings" panose="05000000000000000000" pitchFamily="2" charset="2"/>
              </a:rPr>
              <a:t>subcriteria</a:t>
            </a:r>
            <a:r>
              <a:rPr lang="de-DE" dirty="0">
                <a:ea typeface="ＭＳ Ｐゴシック" pitchFamily="1" charset="-128"/>
                <a:sym typeface="Wingdings" panose="05000000000000000000" pitchFamily="2" charset="2"/>
              </a:rPr>
              <a:t> </a:t>
            </a:r>
            <a:r>
              <a:rPr lang="de-DE" dirty="0" err="1">
                <a:ea typeface="ＭＳ Ｐゴシック" pitchFamily="1" charset="-128"/>
                <a:sym typeface="Wingdings" panose="05000000000000000000" pitchFamily="2" charset="2"/>
              </a:rPr>
              <a:t>to</a:t>
            </a:r>
            <a:r>
              <a:rPr lang="de-DE" dirty="0">
                <a:ea typeface="ＭＳ Ｐゴシック" pitchFamily="1" charset="-128"/>
                <a:sym typeface="Wingdings" panose="05000000000000000000" pitchFamily="2" charset="2"/>
              </a:rPr>
              <a:t> </a:t>
            </a:r>
            <a:r>
              <a:rPr lang="de-DE" dirty="0" err="1">
                <a:ea typeface="ＭＳ Ｐゴシック" pitchFamily="1" charset="-128"/>
                <a:sym typeface="Wingdings" panose="05000000000000000000" pitchFamily="2" charset="2"/>
              </a:rPr>
              <a:t>specify</a:t>
            </a:r>
            <a:endParaRPr lang="de-DE" dirty="0">
              <a:ea typeface="ＭＳ Ｐゴシック" pitchFamily="1" charset="-128"/>
              <a:sym typeface="Wingdings" panose="05000000000000000000" pitchFamily="2" charset="2"/>
            </a:endParaRPr>
          </a:p>
          <a:p>
            <a:pPr marL="228600" indent="-228600">
              <a:buFontTx/>
              <a:buAutoNum type="arabicPeriod"/>
              <a:defRPr/>
            </a:pPr>
            <a:r>
              <a:rPr lang="de-DE" dirty="0" err="1">
                <a:ea typeface="ＭＳ Ｐゴシック" pitchFamily="1" charset="-128"/>
                <a:sym typeface="Wingdings" panose="05000000000000000000" pitchFamily="2" charset="2"/>
              </a:rPr>
              <a:t>Allocating</a:t>
            </a:r>
            <a:r>
              <a:rPr lang="de-DE" dirty="0">
                <a:ea typeface="ＭＳ Ｐゴシック" pitchFamily="1" charset="-128"/>
                <a:sym typeface="Wingdings" panose="05000000000000000000" pitchFamily="2" charset="2"/>
              </a:rPr>
              <a:t> </a:t>
            </a:r>
            <a:r>
              <a:rPr lang="de-DE" dirty="0" err="1">
                <a:ea typeface="ＭＳ Ｐゴシック" pitchFamily="1" charset="-128"/>
                <a:sym typeface="Wingdings" panose="05000000000000000000" pitchFamily="2" charset="2"/>
              </a:rPr>
              <a:t>weights</a:t>
            </a:r>
            <a:r>
              <a:rPr lang="de-DE" dirty="0">
                <a:ea typeface="ＭＳ Ｐゴシック" pitchFamily="1" charset="-128"/>
                <a:sym typeface="Wingdings" panose="05000000000000000000" pitchFamily="2" charset="2"/>
              </a:rPr>
              <a:t>: </a:t>
            </a:r>
            <a:r>
              <a:rPr lang="de-DE" dirty="0" err="1">
                <a:ea typeface="ＭＳ Ｐゴシック" pitchFamily="1" charset="-128"/>
                <a:sym typeface="Wingdings" panose="05000000000000000000" pitchFamily="2" charset="2"/>
              </a:rPr>
              <a:t>for</a:t>
            </a:r>
            <a:r>
              <a:rPr lang="de-DE" dirty="0">
                <a:ea typeface="ＭＳ Ｐゴシック" pitchFamily="1" charset="-128"/>
                <a:sym typeface="Wingdings" panose="05000000000000000000" pitchFamily="2" charset="2"/>
              </a:rPr>
              <a:t> </a:t>
            </a:r>
            <a:r>
              <a:rPr lang="de-DE" dirty="0" err="1">
                <a:ea typeface="ＭＳ Ｐゴシック" pitchFamily="1" charset="-128"/>
                <a:sym typeface="Wingdings" panose="05000000000000000000" pitchFamily="2" charset="2"/>
              </a:rPr>
              <a:t>criteria</a:t>
            </a:r>
            <a:r>
              <a:rPr lang="de-DE" dirty="0">
                <a:ea typeface="ＭＳ Ｐゴシック" pitchFamily="1" charset="-128"/>
                <a:sym typeface="Wingdings" panose="05000000000000000000" pitchFamily="2" charset="2"/>
              </a:rPr>
              <a:t> </a:t>
            </a:r>
            <a:r>
              <a:rPr lang="de-DE" dirty="0" err="1">
                <a:ea typeface="ＭＳ Ｐゴシック" pitchFamily="1" charset="-128"/>
                <a:sym typeface="Wingdings" panose="05000000000000000000" pitchFamily="2" charset="2"/>
              </a:rPr>
              <a:t>and</a:t>
            </a:r>
            <a:r>
              <a:rPr lang="de-DE" dirty="0">
                <a:ea typeface="ＭＳ Ｐゴシック" pitchFamily="1" charset="-128"/>
                <a:sym typeface="Wingdings" panose="05000000000000000000" pitchFamily="2" charset="2"/>
              </a:rPr>
              <a:t> </a:t>
            </a:r>
            <a:r>
              <a:rPr lang="de-DE" dirty="0" err="1">
                <a:ea typeface="ＭＳ Ｐゴシック" pitchFamily="1" charset="-128"/>
                <a:sym typeface="Wingdings" panose="05000000000000000000" pitchFamily="2" charset="2"/>
              </a:rPr>
              <a:t>then</a:t>
            </a:r>
            <a:r>
              <a:rPr lang="de-DE" dirty="0">
                <a:ea typeface="ＭＳ Ｐゴシック" pitchFamily="1" charset="-128"/>
                <a:sym typeface="Wingdings" panose="05000000000000000000" pitchFamily="2" charset="2"/>
              </a:rPr>
              <a:t> </a:t>
            </a:r>
            <a:r>
              <a:rPr lang="de-DE" dirty="0" err="1">
                <a:ea typeface="ＭＳ Ｐゴシック" pitchFamily="1" charset="-128"/>
                <a:sym typeface="Wingdings" panose="05000000000000000000" pitchFamily="2" charset="2"/>
              </a:rPr>
              <a:t>again</a:t>
            </a:r>
            <a:r>
              <a:rPr lang="de-DE" dirty="0">
                <a:ea typeface="ＭＳ Ｐゴシック" pitchFamily="1" charset="-128"/>
                <a:sym typeface="Wingdings" panose="05000000000000000000" pitchFamily="2" charset="2"/>
              </a:rPr>
              <a:t> </a:t>
            </a:r>
            <a:r>
              <a:rPr lang="de-DE" dirty="0" err="1">
                <a:ea typeface="ＭＳ Ｐゴシック" pitchFamily="1" charset="-128"/>
                <a:sym typeface="Wingdings" panose="05000000000000000000" pitchFamily="2" charset="2"/>
              </a:rPr>
              <a:t>for</a:t>
            </a:r>
            <a:r>
              <a:rPr lang="de-DE" dirty="0">
                <a:ea typeface="ＭＳ Ｐゴシック" pitchFamily="1" charset="-128"/>
                <a:sym typeface="Wingdings" panose="05000000000000000000" pitchFamily="2" charset="2"/>
              </a:rPr>
              <a:t> </a:t>
            </a:r>
            <a:r>
              <a:rPr lang="de-DE" dirty="0" err="1">
                <a:ea typeface="ＭＳ Ｐゴシック" pitchFamily="1" charset="-128"/>
                <a:sym typeface="Wingdings" panose="05000000000000000000" pitchFamily="2" charset="2"/>
              </a:rPr>
              <a:t>subcriteria</a:t>
            </a:r>
            <a:endParaRPr lang="de-DE" dirty="0">
              <a:ea typeface="ＭＳ Ｐゴシック" pitchFamily="1" charset="-128"/>
            </a:endParaRPr>
          </a:p>
        </p:txBody>
      </p:sp>
      <p:sp>
        <p:nvSpPr>
          <p:cNvPr id="105476" name="Date Placehold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957EFB16-4976-41C8-85E9-442AF2ACA76D}" type="datetime1">
              <a:rPr lang="de-DE" altLang="de-DE" sz="1000" b="0" smtClean="0">
                <a:solidFill>
                  <a:schemeClr val="tx1"/>
                </a:solidFill>
                <a:ea typeface="MS PGothic" pitchFamily="34" charset="-128"/>
              </a:rPr>
              <a:pPr/>
              <a:t>01.07.2019</a:t>
            </a:fld>
            <a:endParaRPr lang="de-DE" altLang="de-DE" sz="1000" b="0">
              <a:solidFill>
                <a:schemeClr val="tx1"/>
              </a:solidFill>
              <a:ea typeface="MS PGothic" pitchFamily="34" charset="-128"/>
            </a:endParaRPr>
          </a:p>
        </p:txBody>
      </p:sp>
      <p:sp>
        <p:nvSpPr>
          <p:cNvPr id="105477"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DE622C5E-AEA0-4495-BF50-E771DC66ED28}" type="slidenum">
              <a:rPr lang="de-DE" altLang="de-DE" sz="1000" b="0">
                <a:solidFill>
                  <a:schemeClr val="tx1"/>
                </a:solidFill>
                <a:ea typeface="MS PGothic" pitchFamily="34" charset="-128"/>
              </a:rPr>
              <a:pPr/>
              <a:t>15</a:t>
            </a:fld>
            <a:endParaRPr lang="de-DE" altLang="de-DE" sz="1200" b="0">
              <a:solidFill>
                <a:schemeClr val="tx1"/>
              </a:solidFill>
              <a:latin typeface="Arial" pitchFamily="34" charset="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t>Step2: weight: ex: Financial benefits: 52%, in which shortterm weigh 30% and longterm 70%. This means that longterm financial benefits receive and overall weighting of 0.52*0.7= 36,4%</a:t>
            </a:r>
          </a:p>
        </p:txBody>
      </p:sp>
      <p:sp>
        <p:nvSpPr>
          <p:cNvPr id="1075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28663" indent="-279400">
              <a:defRPr sz="2400" b="1">
                <a:solidFill>
                  <a:schemeClr val="bg1"/>
                </a:solidFill>
                <a:latin typeface="Verdana" pitchFamily="34" charset="0"/>
                <a:ea typeface="MS Mincho" pitchFamily="49" charset="-128"/>
              </a:defRPr>
            </a:lvl2pPr>
            <a:lvl3pPr marL="1120775" indent="-223838">
              <a:defRPr sz="2400" b="1">
                <a:solidFill>
                  <a:schemeClr val="bg1"/>
                </a:solidFill>
                <a:latin typeface="Verdana" pitchFamily="34" charset="0"/>
                <a:ea typeface="MS Mincho" pitchFamily="49" charset="-128"/>
              </a:defRPr>
            </a:lvl3pPr>
            <a:lvl4pPr marL="1570038" indent="-223838">
              <a:defRPr sz="2400" b="1">
                <a:solidFill>
                  <a:schemeClr val="bg1"/>
                </a:solidFill>
                <a:latin typeface="Verdana" pitchFamily="34" charset="0"/>
                <a:ea typeface="MS Mincho" pitchFamily="49" charset="-128"/>
              </a:defRPr>
            </a:lvl4pPr>
            <a:lvl5pPr marL="2017713" indent="-223838">
              <a:defRPr sz="2400" b="1">
                <a:solidFill>
                  <a:schemeClr val="bg1"/>
                </a:solidFill>
                <a:latin typeface="Verdana" pitchFamily="34" charset="0"/>
                <a:ea typeface="MS Mincho" pitchFamily="49" charset="-128"/>
              </a:defRPr>
            </a:lvl5pPr>
            <a:lvl6pPr marL="2474913" indent="-223838" eaLnBrk="0" fontAlgn="base" hangingPunct="0">
              <a:spcBef>
                <a:spcPct val="0"/>
              </a:spcBef>
              <a:spcAft>
                <a:spcPct val="0"/>
              </a:spcAft>
              <a:defRPr sz="2400" b="1">
                <a:solidFill>
                  <a:schemeClr val="bg1"/>
                </a:solidFill>
                <a:latin typeface="Verdana" pitchFamily="34" charset="0"/>
                <a:ea typeface="MS Mincho" pitchFamily="49" charset="-128"/>
              </a:defRPr>
            </a:lvl6pPr>
            <a:lvl7pPr marL="2932113" indent="-223838" eaLnBrk="0" fontAlgn="base" hangingPunct="0">
              <a:spcBef>
                <a:spcPct val="0"/>
              </a:spcBef>
              <a:spcAft>
                <a:spcPct val="0"/>
              </a:spcAft>
              <a:defRPr sz="2400" b="1">
                <a:solidFill>
                  <a:schemeClr val="bg1"/>
                </a:solidFill>
                <a:latin typeface="Verdana" pitchFamily="34" charset="0"/>
                <a:ea typeface="MS Mincho" pitchFamily="49" charset="-128"/>
              </a:defRPr>
            </a:lvl7pPr>
            <a:lvl8pPr marL="3389313" indent="-223838" eaLnBrk="0" fontAlgn="base" hangingPunct="0">
              <a:spcBef>
                <a:spcPct val="0"/>
              </a:spcBef>
              <a:spcAft>
                <a:spcPct val="0"/>
              </a:spcAft>
              <a:defRPr sz="2400" b="1">
                <a:solidFill>
                  <a:schemeClr val="bg1"/>
                </a:solidFill>
                <a:latin typeface="Verdana" pitchFamily="34" charset="0"/>
                <a:ea typeface="MS Mincho" pitchFamily="49" charset="-128"/>
              </a:defRPr>
            </a:lvl8pPr>
            <a:lvl9pPr marL="3846513" indent="-223838"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B0A90618-A831-449B-A8D4-934DC8167EE2}" type="slidenum">
              <a:rPr lang="en-US" altLang="en-US" sz="1200" b="0">
                <a:solidFill>
                  <a:schemeClr val="tx1"/>
                </a:solidFill>
                <a:latin typeface="Calibri" pitchFamily="34" charset="0"/>
                <a:ea typeface="MS PGothic" pitchFamily="34" charset="-128"/>
              </a:rPr>
              <a:pPr/>
              <a:t>16</a:t>
            </a:fld>
            <a:endParaRPr lang="en-US" altLang="en-US" sz="1200" b="0">
              <a:solidFill>
                <a:schemeClr val="tx1"/>
              </a:solidFill>
              <a:latin typeface="Calibri" pitchFamily="34" charset="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altLang="de-DE"/>
              <a:t>Allows managers to plot risks/returns for various alternatives and select the projects that maximizes returns while stying at a certain range of min. accaptable risk</a:t>
            </a:r>
          </a:p>
          <a:p>
            <a:r>
              <a:rPr lang="de-DE" altLang="de-DE"/>
              <a:t>Figure shouws 6 project alternatives. </a:t>
            </a:r>
          </a:p>
          <a:p>
            <a:r>
              <a:rPr lang="de-DE" altLang="de-DE"/>
              <a:t>Ove course the eveluations of risks are again subjective…</a:t>
            </a:r>
          </a:p>
        </p:txBody>
      </p:sp>
      <p:sp>
        <p:nvSpPr>
          <p:cNvPr id="109572" name="Date Placehold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3272D819-CFC1-4702-803C-0AFC7A6D1FD6}" type="datetime1">
              <a:rPr lang="de-DE" altLang="de-DE" sz="1000" b="0" smtClean="0">
                <a:solidFill>
                  <a:schemeClr val="tx1"/>
                </a:solidFill>
                <a:ea typeface="MS PGothic" pitchFamily="34" charset="-128"/>
              </a:rPr>
              <a:pPr/>
              <a:t>01.07.2019</a:t>
            </a:fld>
            <a:endParaRPr lang="de-DE" altLang="de-DE" sz="1000" b="0">
              <a:solidFill>
                <a:schemeClr val="tx1"/>
              </a:solidFill>
              <a:ea typeface="MS PGothic" pitchFamily="34" charset="-128"/>
            </a:endParaRPr>
          </a:p>
        </p:txBody>
      </p:sp>
      <p:sp>
        <p:nvSpPr>
          <p:cNvPr id="109573"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56FA77A4-D6BF-40A9-A073-09C15A2AC5BD}" type="slidenum">
              <a:rPr lang="de-DE" altLang="de-DE" sz="1000" b="0">
                <a:solidFill>
                  <a:schemeClr val="tx1"/>
                </a:solidFill>
                <a:ea typeface="MS PGothic" pitchFamily="34" charset="-128"/>
              </a:rPr>
              <a:pPr/>
              <a:t>17</a:t>
            </a:fld>
            <a:endParaRPr lang="de-DE" altLang="de-DE" sz="1200" b="0">
              <a:solidFill>
                <a:schemeClr val="tx1"/>
              </a:solidFill>
              <a:latin typeface="Arial" pitchFamily="34" charset="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C030878-2E50-42D9-BBBA-CF1489E65CFA}"/>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79864B44-DE03-4F7E-ADAE-BDC3727B0D81}"/>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altLang="de-DE">
                <a:ea typeface="ＭＳ Ｐゴシック" panose="020B0600070205080204" pitchFamily="34" charset="-128"/>
              </a:rPr>
              <a:t>One of many financial models. Simply to decide which project pays back faster</a:t>
            </a:r>
          </a:p>
          <a:p>
            <a:endParaRPr lang="de-DE" altLang="de-DE">
              <a:ea typeface="ＭＳ Ｐゴシック" panose="020B0600070205080204" pitchFamily="34" charset="-128"/>
            </a:endParaRPr>
          </a:p>
        </p:txBody>
      </p:sp>
      <p:sp>
        <p:nvSpPr>
          <p:cNvPr id="50180" name="Date Placeholder 3">
            <a:extLst>
              <a:ext uri="{FF2B5EF4-FFF2-40B4-BE49-F238E27FC236}">
                <a16:creationId xmlns:a16="http://schemas.microsoft.com/office/drawing/2014/main" id="{E1071897-AE76-4804-84BE-AD23F36443CF}"/>
              </a:ext>
            </a:extLst>
          </p:cNvPr>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3C133FD8-BA78-4A37-91C4-AD1AB105A91A}" type="datetime1">
              <a:rPr lang="de-DE" altLang="de-DE" sz="1000" b="0" smtClean="0">
                <a:solidFill>
                  <a:schemeClr val="tx1"/>
                </a:solidFill>
                <a:ea typeface="ＭＳ Ｐゴシック" panose="020B0600070205080204" pitchFamily="34" charset="-128"/>
              </a:rPr>
              <a:pPr/>
              <a:t>01.07.2019</a:t>
            </a:fld>
            <a:endParaRPr lang="de-DE" altLang="de-DE" sz="1000" b="0">
              <a:solidFill>
                <a:schemeClr val="tx1"/>
              </a:solidFill>
              <a:ea typeface="ＭＳ Ｐゴシック" panose="020B0600070205080204" pitchFamily="34" charset="-128"/>
            </a:endParaRPr>
          </a:p>
        </p:txBody>
      </p:sp>
      <p:sp>
        <p:nvSpPr>
          <p:cNvPr id="50181" name="Slide Number Placeholder 4">
            <a:extLst>
              <a:ext uri="{FF2B5EF4-FFF2-40B4-BE49-F238E27FC236}">
                <a16:creationId xmlns:a16="http://schemas.microsoft.com/office/drawing/2014/main" id="{EF4F3210-8CF1-4626-8161-9607202DDD42}"/>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6A094615-5DD8-4F36-A45E-4EC158E0A21D}" type="slidenum">
              <a:rPr lang="de-DE" altLang="de-DE" sz="1000" b="0">
                <a:solidFill>
                  <a:schemeClr val="tx1"/>
                </a:solidFill>
                <a:ea typeface="ＭＳ Ｐゴシック" panose="020B0600070205080204" pitchFamily="34" charset="-128"/>
              </a:rPr>
              <a:pPr/>
              <a:t>18</a:t>
            </a:fld>
            <a:endParaRPr lang="de-DE" altLang="de-DE" sz="1200" b="0">
              <a:solidFill>
                <a:schemeClr val="tx1"/>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72648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4B257BA-F6FD-4361-9F75-7CEDBA1F0968}"/>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1D8907E4-5341-43D4-AFDF-6EE3914605AC}"/>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altLang="en-US">
                <a:ea typeface="ＭＳ Ｐゴシック" panose="020B0600070205080204" pitchFamily="34" charset="-128"/>
              </a:rPr>
              <a:t>Excersise_ calcultae for Project B (result next slide)</a:t>
            </a:r>
            <a:endParaRPr lang="en-US" altLang="en-US">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E96D5351-6475-47C7-8A50-35D5378E6671}"/>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28663" indent="-279400">
              <a:defRPr sz="2400" b="1">
                <a:solidFill>
                  <a:schemeClr val="bg1"/>
                </a:solidFill>
                <a:latin typeface="Verdana" panose="020B0604030504040204" pitchFamily="34" charset="0"/>
                <a:ea typeface="MS Mincho" panose="02020609040205080304" pitchFamily="49" charset="-128"/>
              </a:defRPr>
            </a:lvl2pPr>
            <a:lvl3pPr marL="1120775" indent="-223838">
              <a:defRPr sz="2400" b="1">
                <a:solidFill>
                  <a:schemeClr val="bg1"/>
                </a:solidFill>
                <a:latin typeface="Verdana" panose="020B0604030504040204" pitchFamily="34" charset="0"/>
                <a:ea typeface="MS Mincho" panose="02020609040205080304" pitchFamily="49" charset="-128"/>
              </a:defRPr>
            </a:lvl3pPr>
            <a:lvl4pPr marL="1570038" indent="-223838">
              <a:defRPr sz="2400" b="1">
                <a:solidFill>
                  <a:schemeClr val="bg1"/>
                </a:solidFill>
                <a:latin typeface="Verdana" panose="020B0604030504040204" pitchFamily="34" charset="0"/>
                <a:ea typeface="MS Mincho" panose="02020609040205080304" pitchFamily="49" charset="-128"/>
              </a:defRPr>
            </a:lvl4pPr>
            <a:lvl5pPr marL="2017713" indent="-223838">
              <a:defRPr sz="2400" b="1">
                <a:solidFill>
                  <a:schemeClr val="bg1"/>
                </a:solidFill>
                <a:latin typeface="Verdana" panose="020B0604030504040204" pitchFamily="34" charset="0"/>
                <a:ea typeface="MS Mincho" panose="02020609040205080304" pitchFamily="49" charset="-128"/>
              </a:defRPr>
            </a:lvl5pPr>
            <a:lvl6pPr marL="2474913" indent="-223838"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32113" indent="-223838"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389313" indent="-223838"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46513" indent="-223838"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B065973C-B8EC-4751-8AFF-52BC98C1B13B}" type="slidenum">
              <a:rPr lang="en-US" altLang="en-US" sz="1200" b="0">
                <a:solidFill>
                  <a:schemeClr val="tx1"/>
                </a:solidFill>
                <a:latin typeface="Calibri" panose="020F0502020204030204" pitchFamily="34" charset="0"/>
                <a:ea typeface="ＭＳ Ｐゴシック" panose="020B0600070205080204" pitchFamily="34" charset="-128"/>
              </a:rPr>
              <a:pPr/>
              <a:t>19</a:t>
            </a:fld>
            <a:endParaRPr lang="en-US" altLang="en-US" sz="1200" b="0">
              <a:solidFill>
                <a:schemeClr val="tx1"/>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970492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lienbildplatzhalter 1"/>
          <p:cNvSpPr>
            <a:spLocks noGrp="1" noRot="1" noChangeAspect="1" noTextEdit="1"/>
          </p:cNvSpPr>
          <p:nvPr>
            <p:ph type="sldImg"/>
          </p:nvPr>
        </p:nvSpPr>
        <p:spPr>
          <a:ln/>
        </p:spPr>
      </p:sp>
      <p:sp>
        <p:nvSpPr>
          <p:cNvPr id="111619"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z="2800" i="1" dirty="0"/>
          </a:p>
          <a:p>
            <a:pPr eaLnBrk="1" hangingPunct="1"/>
            <a:r>
              <a:rPr lang="en-US" altLang="en-US" sz="2800" i="1" dirty="0"/>
              <a:t>Done with the models.</a:t>
            </a:r>
          </a:p>
          <a:p>
            <a:pPr eaLnBrk="1" hangingPunct="1"/>
            <a:endParaRPr lang="en-US" altLang="en-US" sz="2800" i="1" dirty="0"/>
          </a:p>
          <a:p>
            <a:pPr eaLnBrk="1" hangingPunct="1"/>
            <a:r>
              <a:rPr lang="en-US" altLang="en-US" sz="2800" i="1" dirty="0"/>
              <a:t>Now to general portfolio management</a:t>
            </a:r>
          </a:p>
          <a:p>
            <a:pPr eaLnBrk="1" hangingPunct="1"/>
            <a:endParaRPr lang="en-US" altLang="en-US" sz="2800" i="1" dirty="0"/>
          </a:p>
          <a:p>
            <a:pPr eaLnBrk="1" hangingPunct="1"/>
            <a:r>
              <a:rPr lang="en-US" altLang="en-US" sz="2800" i="1" dirty="0"/>
              <a:t>The systematic process of selecting, supporting, and managing the firm’s collection of projects.</a:t>
            </a:r>
          </a:p>
          <a:p>
            <a:pPr eaLnBrk="1" hangingPunct="1"/>
            <a:r>
              <a:rPr lang="en-US" altLang="en-US" sz="2800" dirty="0"/>
              <a:t>Portfolio management objectives and initiatives require:</a:t>
            </a:r>
          </a:p>
          <a:p>
            <a:pPr lvl="1" eaLnBrk="1" hangingPunct="1"/>
            <a:r>
              <a:rPr lang="en-US" altLang="en-US" sz="2800" dirty="0"/>
              <a:t>decision making</a:t>
            </a:r>
          </a:p>
          <a:p>
            <a:pPr lvl="1" eaLnBrk="1" hangingPunct="1"/>
            <a:r>
              <a:rPr lang="en-US" altLang="en-US" sz="2800" dirty="0"/>
              <a:t>prioritization</a:t>
            </a:r>
          </a:p>
          <a:p>
            <a:pPr lvl="1" eaLnBrk="1" hangingPunct="1"/>
            <a:r>
              <a:rPr lang="en-US" altLang="en-US" sz="2800" dirty="0"/>
              <a:t>review</a:t>
            </a:r>
          </a:p>
          <a:p>
            <a:pPr lvl="1" eaLnBrk="1" hangingPunct="1"/>
            <a:r>
              <a:rPr lang="en-US" altLang="en-US" sz="2800" dirty="0"/>
              <a:t>realignment </a:t>
            </a:r>
          </a:p>
          <a:p>
            <a:pPr lvl="1" eaLnBrk="1" hangingPunct="1"/>
            <a:r>
              <a:rPr lang="en-US" altLang="en-US" sz="2800" dirty="0"/>
              <a:t>reprioritization of a firm’s projects</a:t>
            </a:r>
          </a:p>
          <a:p>
            <a:pPr lvl="1" eaLnBrk="1" hangingPunct="1"/>
            <a:endParaRPr lang="en-US" altLang="en-US" sz="2800" dirty="0"/>
          </a:p>
          <a:p>
            <a:pPr lvl="1" eaLnBrk="1" hangingPunct="1"/>
            <a:r>
              <a:rPr lang="en-US" altLang="en-US" sz="2800" dirty="0"/>
              <a:t>To develop a proactive portfolio management is an important component of strategic management. This matrix combines the two issues of commercial success and technical feasibility</a:t>
            </a:r>
          </a:p>
          <a:p>
            <a:pPr lvl="1" eaLnBrk="1" hangingPunct="1"/>
            <a:r>
              <a:rPr lang="en-US" altLang="en-US" sz="2800" dirty="0"/>
              <a:t>1.Bread and Butter: Typically evolutionary improvements of existing products</a:t>
            </a:r>
          </a:p>
          <a:p>
            <a:pPr lvl="1" eaLnBrk="1" hangingPunct="1"/>
            <a:r>
              <a:rPr lang="en-US" altLang="en-US" sz="2800" dirty="0"/>
              <a:t>2.pearls:can be used to gain strategic competitive advantage in the market</a:t>
            </a:r>
          </a:p>
          <a:p>
            <a:pPr lvl="1" eaLnBrk="1" hangingPunct="1"/>
            <a:r>
              <a:rPr lang="en-US" altLang="en-US" sz="2800" dirty="0"/>
              <a:t>3.Oysters: early stage projects , involve unknown or revolutionary technologies</a:t>
            </a:r>
          </a:p>
          <a:p>
            <a:pPr lvl="1" eaLnBrk="1" hangingPunct="1"/>
            <a:r>
              <a:rPr lang="en-US" altLang="en-US" sz="2800" dirty="0"/>
              <a:t>4.White elephant: firms do not on purpose select such projects most of these started as bread and butter or oyster and never lived up to their potential __&gt; waste of time and resources</a:t>
            </a:r>
          </a:p>
          <a:p>
            <a:pPr lvl="1" eaLnBrk="1" hangingPunct="1"/>
            <a:endParaRPr lang="en-US" altLang="en-US" sz="2800" dirty="0"/>
          </a:p>
          <a:p>
            <a:pPr lvl="1" eaLnBrk="1" hangingPunct="1"/>
            <a:r>
              <a:rPr lang="en-US" altLang="en-US" sz="2800" dirty="0"/>
              <a:t>Matrix helps to set strategic objectives… do we have some white elephants that need to be killed? Etc. </a:t>
            </a:r>
          </a:p>
          <a:p>
            <a:endParaRPr lang="en-US" altLang="de-DE" dirty="0"/>
          </a:p>
        </p:txBody>
      </p:sp>
      <p:sp>
        <p:nvSpPr>
          <p:cNvPr id="111620" name="Datumsplatzhalt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7BDE4C38-5248-4C14-971D-FC23EE23DE4E}" type="datetime1">
              <a:rPr lang="de-DE" altLang="de-DE" sz="1000" b="0" smtClean="0">
                <a:solidFill>
                  <a:schemeClr val="tx1"/>
                </a:solidFill>
                <a:ea typeface="MS PGothic" pitchFamily="34" charset="-128"/>
              </a:rPr>
              <a:pPr/>
              <a:t>01.07.2019</a:t>
            </a:fld>
            <a:endParaRPr lang="de-DE" altLang="de-DE" sz="1000" b="0">
              <a:solidFill>
                <a:schemeClr val="tx1"/>
              </a:solidFill>
              <a:ea typeface="MS PGothic" pitchFamily="34" charset="-128"/>
            </a:endParaRPr>
          </a:p>
        </p:txBody>
      </p:sp>
      <p:sp>
        <p:nvSpPr>
          <p:cNvPr id="111621" name="Foliennummernplatzhalt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0D2F77AD-FBE4-4802-BA9C-E533F5E8434E}" type="slidenum">
              <a:rPr lang="de-DE" altLang="de-DE" sz="1000" b="0">
                <a:solidFill>
                  <a:schemeClr val="tx1"/>
                </a:solidFill>
                <a:ea typeface="MS PGothic" pitchFamily="34" charset="-128"/>
              </a:rPr>
              <a:pPr/>
              <a:t>20</a:t>
            </a:fld>
            <a:endParaRPr lang="de-DE" altLang="de-DE" sz="1200" b="0">
              <a:solidFill>
                <a:schemeClr val="tx1"/>
              </a:solidFill>
              <a:latin typeface="Arial" pitchFamily="34" charset="0"/>
              <a:ea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If</a:t>
            </a:r>
            <a:r>
              <a:rPr lang="de-DE" dirty="0"/>
              <a:t> </a:t>
            </a:r>
            <a:r>
              <a:rPr lang="de-DE" dirty="0" err="1"/>
              <a:t>you</a:t>
            </a:r>
            <a:r>
              <a:rPr lang="de-DE" dirty="0"/>
              <a:t> do not </a:t>
            </a:r>
            <a:r>
              <a:rPr lang="de-DE" dirty="0" err="1"/>
              <a:t>have</a:t>
            </a:r>
            <a:r>
              <a:rPr lang="de-DE" dirty="0"/>
              <a:t> time </a:t>
            </a:r>
            <a:r>
              <a:rPr lang="de-DE" dirty="0" err="1"/>
              <a:t>to</a:t>
            </a:r>
            <a:r>
              <a:rPr lang="de-DE" dirty="0"/>
              <a:t> </a:t>
            </a:r>
            <a:r>
              <a:rPr lang="de-DE" dirty="0" err="1"/>
              <a:t>let</a:t>
            </a:r>
            <a:r>
              <a:rPr lang="de-DE" dirty="0"/>
              <a:t> </a:t>
            </a:r>
            <a:r>
              <a:rPr lang="de-DE" dirty="0" err="1"/>
              <a:t>the</a:t>
            </a:r>
            <a:r>
              <a:rPr lang="de-DE" dirty="0"/>
              <a:t> </a:t>
            </a:r>
            <a:r>
              <a:rPr lang="de-DE" dirty="0" err="1"/>
              <a:t>students</a:t>
            </a:r>
            <a:r>
              <a:rPr lang="de-DE" dirty="0"/>
              <a:t> </a:t>
            </a:r>
            <a:r>
              <a:rPr lang="de-DE" dirty="0" err="1"/>
              <a:t>present</a:t>
            </a:r>
            <a:r>
              <a:rPr lang="de-DE" dirty="0"/>
              <a:t> </a:t>
            </a:r>
            <a:r>
              <a:rPr lang="de-DE" dirty="0" err="1"/>
              <a:t>their</a:t>
            </a:r>
            <a:r>
              <a:rPr lang="de-DE" dirty="0"/>
              <a:t> </a:t>
            </a:r>
            <a:r>
              <a:rPr lang="de-DE" dirty="0" err="1"/>
              <a:t>ideas</a:t>
            </a:r>
            <a:r>
              <a:rPr lang="de-DE" dirty="0"/>
              <a:t>, </a:t>
            </a:r>
            <a:r>
              <a:rPr lang="de-DE" dirty="0" err="1"/>
              <a:t>either</a:t>
            </a:r>
            <a:r>
              <a:rPr lang="de-DE" dirty="0"/>
              <a:t> </a:t>
            </a:r>
            <a:r>
              <a:rPr lang="de-DE" dirty="0" err="1"/>
              <a:t>collect</a:t>
            </a:r>
            <a:r>
              <a:rPr lang="de-DE" dirty="0"/>
              <a:t> </a:t>
            </a:r>
            <a:r>
              <a:rPr lang="de-DE" dirty="0" err="1"/>
              <a:t>the</a:t>
            </a:r>
            <a:r>
              <a:rPr lang="de-DE" dirty="0"/>
              <a:t> </a:t>
            </a:r>
            <a:r>
              <a:rPr lang="de-DE" dirty="0" err="1"/>
              <a:t>papers</a:t>
            </a:r>
            <a:r>
              <a:rPr lang="de-DE" dirty="0"/>
              <a:t> </a:t>
            </a:r>
            <a:r>
              <a:rPr lang="de-DE" dirty="0" err="1"/>
              <a:t>with</a:t>
            </a:r>
            <a:r>
              <a:rPr lang="de-DE" dirty="0"/>
              <a:t> </a:t>
            </a:r>
            <a:r>
              <a:rPr lang="de-DE" dirty="0" err="1"/>
              <a:t>the</a:t>
            </a:r>
            <a:r>
              <a:rPr lang="de-DE" dirty="0"/>
              <a:t> 1 </a:t>
            </a:r>
            <a:r>
              <a:rPr lang="de-DE" dirty="0" err="1"/>
              <a:t>sentence</a:t>
            </a:r>
            <a:r>
              <a:rPr lang="de-DE" dirty="0"/>
              <a:t> </a:t>
            </a:r>
            <a:r>
              <a:rPr lang="de-DE" dirty="0" err="1"/>
              <a:t>or</a:t>
            </a:r>
            <a:r>
              <a:rPr lang="de-DE" dirty="0"/>
              <a:t> </a:t>
            </a:r>
            <a:r>
              <a:rPr lang="de-DE" dirty="0" err="1"/>
              <a:t>postpone</a:t>
            </a:r>
            <a:r>
              <a:rPr lang="de-DE" dirty="0"/>
              <a:t> </a:t>
            </a:r>
            <a:r>
              <a:rPr lang="de-DE" dirty="0" err="1"/>
              <a:t>it</a:t>
            </a:r>
            <a:r>
              <a:rPr lang="de-DE" dirty="0"/>
              <a:t> </a:t>
            </a:r>
            <a:r>
              <a:rPr lang="de-DE" dirty="0" err="1"/>
              <a:t>to</a:t>
            </a:r>
            <a:r>
              <a:rPr lang="de-DE" dirty="0"/>
              <a:t> </a:t>
            </a:r>
            <a:r>
              <a:rPr lang="de-DE" dirty="0" err="1"/>
              <a:t>the</a:t>
            </a:r>
            <a:r>
              <a:rPr lang="de-DE" dirty="0"/>
              <a:t> </a:t>
            </a:r>
            <a:r>
              <a:rPr lang="de-DE" dirty="0" err="1"/>
              <a:t>next</a:t>
            </a:r>
            <a:r>
              <a:rPr lang="de-DE" dirty="0"/>
              <a:t> </a:t>
            </a:r>
            <a:r>
              <a:rPr lang="de-DE" dirty="0" err="1"/>
              <a:t>session</a:t>
            </a:r>
            <a:endParaRPr lang="de-DE" dirty="0"/>
          </a:p>
          <a:p>
            <a:endParaRPr lang="de-DE" dirty="0"/>
          </a:p>
        </p:txBody>
      </p:sp>
      <p:sp>
        <p:nvSpPr>
          <p:cNvPr id="4" name="Foliennummernplatzhalter 3"/>
          <p:cNvSpPr>
            <a:spLocks noGrp="1"/>
          </p:cNvSpPr>
          <p:nvPr>
            <p:ph type="sldNum" sz="quarter" idx="10"/>
          </p:nvPr>
        </p:nvSpPr>
        <p:spPr/>
        <p:txBody>
          <a:bodyPr/>
          <a:lstStyle/>
          <a:p>
            <a:fld id="{E1F5C4C4-6DEF-42AE-B480-7D8D2C10A4E0}" type="slidenum">
              <a:rPr lang="en-US" smtClean="0"/>
              <a:t>21</a:t>
            </a:fld>
            <a:endParaRPr lang="en-US"/>
          </a:p>
        </p:txBody>
      </p:sp>
    </p:spTree>
    <p:extLst>
      <p:ext uri="{BB962C8B-B14F-4D97-AF65-F5344CB8AC3E}">
        <p14:creationId xmlns:p14="http://schemas.microsoft.com/office/powerpoint/2010/main" val="415208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en-US" dirty="0" err="1"/>
              <a:t>Usually</a:t>
            </a:r>
            <a:r>
              <a:rPr lang="de-DE" altLang="en-US" dirty="0"/>
              <a:t> firm </a:t>
            </a:r>
            <a:r>
              <a:rPr lang="de-DE" altLang="en-US" dirty="0" err="1"/>
              <a:t>are</a:t>
            </a:r>
            <a:r>
              <a:rPr lang="de-DE" altLang="en-US" dirty="0"/>
              <a:t> </a:t>
            </a:r>
            <a:r>
              <a:rPr lang="de-DE" altLang="en-US" dirty="0" err="1"/>
              <a:t>literally</a:t>
            </a:r>
            <a:r>
              <a:rPr lang="de-DE" altLang="en-US" dirty="0"/>
              <a:t> </a:t>
            </a:r>
            <a:r>
              <a:rPr lang="de-DE" altLang="en-US" dirty="0" err="1"/>
              <a:t>bombarded</a:t>
            </a:r>
            <a:r>
              <a:rPr lang="de-DE" altLang="en-US" dirty="0"/>
              <a:t> </a:t>
            </a:r>
            <a:r>
              <a:rPr lang="de-DE" altLang="en-US" dirty="0" err="1"/>
              <a:t>with</a:t>
            </a:r>
            <a:r>
              <a:rPr lang="de-DE" altLang="en-US" dirty="0"/>
              <a:t> </a:t>
            </a:r>
            <a:r>
              <a:rPr lang="de-DE" altLang="en-US" dirty="0" err="1"/>
              <a:t>opportunities</a:t>
            </a:r>
            <a:r>
              <a:rPr lang="de-DE" altLang="en-US" dirty="0"/>
              <a:t> </a:t>
            </a:r>
            <a:r>
              <a:rPr lang="de-DE" altLang="en-US" dirty="0" err="1"/>
              <a:t>to</a:t>
            </a:r>
            <a:r>
              <a:rPr lang="de-DE" altLang="en-US" dirty="0"/>
              <a:t> </a:t>
            </a:r>
            <a:r>
              <a:rPr lang="de-DE" altLang="en-US" dirty="0" err="1"/>
              <a:t>engange</a:t>
            </a:r>
            <a:r>
              <a:rPr lang="de-DE" altLang="en-US" dirty="0"/>
              <a:t> in </a:t>
            </a:r>
            <a:r>
              <a:rPr lang="de-DE" altLang="en-US" dirty="0" err="1"/>
              <a:t>projects</a:t>
            </a:r>
            <a:r>
              <a:rPr lang="de-DE" altLang="en-US" dirty="0"/>
              <a:t>, but </a:t>
            </a:r>
            <a:r>
              <a:rPr lang="de-DE" altLang="en-US" dirty="0" err="1"/>
              <a:t>no</a:t>
            </a:r>
            <a:r>
              <a:rPr lang="de-DE" altLang="en-US" dirty="0"/>
              <a:t> </a:t>
            </a:r>
            <a:r>
              <a:rPr lang="de-DE" altLang="en-US" dirty="0" err="1"/>
              <a:t>organization</a:t>
            </a:r>
            <a:r>
              <a:rPr lang="de-DE" altLang="en-US" dirty="0"/>
              <a:t> </a:t>
            </a:r>
            <a:r>
              <a:rPr lang="de-DE" altLang="en-US" dirty="0" err="1"/>
              <a:t>has</a:t>
            </a:r>
            <a:r>
              <a:rPr lang="de-DE" altLang="en-US" dirty="0"/>
              <a:t> infinite </a:t>
            </a:r>
            <a:r>
              <a:rPr lang="de-DE" altLang="en-US" dirty="0" err="1"/>
              <a:t>resources</a:t>
            </a:r>
            <a:r>
              <a:rPr lang="de-DE" altLang="en-US" dirty="0"/>
              <a:t>. </a:t>
            </a:r>
            <a:r>
              <a:rPr lang="de-DE" altLang="en-US" dirty="0" err="1"/>
              <a:t>Hence</a:t>
            </a:r>
            <a:r>
              <a:rPr lang="de-DE" altLang="en-US" dirty="0"/>
              <a:t> </a:t>
            </a:r>
            <a:r>
              <a:rPr lang="de-DE" altLang="en-US" dirty="0" err="1"/>
              <a:t>choices</a:t>
            </a:r>
            <a:r>
              <a:rPr lang="de-DE" altLang="en-US" dirty="0"/>
              <a:t> must </a:t>
            </a:r>
            <a:r>
              <a:rPr lang="de-DE" altLang="en-US" dirty="0" err="1"/>
              <a:t>be</a:t>
            </a:r>
            <a:r>
              <a:rPr lang="de-DE" altLang="en-US" dirty="0"/>
              <a:t> </a:t>
            </a:r>
            <a:r>
              <a:rPr lang="de-DE" altLang="en-US" dirty="0" err="1"/>
              <a:t>made</a:t>
            </a:r>
            <a:r>
              <a:rPr lang="de-DE" altLang="en-US" dirty="0"/>
              <a:t> and </a:t>
            </a:r>
            <a:r>
              <a:rPr lang="de-DE" altLang="en-US" dirty="0" err="1"/>
              <a:t>processes</a:t>
            </a:r>
            <a:r>
              <a:rPr lang="de-DE" altLang="en-US" dirty="0"/>
              <a:t> </a:t>
            </a:r>
            <a:r>
              <a:rPr lang="de-DE" altLang="en-US" dirty="0" err="1"/>
              <a:t>established</a:t>
            </a:r>
            <a:r>
              <a:rPr lang="de-DE" altLang="en-US" dirty="0"/>
              <a:t> </a:t>
            </a:r>
            <a:r>
              <a:rPr lang="de-DE" altLang="en-US" dirty="0" err="1"/>
              <a:t>to</a:t>
            </a:r>
            <a:r>
              <a:rPr lang="de-DE" altLang="en-US" dirty="0"/>
              <a:t> </a:t>
            </a:r>
            <a:r>
              <a:rPr lang="de-DE" altLang="en-US" dirty="0" err="1"/>
              <a:t>ensure</a:t>
            </a:r>
            <a:r>
              <a:rPr lang="de-DE" altLang="en-US" dirty="0"/>
              <a:t> </a:t>
            </a:r>
            <a:r>
              <a:rPr lang="de-DE" altLang="en-US" dirty="0" err="1"/>
              <a:t>that</a:t>
            </a:r>
            <a:r>
              <a:rPr lang="de-DE" altLang="en-US" dirty="0"/>
              <a:t> </a:t>
            </a:r>
            <a:r>
              <a:rPr lang="de-DE" altLang="en-US" dirty="0" err="1"/>
              <a:t>the</a:t>
            </a:r>
            <a:r>
              <a:rPr lang="de-DE" altLang="en-US" dirty="0"/>
              <a:t> </a:t>
            </a:r>
            <a:r>
              <a:rPr lang="de-DE" altLang="en-US" dirty="0" err="1"/>
              <a:t>managers</a:t>
            </a:r>
            <a:r>
              <a:rPr lang="de-DE" altLang="en-US" dirty="0"/>
              <a:t> </a:t>
            </a:r>
            <a:r>
              <a:rPr lang="de-DE" altLang="en-US" dirty="0" err="1"/>
              <a:t>select</a:t>
            </a:r>
            <a:r>
              <a:rPr lang="de-DE" altLang="en-US" dirty="0"/>
              <a:t> </a:t>
            </a:r>
            <a:r>
              <a:rPr lang="de-DE" altLang="en-US" dirty="0" err="1"/>
              <a:t>the</a:t>
            </a:r>
            <a:r>
              <a:rPr lang="de-DE" altLang="en-US" dirty="0"/>
              <a:t> </a:t>
            </a:r>
            <a:r>
              <a:rPr lang="de-DE" altLang="en-US" dirty="0" err="1"/>
              <a:t>most</a:t>
            </a:r>
            <a:r>
              <a:rPr lang="de-DE" altLang="en-US" dirty="0"/>
              <a:t> viable </a:t>
            </a:r>
            <a:r>
              <a:rPr lang="de-DE" altLang="en-US" dirty="0" err="1"/>
              <a:t>projects</a:t>
            </a:r>
            <a:r>
              <a:rPr lang="de-DE" altLang="en-US" dirty="0"/>
              <a:t>. </a:t>
            </a:r>
            <a:r>
              <a:rPr lang="de-DE" altLang="en-US" dirty="0" err="1"/>
              <a:t>There</a:t>
            </a:r>
            <a:r>
              <a:rPr lang="de-DE" altLang="en-US" dirty="0"/>
              <a:t> </a:t>
            </a:r>
            <a:r>
              <a:rPr lang="de-DE" altLang="en-US" dirty="0" err="1"/>
              <a:t>are</a:t>
            </a:r>
            <a:r>
              <a:rPr lang="de-DE" altLang="en-US" dirty="0"/>
              <a:t> a </a:t>
            </a:r>
            <a:r>
              <a:rPr lang="de-DE" altLang="en-US" dirty="0" err="1"/>
              <a:t>number</a:t>
            </a:r>
            <a:r>
              <a:rPr lang="de-DE" altLang="en-US" dirty="0"/>
              <a:t> </a:t>
            </a:r>
            <a:r>
              <a:rPr lang="de-DE" altLang="en-US" dirty="0" err="1"/>
              <a:t>of</a:t>
            </a:r>
            <a:r>
              <a:rPr lang="de-DE" altLang="en-US" dirty="0"/>
              <a:t> </a:t>
            </a:r>
            <a:r>
              <a:rPr lang="de-DE" altLang="en-US" dirty="0" err="1"/>
              <a:t>decision</a:t>
            </a:r>
            <a:r>
              <a:rPr lang="de-DE" altLang="en-US" dirty="0"/>
              <a:t> </a:t>
            </a:r>
            <a:r>
              <a:rPr lang="de-DE" altLang="en-US" dirty="0" err="1"/>
              <a:t>models</a:t>
            </a:r>
            <a:r>
              <a:rPr lang="de-DE" altLang="en-US" dirty="0"/>
              <a:t> </a:t>
            </a:r>
            <a:r>
              <a:rPr lang="de-DE" altLang="en-US" dirty="0" err="1"/>
              <a:t>available</a:t>
            </a:r>
            <a:r>
              <a:rPr lang="de-DE" altLang="en-US" dirty="0"/>
              <a:t>, </a:t>
            </a:r>
            <a:r>
              <a:rPr lang="de-DE" altLang="en-US" dirty="0" err="1"/>
              <a:t>some</a:t>
            </a:r>
            <a:r>
              <a:rPr lang="de-DE" altLang="en-US" dirty="0"/>
              <a:t> </a:t>
            </a:r>
            <a:r>
              <a:rPr lang="de-DE" altLang="en-US" dirty="0" err="1"/>
              <a:t>we</a:t>
            </a:r>
            <a:r>
              <a:rPr lang="de-DE" altLang="en-US" dirty="0"/>
              <a:t> will </a:t>
            </a:r>
            <a:r>
              <a:rPr lang="de-DE" altLang="en-US" dirty="0" err="1"/>
              <a:t>discuss</a:t>
            </a:r>
            <a:r>
              <a:rPr lang="de-DE" altLang="en-US" dirty="0"/>
              <a:t> in </a:t>
            </a:r>
            <a:r>
              <a:rPr lang="de-DE" altLang="en-US" dirty="0" err="1"/>
              <a:t>the</a:t>
            </a:r>
            <a:r>
              <a:rPr lang="de-DE" altLang="en-US" dirty="0"/>
              <a:t> </a:t>
            </a:r>
            <a:r>
              <a:rPr lang="de-DE" altLang="en-US" dirty="0" err="1"/>
              <a:t>following</a:t>
            </a:r>
            <a:r>
              <a:rPr lang="de-DE" altLang="en-US" dirty="0"/>
              <a:t>. </a:t>
            </a:r>
            <a:r>
              <a:rPr lang="de-DE" altLang="en-US" dirty="0" err="1"/>
              <a:t>However</a:t>
            </a:r>
            <a:r>
              <a:rPr lang="de-DE" altLang="en-US" dirty="0"/>
              <a:t>, out </a:t>
            </a:r>
            <a:r>
              <a:rPr lang="de-DE" altLang="en-US" dirty="0" err="1"/>
              <a:t>of</a:t>
            </a:r>
            <a:r>
              <a:rPr lang="de-DE" altLang="en-US" dirty="0"/>
              <a:t> </a:t>
            </a:r>
            <a:r>
              <a:rPr lang="de-DE" altLang="en-US" dirty="0" err="1"/>
              <a:t>these</a:t>
            </a:r>
            <a:r>
              <a:rPr lang="de-DE" altLang="en-US" dirty="0"/>
              <a:t> </a:t>
            </a:r>
            <a:r>
              <a:rPr lang="de-DE" altLang="en-US" dirty="0" err="1"/>
              <a:t>models</a:t>
            </a:r>
            <a:r>
              <a:rPr lang="de-DE" altLang="en-US" dirty="0"/>
              <a:t>, </a:t>
            </a:r>
            <a:r>
              <a:rPr lang="de-DE" altLang="en-US" dirty="0" err="1"/>
              <a:t>most</a:t>
            </a:r>
            <a:r>
              <a:rPr lang="de-DE" altLang="en-US" dirty="0"/>
              <a:t> </a:t>
            </a:r>
            <a:r>
              <a:rPr lang="de-DE" altLang="en-US" dirty="0" err="1"/>
              <a:t>firms</a:t>
            </a:r>
            <a:r>
              <a:rPr lang="de-DE" altLang="en-US" dirty="0"/>
              <a:t> </a:t>
            </a:r>
            <a:r>
              <a:rPr lang="de-DE" altLang="en-US" dirty="0" err="1"/>
              <a:t>tjhen</a:t>
            </a:r>
            <a:r>
              <a:rPr lang="de-DE" altLang="en-US" dirty="0"/>
              <a:t> </a:t>
            </a:r>
            <a:r>
              <a:rPr lang="de-DE" altLang="en-US" dirty="0" err="1"/>
              <a:t>develop</a:t>
            </a:r>
            <a:r>
              <a:rPr lang="de-DE" altLang="en-US" dirty="0"/>
              <a:t> </a:t>
            </a:r>
            <a:r>
              <a:rPr lang="de-DE" altLang="en-US" dirty="0" err="1"/>
              <a:t>tailor</a:t>
            </a:r>
            <a:r>
              <a:rPr lang="de-DE" altLang="en-US" dirty="0"/>
              <a:t> </a:t>
            </a:r>
            <a:r>
              <a:rPr lang="de-DE" altLang="en-US" dirty="0" err="1"/>
              <a:t>made</a:t>
            </a:r>
            <a:r>
              <a:rPr lang="de-DE" altLang="en-US" dirty="0"/>
              <a:t> </a:t>
            </a:r>
            <a:r>
              <a:rPr lang="de-DE" altLang="en-US" dirty="0" err="1"/>
              <a:t>models</a:t>
            </a:r>
            <a:r>
              <a:rPr lang="de-DE" altLang="en-US" dirty="0"/>
              <a:t> </a:t>
            </a:r>
            <a:r>
              <a:rPr lang="de-DE" altLang="en-US" dirty="0" err="1"/>
              <a:t>for</a:t>
            </a:r>
            <a:r>
              <a:rPr lang="de-DE" altLang="en-US" dirty="0"/>
              <a:t> </a:t>
            </a:r>
            <a:r>
              <a:rPr lang="de-DE" altLang="en-US" dirty="0" err="1"/>
              <a:t>their</a:t>
            </a:r>
            <a:r>
              <a:rPr lang="de-DE" altLang="en-US" dirty="0"/>
              <a:t> </a:t>
            </a:r>
            <a:r>
              <a:rPr lang="de-DE" altLang="en-US" dirty="0" err="1"/>
              <a:t>specific</a:t>
            </a:r>
            <a:r>
              <a:rPr lang="de-DE" altLang="en-US" dirty="0"/>
              <a:t> </a:t>
            </a:r>
            <a:r>
              <a:rPr lang="de-DE" altLang="en-US" dirty="0" err="1"/>
              <a:t>needs</a:t>
            </a:r>
            <a:endParaRPr lang="en-US" altLang="en-US" dirty="0"/>
          </a:p>
          <a:p>
            <a:endParaRPr lang="de-DE" dirty="0"/>
          </a:p>
          <a:p>
            <a:r>
              <a:rPr lang="de-DE" dirty="0"/>
              <a:t>A </a:t>
            </a:r>
            <a:r>
              <a:rPr lang="de-DE" dirty="0" err="1"/>
              <a:t>companies</a:t>
            </a:r>
            <a:r>
              <a:rPr lang="de-DE" dirty="0"/>
              <a:t> </a:t>
            </a:r>
            <a:r>
              <a:rPr lang="de-DE" dirty="0" err="1"/>
              <a:t>project</a:t>
            </a:r>
            <a:r>
              <a:rPr lang="de-DE" dirty="0"/>
              <a:t> </a:t>
            </a:r>
            <a:r>
              <a:rPr lang="de-DE" dirty="0" err="1"/>
              <a:t>portfolio</a:t>
            </a:r>
            <a:r>
              <a:rPr lang="de-DE" dirty="0"/>
              <a:t> </a:t>
            </a:r>
            <a:r>
              <a:rPr lang="de-DE" dirty="0" err="1"/>
              <a:t>consits</a:t>
            </a:r>
            <a:r>
              <a:rPr lang="de-DE" dirty="0"/>
              <a:t> </a:t>
            </a:r>
            <a:r>
              <a:rPr lang="de-DE" dirty="0" err="1"/>
              <a:t>usually</a:t>
            </a:r>
            <a:r>
              <a:rPr lang="de-DE" dirty="0"/>
              <a:t> </a:t>
            </a:r>
            <a:r>
              <a:rPr lang="de-DE" dirty="0" err="1"/>
              <a:t>of</a:t>
            </a:r>
            <a:r>
              <a:rPr lang="de-DE" dirty="0"/>
              <a:t> multiple </a:t>
            </a:r>
            <a:r>
              <a:rPr lang="de-DE" dirty="0" err="1"/>
              <a:t>projects</a:t>
            </a:r>
            <a:r>
              <a:rPr lang="de-DE" dirty="0"/>
              <a:t> and </a:t>
            </a:r>
            <a:r>
              <a:rPr lang="de-DE" dirty="0" err="1"/>
              <a:t>programs</a:t>
            </a:r>
            <a:r>
              <a:rPr lang="de-DE" dirty="0"/>
              <a:t>. </a:t>
            </a:r>
          </a:p>
          <a:p>
            <a:r>
              <a:rPr lang="de-DE" dirty="0"/>
              <a:t>i.e. An </a:t>
            </a:r>
            <a:r>
              <a:rPr lang="de-DE" dirty="0" err="1"/>
              <a:t>event</a:t>
            </a:r>
            <a:r>
              <a:rPr lang="de-DE" dirty="0"/>
              <a:t> </a:t>
            </a:r>
            <a:r>
              <a:rPr lang="de-DE" dirty="0" err="1"/>
              <a:t>planning</a:t>
            </a:r>
            <a:r>
              <a:rPr lang="de-DE" dirty="0"/>
              <a:t> </a:t>
            </a:r>
            <a:r>
              <a:rPr lang="de-DE" dirty="0" err="1"/>
              <a:t>company</a:t>
            </a:r>
            <a:r>
              <a:rPr lang="de-DE" dirty="0"/>
              <a:t> will </a:t>
            </a:r>
            <a:r>
              <a:rPr lang="de-DE" dirty="0" err="1"/>
              <a:t>have</a:t>
            </a:r>
            <a:r>
              <a:rPr lang="de-DE" dirty="0"/>
              <a:t> </a:t>
            </a:r>
            <a:r>
              <a:rPr lang="de-DE" dirty="0" err="1"/>
              <a:t>Program</a:t>
            </a:r>
            <a:r>
              <a:rPr lang="de-DE" dirty="0"/>
              <a:t> A (</a:t>
            </a:r>
            <a:r>
              <a:rPr lang="de-DE" dirty="0" err="1"/>
              <a:t>weddings</a:t>
            </a:r>
            <a:r>
              <a:rPr lang="de-DE" dirty="0"/>
              <a:t>) </a:t>
            </a:r>
            <a:r>
              <a:rPr lang="de-DE" dirty="0" err="1"/>
              <a:t>under</a:t>
            </a:r>
            <a:r>
              <a:rPr lang="de-DE" dirty="0"/>
              <a:t> </a:t>
            </a:r>
            <a:r>
              <a:rPr lang="de-DE" dirty="0" err="1"/>
              <a:t>which</a:t>
            </a:r>
            <a:r>
              <a:rPr lang="de-DE" dirty="0"/>
              <a:t> all </a:t>
            </a:r>
            <a:r>
              <a:rPr lang="de-DE" dirty="0" err="1"/>
              <a:t>wedding</a:t>
            </a:r>
            <a:r>
              <a:rPr lang="de-DE" dirty="0"/>
              <a:t> </a:t>
            </a:r>
            <a:r>
              <a:rPr lang="de-DE" dirty="0" err="1"/>
              <a:t>projects</a:t>
            </a:r>
            <a:r>
              <a:rPr lang="de-DE" dirty="0"/>
              <a:t> </a:t>
            </a:r>
            <a:r>
              <a:rPr lang="de-DE" dirty="0" err="1"/>
              <a:t>run</a:t>
            </a:r>
            <a:r>
              <a:rPr lang="de-DE" dirty="0"/>
              <a:t> and </a:t>
            </a:r>
            <a:r>
              <a:rPr lang="de-DE" dirty="0" err="1"/>
              <a:t>Program</a:t>
            </a:r>
            <a:r>
              <a:rPr lang="de-DE" dirty="0"/>
              <a:t> B (Public </a:t>
            </a:r>
            <a:r>
              <a:rPr lang="de-DE" dirty="0" err="1"/>
              <a:t>events</a:t>
            </a:r>
            <a:r>
              <a:rPr lang="de-DE" dirty="0"/>
              <a:t>) </a:t>
            </a:r>
            <a:r>
              <a:rPr lang="de-DE" dirty="0" err="1"/>
              <a:t>under</a:t>
            </a:r>
            <a:r>
              <a:rPr lang="de-DE" dirty="0"/>
              <a:t> </a:t>
            </a:r>
            <a:r>
              <a:rPr lang="de-DE" dirty="0" err="1"/>
              <a:t>which</a:t>
            </a:r>
            <a:r>
              <a:rPr lang="de-DE" dirty="0"/>
              <a:t> </a:t>
            </a:r>
            <a:r>
              <a:rPr lang="de-DE" dirty="0" err="1"/>
              <a:t>the</a:t>
            </a:r>
            <a:r>
              <a:rPr lang="de-DE" dirty="0"/>
              <a:t> </a:t>
            </a:r>
            <a:r>
              <a:rPr lang="de-DE" dirty="0" err="1"/>
              <a:t>planning</a:t>
            </a:r>
            <a:r>
              <a:rPr lang="de-DE" dirty="0"/>
              <a:t> and </a:t>
            </a:r>
            <a:r>
              <a:rPr lang="de-DE" dirty="0" err="1"/>
              <a:t>organization</a:t>
            </a:r>
            <a:r>
              <a:rPr lang="de-DE" dirty="0"/>
              <a:t> </a:t>
            </a:r>
            <a:r>
              <a:rPr lang="de-DE" dirty="0" err="1"/>
              <a:t>of</a:t>
            </a:r>
            <a:r>
              <a:rPr lang="de-DE" dirty="0"/>
              <a:t> larger </a:t>
            </a:r>
            <a:r>
              <a:rPr lang="de-DE" dirty="0" err="1"/>
              <a:t>public</a:t>
            </a:r>
            <a:r>
              <a:rPr lang="de-DE" dirty="0"/>
              <a:t> </a:t>
            </a:r>
            <a:r>
              <a:rPr lang="de-DE" dirty="0" err="1"/>
              <a:t>event</a:t>
            </a:r>
            <a:r>
              <a:rPr lang="de-DE" dirty="0"/>
              <a:t> </a:t>
            </a:r>
            <a:r>
              <a:rPr lang="de-DE" dirty="0" err="1"/>
              <a:t>projects</a:t>
            </a:r>
            <a:r>
              <a:rPr lang="de-DE" dirty="0"/>
              <a:t> </a:t>
            </a:r>
            <a:r>
              <a:rPr lang="de-DE" dirty="0" err="1"/>
              <a:t>run</a:t>
            </a:r>
            <a:r>
              <a:rPr lang="de-DE" dirty="0"/>
              <a:t>. </a:t>
            </a:r>
          </a:p>
        </p:txBody>
      </p:sp>
      <p:sp>
        <p:nvSpPr>
          <p:cNvPr id="4" name="Foliennummernplatzhalter 3"/>
          <p:cNvSpPr>
            <a:spLocks noGrp="1"/>
          </p:cNvSpPr>
          <p:nvPr>
            <p:ph type="sldNum" sz="quarter" idx="10"/>
          </p:nvPr>
        </p:nvSpPr>
        <p:spPr/>
        <p:txBody>
          <a:bodyPr/>
          <a:lstStyle/>
          <a:p>
            <a:fld id="{E1F5C4C4-6DEF-42AE-B480-7D8D2C10A4E0}" type="slidenum">
              <a:rPr lang="en-US" smtClean="0"/>
              <a:t>4</a:t>
            </a:fld>
            <a:endParaRPr lang="en-US"/>
          </a:p>
        </p:txBody>
      </p:sp>
    </p:spTree>
    <p:extLst>
      <p:ext uri="{BB962C8B-B14F-4D97-AF65-F5344CB8AC3E}">
        <p14:creationId xmlns:p14="http://schemas.microsoft.com/office/powerpoint/2010/main" val="148823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 </a:t>
            </a:r>
            <a:r>
              <a:rPr lang="de-DE" dirty="0" err="1"/>
              <a:t>usually</a:t>
            </a:r>
            <a:r>
              <a:rPr lang="de-DE" dirty="0"/>
              <a:t> </a:t>
            </a:r>
            <a:r>
              <a:rPr lang="de-DE" dirty="0" err="1"/>
              <a:t>provide</a:t>
            </a:r>
            <a:r>
              <a:rPr lang="de-DE" dirty="0"/>
              <a:t> </a:t>
            </a:r>
            <a:r>
              <a:rPr lang="de-DE" dirty="0" err="1"/>
              <a:t>general</a:t>
            </a:r>
            <a:r>
              <a:rPr lang="de-DE" dirty="0"/>
              <a:t> </a:t>
            </a:r>
            <a:r>
              <a:rPr lang="de-DE" dirty="0" err="1"/>
              <a:t>theme</a:t>
            </a:r>
            <a:r>
              <a:rPr lang="de-DE" dirty="0"/>
              <a:t>, </a:t>
            </a:r>
            <a:r>
              <a:rPr lang="de-DE" dirty="0" err="1"/>
              <a:t>fitting</a:t>
            </a:r>
            <a:r>
              <a:rPr lang="de-DE" dirty="0"/>
              <a:t> </a:t>
            </a:r>
            <a:r>
              <a:rPr lang="de-DE" dirty="0" err="1"/>
              <a:t>to</a:t>
            </a:r>
            <a:r>
              <a:rPr lang="de-DE" dirty="0"/>
              <a:t> social/</a:t>
            </a:r>
            <a:r>
              <a:rPr lang="de-DE" dirty="0" err="1"/>
              <a:t>political</a:t>
            </a:r>
            <a:r>
              <a:rPr lang="de-DE" dirty="0"/>
              <a:t> </a:t>
            </a:r>
            <a:r>
              <a:rPr lang="de-DE" dirty="0" err="1"/>
              <a:t>situation</a:t>
            </a:r>
            <a:r>
              <a:rPr lang="de-DE" dirty="0"/>
              <a:t> </a:t>
            </a:r>
            <a:r>
              <a:rPr lang="de-DE" dirty="0" err="1"/>
              <a:t>going</a:t>
            </a:r>
            <a:r>
              <a:rPr lang="de-DE" dirty="0"/>
              <a:t> on </a:t>
            </a:r>
            <a:r>
              <a:rPr lang="de-DE" dirty="0" err="1"/>
              <a:t>currently</a:t>
            </a:r>
            <a:r>
              <a:rPr lang="de-DE" dirty="0"/>
              <a:t> (i.e. „</a:t>
            </a:r>
            <a:r>
              <a:rPr lang="de-DE" dirty="0" err="1"/>
              <a:t>go</a:t>
            </a:r>
            <a:r>
              <a:rPr lang="de-DE" dirty="0"/>
              <a:t> </a:t>
            </a:r>
            <a:r>
              <a:rPr lang="de-DE" dirty="0" err="1"/>
              <a:t>vote</a:t>
            </a:r>
            <a:r>
              <a:rPr lang="de-DE" dirty="0"/>
              <a:t>“; „</a:t>
            </a:r>
            <a:r>
              <a:rPr lang="de-DE" dirty="0" err="1"/>
              <a:t>dealing</a:t>
            </a:r>
            <a:r>
              <a:rPr lang="de-DE" dirty="0"/>
              <a:t> </a:t>
            </a:r>
            <a:r>
              <a:rPr lang="de-DE" dirty="0" err="1"/>
              <a:t>with</a:t>
            </a:r>
            <a:r>
              <a:rPr lang="de-DE" dirty="0"/>
              <a:t> </a:t>
            </a:r>
            <a:r>
              <a:rPr lang="de-DE" dirty="0" err="1"/>
              <a:t>the</a:t>
            </a:r>
            <a:r>
              <a:rPr lang="de-DE" dirty="0"/>
              <a:t> </a:t>
            </a:r>
            <a:r>
              <a:rPr lang="de-DE" dirty="0" err="1"/>
              <a:t>refugee</a:t>
            </a:r>
            <a:r>
              <a:rPr lang="de-DE" dirty="0"/>
              <a:t> </a:t>
            </a:r>
            <a:r>
              <a:rPr lang="de-DE" dirty="0" err="1"/>
              <a:t>crisis</a:t>
            </a:r>
            <a:r>
              <a:rPr lang="de-DE" dirty="0"/>
              <a:t>“) </a:t>
            </a:r>
            <a:r>
              <a:rPr lang="de-DE" dirty="0" err="1"/>
              <a:t>something</a:t>
            </a:r>
            <a:r>
              <a:rPr lang="de-DE" dirty="0"/>
              <a:t> </a:t>
            </a:r>
            <a:r>
              <a:rPr lang="de-DE" dirty="0" err="1"/>
              <a:t>that</a:t>
            </a:r>
            <a:r>
              <a:rPr lang="de-DE" dirty="0"/>
              <a:t> </a:t>
            </a:r>
            <a:r>
              <a:rPr lang="de-DE" dirty="0" err="1"/>
              <a:t>is</a:t>
            </a:r>
            <a:r>
              <a:rPr lang="de-DE" dirty="0"/>
              <a:t> easy </a:t>
            </a:r>
            <a:r>
              <a:rPr lang="de-DE" dirty="0" err="1"/>
              <a:t>to</a:t>
            </a:r>
            <a:r>
              <a:rPr lang="de-DE" dirty="0"/>
              <a:t> </a:t>
            </a:r>
            <a:r>
              <a:rPr lang="de-DE" dirty="0" err="1"/>
              <a:t>access</a:t>
            </a:r>
            <a:r>
              <a:rPr lang="de-DE" dirty="0"/>
              <a:t> </a:t>
            </a:r>
            <a:r>
              <a:rPr lang="de-DE" dirty="0" err="1"/>
              <a:t>for</a:t>
            </a:r>
            <a:r>
              <a:rPr lang="de-DE" dirty="0"/>
              <a:t> </a:t>
            </a:r>
            <a:r>
              <a:rPr lang="de-DE" dirty="0" err="1"/>
              <a:t>students</a:t>
            </a:r>
            <a:r>
              <a:rPr lang="de-DE" dirty="0"/>
              <a:t>. </a:t>
            </a:r>
          </a:p>
        </p:txBody>
      </p:sp>
      <p:sp>
        <p:nvSpPr>
          <p:cNvPr id="4" name="Foliennummernplatzhalter 3"/>
          <p:cNvSpPr>
            <a:spLocks noGrp="1"/>
          </p:cNvSpPr>
          <p:nvPr>
            <p:ph type="sldNum" sz="quarter" idx="10"/>
          </p:nvPr>
        </p:nvSpPr>
        <p:spPr/>
        <p:txBody>
          <a:bodyPr/>
          <a:lstStyle/>
          <a:p>
            <a:fld id="{E1F5C4C4-6DEF-42AE-B480-7D8D2C10A4E0}" type="slidenum">
              <a:rPr lang="en-US" smtClean="0"/>
              <a:t>5</a:t>
            </a:fld>
            <a:endParaRPr lang="en-US"/>
          </a:p>
        </p:txBody>
      </p:sp>
    </p:spTree>
    <p:extLst>
      <p:ext uri="{BB962C8B-B14F-4D97-AF65-F5344CB8AC3E}">
        <p14:creationId xmlns:p14="http://schemas.microsoft.com/office/powerpoint/2010/main" val="388220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2A1F8AD7-526C-427E-8ECC-FC98BCF7DB73}"/>
              </a:ext>
            </a:extLst>
          </p:cNvPr>
          <p:cNvSpPr>
            <a:spLocks noGrp="1" noRot="1" noChangeAspect="1" noTextEdit="1"/>
          </p:cNvSpPr>
          <p:nvPr>
            <p:ph type="sldImg"/>
          </p:nvPr>
        </p:nvSpPr>
        <p:spPr>
          <a:ln/>
        </p:spPr>
      </p:sp>
      <p:sp>
        <p:nvSpPr>
          <p:cNvPr id="45059" name="Notizenplatzhalter 2">
            <a:extLst>
              <a:ext uri="{FF2B5EF4-FFF2-40B4-BE49-F238E27FC236}">
                <a16:creationId xmlns:a16="http://schemas.microsoft.com/office/drawing/2014/main" id="{9824881E-18FD-4592-BD4C-F193A44FD8B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i="1" dirty="0"/>
              <a:t>Here some ways that might help you to generate ideas:</a:t>
            </a:r>
          </a:p>
          <a:p>
            <a:endParaRPr lang="en-US" altLang="en-US" i="1" dirty="0"/>
          </a:p>
          <a:p>
            <a:r>
              <a:rPr lang="en-US" altLang="en-US" i="1" dirty="0"/>
              <a:t>Examining own strengths and interests</a:t>
            </a:r>
          </a:p>
          <a:p>
            <a:r>
              <a:rPr lang="en-US" altLang="en-US" dirty="0"/>
              <a:t>It is important that you choose a topic in which you are likely to do well and were you already have some academic knowledge. One way of doing this is to look at those assignments for which you have received good grades. In addition, you may, as part of your reading, be able to focus more precisely on the sort of ideas about which you wish to conduct your research.</a:t>
            </a:r>
          </a:p>
          <a:p>
            <a:r>
              <a:rPr lang="en-US" altLang="en-US" dirty="0"/>
              <a:t>As noted in Section 2.2, there is the need to think about your future. If you plan to work in financial management it would be sensible to choose a research project in the financial management field. One part of your course that will inevitably be discussed at any job interview is your research project. A project in the same field will provide you with the opportunity to display clearly your depth of knowledge and your enthusiasm.</a:t>
            </a:r>
          </a:p>
          <a:p>
            <a:endParaRPr lang="de-DE" altLang="en-US" dirty="0"/>
          </a:p>
          <a:p>
            <a:r>
              <a:rPr lang="en-US" altLang="en-US" i="1" dirty="0"/>
              <a:t>Looking at past project titles</a:t>
            </a:r>
          </a:p>
          <a:p>
            <a:r>
              <a:rPr lang="en-US" altLang="en-US" dirty="0"/>
              <a:t>Many of our students have found looking at past projects a useful way of generating research ideas. A common way of doing this is to scan your university’s list of past project titles for anything that captures your imagination. Titles that look interesting or which grab your attention should be noted down,</a:t>
            </a:r>
          </a:p>
          <a:p>
            <a:r>
              <a:rPr lang="en-US" altLang="en-US" dirty="0"/>
              <a:t>as should any thoughts you have about the title in relation to your own research idea. In this process the fact that the title is poorly worded or the project report received a low mark is immaterial. What matters is the fact that you have found a topic that interests you. Based on this you can think of new ideas in the same general area that will enable you to provide fresh insights.</a:t>
            </a:r>
          </a:p>
          <a:p>
            <a:r>
              <a:rPr lang="en-US" altLang="en-US" dirty="0"/>
              <a:t>Scanning actual research projects may also produce research ideas. </a:t>
            </a:r>
          </a:p>
          <a:p>
            <a:endParaRPr lang="de-DE" altLang="en-US" dirty="0"/>
          </a:p>
          <a:p>
            <a:r>
              <a:rPr lang="en-US" altLang="en-US" i="1" dirty="0"/>
              <a:t>Discussion</a:t>
            </a:r>
          </a:p>
          <a:p>
            <a:r>
              <a:rPr lang="en-US" altLang="en-US" dirty="0"/>
              <a:t>Colleagues, friends and university tutors are all good sources of possible project ideas. Often project tutors will have ideas for possible student projects, which they will be pleased to discuss with you. In addition, ideas can be obtained by talking to practitioners and professional groups (Gill and Johnson 2002). It is important that as well as discussing possible ideas you also make a note of them. What seemed like a good idea in the coffee shop may not be remembered quite so clearly after the following lecture!</a:t>
            </a:r>
          </a:p>
          <a:p>
            <a:endParaRPr lang="de-DE" altLang="en-US" dirty="0"/>
          </a:p>
          <a:p>
            <a:r>
              <a:rPr lang="en-US" altLang="en-US" i="1" dirty="0"/>
              <a:t>Searching the literature</a:t>
            </a:r>
          </a:p>
          <a:p>
            <a:r>
              <a:rPr lang="en-US" altLang="en-US" dirty="0"/>
              <a:t>As part of your discussions, relevant literature may also be suggested. Of particular use are academic </a:t>
            </a:r>
            <a:r>
              <a:rPr lang="en-US" altLang="en-US" b="1" dirty="0"/>
              <a:t>review articles</a:t>
            </a:r>
            <a:r>
              <a:rPr lang="en-US" altLang="en-US" dirty="0"/>
              <a:t>. These articles contain both a considered review of the state of knowledge in that topic area and pointers towards areas where further research needs to be undertaken. In addition, you can browse recent publications, in particular journals, for possible research ideas (Section 3.5). For many subject areas your project tutor will be able to suggest possible recent review articles, or articles that contain recommendations for further work. Reports may also be of use. The most recently</a:t>
            </a:r>
          </a:p>
          <a:p>
            <a:r>
              <a:rPr lang="en-US" altLang="en-US" dirty="0"/>
              <a:t>published are usually up to date and, again, often contain recommendations that may form the basis of your research idea. Books by contrast are less up to date than other written sources. They do, however, often contain a good overview of research that has been undertaken, which may suggest ideas to you.</a:t>
            </a:r>
          </a:p>
          <a:p>
            <a:r>
              <a:rPr lang="en-US" altLang="en-US" dirty="0"/>
              <a:t>Searching for publications is only possible when you have at least some idea of the area in which you wish to undertake your research. We will talk about how to do literature research in chapter 3.</a:t>
            </a:r>
          </a:p>
          <a:p>
            <a:endParaRPr lang="de-DE" altLang="en-US" dirty="0"/>
          </a:p>
          <a:p>
            <a:r>
              <a:rPr lang="en-US" altLang="en-US" i="1" dirty="0"/>
              <a:t>Scanning the media</a:t>
            </a:r>
          </a:p>
          <a:p>
            <a:r>
              <a:rPr lang="en-US" altLang="en-US" dirty="0"/>
              <a:t>Keeping up to date with items in the news can be a very rich source of ideas. The stories which occur </a:t>
            </a:r>
            <a:r>
              <a:rPr lang="en-US" altLang="en-US" dirty="0" err="1"/>
              <a:t>everyday</a:t>
            </a:r>
            <a:r>
              <a:rPr lang="en-US" altLang="en-US" dirty="0"/>
              <a:t> in the ‘broadsheet’ or ‘compact’ newspapers (e.g. </a:t>
            </a:r>
            <a:r>
              <a:rPr lang="en-US" altLang="en-US" i="1" dirty="0"/>
              <a:t>The Times</a:t>
            </a:r>
            <a:r>
              <a:rPr lang="en-US" altLang="en-US" dirty="0"/>
              <a:t>, </a:t>
            </a:r>
            <a:r>
              <a:rPr lang="en-US" altLang="en-US" i="1" dirty="0"/>
              <a:t>Financial Times</a:t>
            </a:r>
            <a:r>
              <a:rPr lang="en-US" altLang="en-US" dirty="0"/>
              <a:t>, </a:t>
            </a:r>
            <a:r>
              <a:rPr lang="en-US" altLang="en-US" i="1" dirty="0"/>
              <a:t>Guardian </a:t>
            </a:r>
            <a:r>
              <a:rPr lang="en-US" altLang="en-US" dirty="0"/>
              <a:t>and the </a:t>
            </a:r>
            <a:r>
              <a:rPr lang="en-US" altLang="en-US" i="1" dirty="0"/>
              <a:t>Daily Telegraph</a:t>
            </a:r>
            <a:r>
              <a:rPr lang="en-US" altLang="en-US" dirty="0"/>
              <a:t>), in both traditional print and online versions, may provide ideas which relate directly to the item. </a:t>
            </a:r>
          </a:p>
          <a:p>
            <a:endParaRPr lang="de-DE" altLang="en-US" dirty="0"/>
          </a:p>
        </p:txBody>
      </p:sp>
      <p:sp>
        <p:nvSpPr>
          <p:cNvPr id="45060" name="Datumsplatzhalter 3">
            <a:extLst>
              <a:ext uri="{FF2B5EF4-FFF2-40B4-BE49-F238E27FC236}">
                <a16:creationId xmlns:a16="http://schemas.microsoft.com/office/drawing/2014/main" id="{7D3456DC-B1B2-4939-BD2F-924B0787E2F8}"/>
              </a:ext>
            </a:extLst>
          </p:cNvPr>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742950" indent="-285750">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CFA0FB28-AFAA-43DE-AB63-B94F5962E3A4}" type="datetime1">
              <a:rPr lang="de-DE" altLang="en-US" sz="1000" smtClean="0"/>
              <a:pPr>
                <a:spcBef>
                  <a:spcPct val="0"/>
                </a:spcBef>
              </a:pPr>
              <a:t>01.07.2019</a:t>
            </a:fld>
            <a:endParaRPr lang="de-DE" altLang="en-US" sz="1000"/>
          </a:p>
        </p:txBody>
      </p:sp>
      <p:sp>
        <p:nvSpPr>
          <p:cNvPr id="45061" name="Foliennummernplatzhalter 4">
            <a:extLst>
              <a:ext uri="{FF2B5EF4-FFF2-40B4-BE49-F238E27FC236}">
                <a16:creationId xmlns:a16="http://schemas.microsoft.com/office/drawing/2014/main" id="{D78A8D3A-0E06-4F11-93EF-D9D301F63838}"/>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742950" indent="-285750">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1E0B4332-6B0A-4CFF-ACB1-9B35F24DD2E5}" type="slidenum">
              <a:rPr lang="de-DE" altLang="en-US" sz="1000"/>
              <a:pPr>
                <a:spcBef>
                  <a:spcPct val="0"/>
                </a:spcBef>
              </a:pPr>
              <a:t>6</a:t>
            </a:fld>
            <a:endParaRPr lang="de-DE" altLang="en-US">
              <a:latin typeface="Arial" panose="020B0604020202020204" pitchFamily="34" charset="0"/>
            </a:endParaRPr>
          </a:p>
        </p:txBody>
      </p:sp>
    </p:spTree>
    <p:extLst>
      <p:ext uri="{BB962C8B-B14F-4D97-AF65-F5344CB8AC3E}">
        <p14:creationId xmlns:p14="http://schemas.microsoft.com/office/powerpoint/2010/main" val="366512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a:extLst>
              <a:ext uri="{FF2B5EF4-FFF2-40B4-BE49-F238E27FC236}">
                <a16:creationId xmlns:a16="http://schemas.microsoft.com/office/drawing/2014/main" id="{21D78836-695B-4C41-B4E7-C69AA9280DA2}"/>
              </a:ext>
            </a:extLst>
          </p:cNvPr>
          <p:cNvSpPr>
            <a:spLocks noGrp="1" noRot="1" noChangeAspect="1" noTextEdit="1"/>
          </p:cNvSpPr>
          <p:nvPr>
            <p:ph type="sldImg"/>
          </p:nvPr>
        </p:nvSpPr>
        <p:spPr>
          <a:ln/>
        </p:spPr>
      </p:sp>
      <p:sp>
        <p:nvSpPr>
          <p:cNvPr id="46083" name="Notizenplatzhalter 2">
            <a:extLst>
              <a:ext uri="{FF2B5EF4-FFF2-40B4-BE49-F238E27FC236}">
                <a16:creationId xmlns:a16="http://schemas.microsoft.com/office/drawing/2014/main" id="{0433C93C-8663-4815-86CC-A795BC1D232A}"/>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i="1"/>
              <a:t>Keeping a notebook of ideas</a:t>
            </a:r>
          </a:p>
          <a:p>
            <a:r>
              <a:rPr lang="en-US" altLang="en-US"/>
              <a:t>It involves is simply noting down any interesting research ideas as you think of them and, of equal importance, what sparked off your thought. You can then pursue the idea using more rational thinking techniques later. You may keep a notebook by your bed so you can jot down any flashes of inspiration that occur to him in the middle of the night! I keep one in my purese. </a:t>
            </a:r>
          </a:p>
          <a:p>
            <a:endParaRPr lang="de-DE" altLang="en-US"/>
          </a:p>
          <a:p>
            <a:r>
              <a:rPr lang="en-US" altLang="en-US" i="1"/>
              <a:t>Exploring personal preferences using past projects</a:t>
            </a:r>
          </a:p>
          <a:p>
            <a:r>
              <a:rPr lang="en-US" altLang="en-US"/>
              <a:t>Another way of generating possible project ideas is to explore your personal preferences using past project reports from your university. To do this you:</a:t>
            </a:r>
          </a:p>
          <a:p>
            <a:r>
              <a:rPr lang="en-US" altLang="en-US" b="1"/>
              <a:t>1 </a:t>
            </a:r>
            <a:r>
              <a:rPr lang="en-US" altLang="en-US"/>
              <a:t>Select six projects that you like.</a:t>
            </a:r>
          </a:p>
          <a:p>
            <a:r>
              <a:rPr lang="en-US" altLang="en-US" b="1"/>
              <a:t>2 </a:t>
            </a:r>
            <a:r>
              <a:rPr lang="en-US" altLang="en-US"/>
              <a:t>For each of these six projects, note down your first thoughts in response to three questions (if responses for different projects are the same this does not matter):</a:t>
            </a:r>
          </a:p>
          <a:p>
            <a:r>
              <a:rPr lang="en-US" altLang="en-US" b="1"/>
              <a:t>a </a:t>
            </a:r>
            <a:r>
              <a:rPr lang="en-US" altLang="en-US"/>
              <a:t>What appeals to you about the project?</a:t>
            </a:r>
          </a:p>
          <a:p>
            <a:r>
              <a:rPr lang="en-US" altLang="en-US" b="1"/>
              <a:t>b </a:t>
            </a:r>
            <a:r>
              <a:rPr lang="en-US" altLang="en-US"/>
              <a:t>What is good about the project?</a:t>
            </a:r>
          </a:p>
          <a:p>
            <a:r>
              <a:rPr lang="en-US" altLang="en-US" b="1"/>
              <a:t>c </a:t>
            </a:r>
            <a:r>
              <a:rPr lang="en-US" altLang="en-US"/>
              <a:t>Why is the project good?</a:t>
            </a:r>
          </a:p>
          <a:p>
            <a:r>
              <a:rPr lang="en-US" altLang="en-US" b="1"/>
              <a:t>3 </a:t>
            </a:r>
            <a:r>
              <a:rPr lang="en-US" altLang="en-US"/>
              <a:t>Select three projects that you do not like.</a:t>
            </a:r>
          </a:p>
          <a:p>
            <a:r>
              <a:rPr lang="en-US" altLang="en-US" b="1"/>
              <a:t>4 </a:t>
            </a:r>
            <a:r>
              <a:rPr lang="en-US" altLang="en-US"/>
              <a:t>For each of these three projects, note down your first thoughts in response to three questions (if responses for different projects are the same, or cannot be clearly expressed, this does not matter; note them down anyway):</a:t>
            </a:r>
          </a:p>
          <a:p>
            <a:r>
              <a:rPr lang="en-US" altLang="en-US" b="1"/>
              <a:t>a </a:t>
            </a:r>
            <a:r>
              <a:rPr lang="en-US" altLang="en-US"/>
              <a:t>What do you dislike about the project?</a:t>
            </a:r>
          </a:p>
          <a:p>
            <a:r>
              <a:rPr lang="en-US" altLang="en-US" b="1"/>
              <a:t>b </a:t>
            </a:r>
            <a:r>
              <a:rPr lang="en-US" altLang="en-US"/>
              <a:t>What is bad about the project?</a:t>
            </a:r>
          </a:p>
          <a:p>
            <a:r>
              <a:rPr lang="en-US" altLang="en-US" b="1"/>
              <a:t>c </a:t>
            </a:r>
            <a:r>
              <a:rPr lang="en-US" altLang="en-US"/>
              <a:t>Why is the project bad?</a:t>
            </a:r>
          </a:p>
          <a:p>
            <a:r>
              <a:rPr lang="en-US" altLang="en-US"/>
              <a:t>You now have a list of what you consider to be excellent and what you consider to be poor in projects. This will not be the same as a list generated by anyone else. It is also very unlikely to match the attributes of a good research project (Box 2.2). However, by examining this list you will begin to understand those project characteristics that are important to you and with which you feel comfortable. Of equal importance is that you will have identified those that you are uncomfortable with and should avoid. These can be used as the parameters against which to evaluate possible research ideas.</a:t>
            </a:r>
          </a:p>
          <a:p>
            <a:endParaRPr lang="en-US" altLang="en-US"/>
          </a:p>
          <a:p>
            <a:r>
              <a:rPr lang="en-US" altLang="en-US" i="1"/>
              <a:t>Relevance trees</a:t>
            </a:r>
          </a:p>
          <a:p>
            <a:r>
              <a:rPr lang="en-US" altLang="en-US"/>
              <a:t>Relevance trees may also prove useful in generating research topics. In this instance, their use is similar to that of mind mapping (Buzan 2006), in which you start with a broad concept from which you generate further (usually more specific) topics. Each of these topics forms a separate branch from which you can generate further, more detailed subbranches. As you proceed down the sub-branches more ideas are generated and recorded. These can then be examined and a number selected and combined to provide a research idea (Sharp </a:t>
            </a:r>
            <a:r>
              <a:rPr lang="en-US" altLang="en-US" i="1"/>
              <a:t>et al</a:t>
            </a:r>
            <a:r>
              <a:rPr lang="en-US" altLang="en-US"/>
              <a:t>. 2002). </a:t>
            </a:r>
          </a:p>
          <a:p>
            <a:endParaRPr lang="en-US" altLang="en-US"/>
          </a:p>
          <a:p>
            <a:r>
              <a:rPr lang="en-US" altLang="en-US" i="1"/>
              <a:t>Brainstorming</a:t>
            </a:r>
          </a:p>
          <a:p>
            <a:r>
              <a:rPr lang="en-US" altLang="en-US"/>
              <a:t>The technique of </a:t>
            </a:r>
            <a:r>
              <a:rPr lang="en-US" altLang="en-US" b="1"/>
              <a:t>brainstorming </a:t>
            </a:r>
            <a:r>
              <a:rPr lang="en-US" altLang="en-US"/>
              <a:t>(Box 2.4), taught as a problem-solving technique on many business and management courses, can also be used to generate and refine research ideas. It is best undertaken with a group of people, although you can brainstorm on your own. To brainstorm, you:</a:t>
            </a:r>
          </a:p>
          <a:p>
            <a:r>
              <a:rPr lang="en-US" altLang="en-US" b="1"/>
              <a:t>1 </a:t>
            </a:r>
            <a:r>
              <a:rPr lang="en-US" altLang="en-US"/>
              <a:t>Define your problem – that is, the sorts of ideas you are interested in – as precisely as possible. In the early stages of formulating a topic this may be as vague as ‘I am interested in marketing but don’t know what to do for my research topic’.</a:t>
            </a:r>
          </a:p>
          <a:p>
            <a:r>
              <a:rPr lang="en-US" altLang="en-US" b="1"/>
              <a:t>2 </a:t>
            </a:r>
            <a:r>
              <a:rPr lang="en-US" altLang="en-US"/>
              <a:t>Ask for suggestions, relating to the problem.</a:t>
            </a:r>
          </a:p>
          <a:p>
            <a:r>
              <a:rPr lang="en-US" altLang="en-US" b="1"/>
              <a:t>3 </a:t>
            </a:r>
            <a:r>
              <a:rPr lang="en-US" altLang="en-US"/>
              <a:t>Record all suggestions, observing the following rules:</a:t>
            </a:r>
          </a:p>
          <a:p>
            <a:r>
              <a:rPr lang="en-US" altLang="en-US"/>
              <a:t>• No suggestion should be criticised or evaluated in any way before all ideas have been considered.</a:t>
            </a:r>
          </a:p>
          <a:p>
            <a:r>
              <a:rPr lang="en-US" altLang="en-US"/>
              <a:t>• All suggestions, however wild, should be recorded and considered.</a:t>
            </a:r>
          </a:p>
          <a:p>
            <a:r>
              <a:rPr lang="en-US" altLang="en-US"/>
              <a:t>• As many suggestions as possible should be recorded.</a:t>
            </a:r>
          </a:p>
          <a:p>
            <a:r>
              <a:rPr lang="en-US" altLang="en-US" b="1"/>
              <a:t>4 </a:t>
            </a:r>
            <a:r>
              <a:rPr lang="en-US" altLang="en-US"/>
              <a:t>Review all the suggestions and explore what is meant by each.</a:t>
            </a:r>
          </a:p>
          <a:p>
            <a:r>
              <a:rPr lang="en-US" altLang="en-US" b="1"/>
              <a:t>5 </a:t>
            </a:r>
            <a:r>
              <a:rPr lang="en-US" altLang="en-US"/>
              <a:t>Analyse the list of suggestions and decide which appeal to you most as research ideas and why.</a:t>
            </a:r>
            <a:endParaRPr lang="de-DE" altLang="en-US"/>
          </a:p>
        </p:txBody>
      </p:sp>
      <p:sp>
        <p:nvSpPr>
          <p:cNvPr id="46084" name="Datumsplatzhalter 3">
            <a:extLst>
              <a:ext uri="{FF2B5EF4-FFF2-40B4-BE49-F238E27FC236}">
                <a16:creationId xmlns:a16="http://schemas.microsoft.com/office/drawing/2014/main" id="{A1180BA8-7DDB-489C-B809-17BD8A2630EA}"/>
              </a:ext>
            </a:extLst>
          </p:cNvPr>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742950" indent="-285750">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6E72453A-C0FB-41D6-9C47-B16F8FC9387F}" type="datetime1">
              <a:rPr lang="de-DE" altLang="en-US" sz="1000" smtClean="0"/>
              <a:pPr>
                <a:spcBef>
                  <a:spcPct val="0"/>
                </a:spcBef>
              </a:pPr>
              <a:t>01.07.2019</a:t>
            </a:fld>
            <a:endParaRPr lang="de-DE" altLang="en-US" sz="1000"/>
          </a:p>
        </p:txBody>
      </p:sp>
      <p:sp>
        <p:nvSpPr>
          <p:cNvPr id="46085" name="Foliennummernplatzhalter 4">
            <a:extLst>
              <a:ext uri="{FF2B5EF4-FFF2-40B4-BE49-F238E27FC236}">
                <a16:creationId xmlns:a16="http://schemas.microsoft.com/office/drawing/2014/main" id="{AED5E3B7-13A5-416F-AD46-079C2092348F}"/>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ea typeface="ＭＳ Ｐゴシック" panose="020B0600070205080204" pitchFamily="34" charset="-128"/>
              </a:defRPr>
            </a:lvl1pPr>
            <a:lvl2pPr marL="742950" indent="-285750">
              <a:spcBef>
                <a:spcPct val="30000"/>
              </a:spcBef>
              <a:defRPr sz="1200">
                <a:solidFill>
                  <a:schemeClr val="tx1"/>
                </a:solidFill>
                <a:latin typeface="Verdana" panose="020B0604030504040204" pitchFamily="34" charset="0"/>
                <a:ea typeface="ＭＳ Ｐゴシック" panose="020B0600070205080204" pitchFamily="34" charset="-128"/>
              </a:defRPr>
            </a:lvl2pPr>
            <a:lvl3pPr marL="1143000" indent="-228600">
              <a:spcBef>
                <a:spcPct val="30000"/>
              </a:spcBef>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30000"/>
              </a:spcBef>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30000"/>
              </a:spcBef>
              <a:defRPr sz="12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a:spcBef>
                <a:spcPct val="0"/>
              </a:spcBef>
            </a:pPr>
            <a:fld id="{857AD2CA-88FD-4538-AFC2-BB456A05CED6}" type="slidenum">
              <a:rPr lang="de-DE" altLang="en-US" sz="1000"/>
              <a:pPr>
                <a:spcBef>
                  <a:spcPct val="0"/>
                </a:spcBef>
              </a:pPr>
              <a:t>7</a:t>
            </a:fld>
            <a:endParaRPr lang="de-DE" altLang="en-US">
              <a:latin typeface="Arial" panose="020B0604020202020204" pitchFamily="34" charset="0"/>
            </a:endParaRPr>
          </a:p>
        </p:txBody>
      </p:sp>
    </p:spTree>
    <p:extLst>
      <p:ext uri="{BB962C8B-B14F-4D97-AF65-F5344CB8AC3E}">
        <p14:creationId xmlns:p14="http://schemas.microsoft.com/office/powerpoint/2010/main" val="2030222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As a </a:t>
            </a:r>
            <a:r>
              <a:rPr lang="de-DE" dirty="0" err="1"/>
              <a:t>result</a:t>
            </a:r>
            <a:r>
              <a:rPr lang="de-DE" dirty="0"/>
              <a:t>, </a:t>
            </a:r>
            <a:r>
              <a:rPr lang="de-DE" dirty="0" err="1"/>
              <a:t>each</a:t>
            </a:r>
            <a:r>
              <a:rPr lang="de-DE" dirty="0"/>
              <a:t> </a:t>
            </a:r>
            <a:r>
              <a:rPr lang="de-DE" dirty="0" err="1"/>
              <a:t>group</a:t>
            </a:r>
            <a:r>
              <a:rPr lang="de-DE" dirty="0"/>
              <a:t> </a:t>
            </a:r>
            <a:r>
              <a:rPr lang="de-DE" dirty="0" err="1"/>
              <a:t>should</a:t>
            </a:r>
            <a:r>
              <a:rPr lang="de-DE" dirty="0"/>
              <a:t> </a:t>
            </a:r>
            <a:r>
              <a:rPr lang="de-DE" dirty="0" err="1"/>
              <a:t>have</a:t>
            </a:r>
            <a:r>
              <a:rPr lang="de-DE" dirty="0"/>
              <a:t> a list </a:t>
            </a:r>
            <a:r>
              <a:rPr lang="de-DE" dirty="0" err="1"/>
              <a:t>with</a:t>
            </a:r>
            <a:r>
              <a:rPr lang="de-DE" dirty="0"/>
              <a:t> </a:t>
            </a:r>
            <a:r>
              <a:rPr lang="de-DE" dirty="0" err="1"/>
              <a:t>several</a:t>
            </a:r>
            <a:r>
              <a:rPr lang="de-DE" dirty="0"/>
              <a:t> </a:t>
            </a:r>
            <a:r>
              <a:rPr lang="de-DE" dirty="0" err="1"/>
              <a:t>project</a:t>
            </a:r>
            <a:r>
              <a:rPr lang="de-DE" dirty="0"/>
              <a:t> </a:t>
            </a:r>
            <a:r>
              <a:rPr lang="de-DE" dirty="0" err="1"/>
              <a:t>ideas</a:t>
            </a:r>
            <a:endParaRPr lang="de-DE" dirty="0"/>
          </a:p>
        </p:txBody>
      </p:sp>
      <p:sp>
        <p:nvSpPr>
          <p:cNvPr id="4" name="Foliennummernplatzhalter 3"/>
          <p:cNvSpPr>
            <a:spLocks noGrp="1"/>
          </p:cNvSpPr>
          <p:nvPr>
            <p:ph type="sldNum" sz="quarter" idx="10"/>
          </p:nvPr>
        </p:nvSpPr>
        <p:spPr/>
        <p:txBody>
          <a:bodyPr/>
          <a:lstStyle/>
          <a:p>
            <a:fld id="{E1F5C4C4-6DEF-42AE-B480-7D8D2C10A4E0}" type="slidenum">
              <a:rPr lang="en-US" smtClean="0"/>
              <a:t>8</a:t>
            </a:fld>
            <a:endParaRPr lang="en-US"/>
          </a:p>
        </p:txBody>
      </p:sp>
    </p:spTree>
    <p:extLst>
      <p:ext uri="{BB962C8B-B14F-4D97-AF65-F5344CB8AC3E}">
        <p14:creationId xmlns:p14="http://schemas.microsoft.com/office/powerpoint/2010/main" val="3271618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lnSpc>
                <a:spcPct val="80000"/>
              </a:lnSpc>
              <a:defRPr/>
            </a:pPr>
            <a:r>
              <a:rPr lang="en-US" dirty="0">
                <a:ea typeface="ＭＳ Ｐゴシック" pitchFamily="1" charset="-128"/>
              </a:rPr>
              <a:t>Now, the question is: how to pick the “right” project?</a:t>
            </a:r>
          </a:p>
          <a:p>
            <a:pPr eaLnBrk="1" hangingPunct="1">
              <a:lnSpc>
                <a:spcPct val="80000"/>
              </a:lnSpc>
              <a:defRPr/>
            </a:pPr>
            <a:endParaRPr lang="en-US" dirty="0">
              <a:ea typeface="ＭＳ Ｐゴシック" pitchFamily="1" charset="-128"/>
            </a:endParaRPr>
          </a:p>
          <a:p>
            <a:pPr eaLnBrk="1" hangingPunct="1">
              <a:lnSpc>
                <a:spcPct val="80000"/>
              </a:lnSpc>
              <a:defRPr/>
            </a:pPr>
            <a:r>
              <a:rPr lang="en-US" dirty="0">
                <a:ea typeface="ＭＳ Ｐゴシック" pitchFamily="1" charset="-128"/>
              </a:rPr>
              <a:t>Screening models help managers pick winners from a pool of projects. </a:t>
            </a:r>
            <a:r>
              <a:rPr lang="en-US" dirty="0">
                <a:solidFill>
                  <a:schemeClr val="accent1"/>
                </a:solidFill>
                <a:ea typeface="ＭＳ Ｐゴシック" pitchFamily="1" charset="-128"/>
              </a:rPr>
              <a:t>Souder and Sherman (1994) identify five issues one should consider when evaluating screening models</a:t>
            </a:r>
            <a:endParaRPr lang="en-US" dirty="0">
              <a:ea typeface="ＭＳ Ｐゴシック" pitchFamily="1" charset="-128"/>
            </a:endParaRPr>
          </a:p>
          <a:p>
            <a:pPr eaLnBrk="1" hangingPunct="1">
              <a:lnSpc>
                <a:spcPct val="80000"/>
              </a:lnSpc>
              <a:defRPr/>
            </a:pPr>
            <a:r>
              <a:rPr lang="en-US" b="1" i="1" dirty="0">
                <a:solidFill>
                  <a:schemeClr val="accent1"/>
                </a:solidFill>
                <a:effectLst>
                  <a:outerShdw blurRad="38100" dist="38100" dir="2700000" algn="tl">
                    <a:srgbClr val="000000">
                      <a:alpha val="43137"/>
                    </a:srgbClr>
                  </a:outerShdw>
                </a:effectLst>
                <a:ea typeface="ＭＳ Ｐゴシック" pitchFamily="1" charset="-128"/>
              </a:rPr>
              <a:t>Realism </a:t>
            </a:r>
            <a:r>
              <a:rPr lang="en-US" dirty="0">
                <a:solidFill>
                  <a:schemeClr val="accent1"/>
                </a:solidFill>
                <a:ea typeface="ＭＳ Ｐゴシック" pitchFamily="1" charset="-128"/>
              </a:rPr>
              <a:t>– an effective model must reflect organizational objectives. Criteria must be reasonable in the light of constraints. Model must take technical and commercial risks into consideration. </a:t>
            </a:r>
          </a:p>
          <a:p>
            <a:pPr eaLnBrk="1" hangingPunct="1">
              <a:lnSpc>
                <a:spcPct val="120000"/>
              </a:lnSpc>
              <a:defRPr/>
            </a:pPr>
            <a:r>
              <a:rPr lang="en-US" b="1" i="1" dirty="0">
                <a:solidFill>
                  <a:schemeClr val="accent1"/>
                </a:solidFill>
                <a:effectLst>
                  <a:outerShdw blurRad="38100" dist="38100" dir="2700000" algn="tl">
                    <a:srgbClr val="000000">
                      <a:alpha val="43137"/>
                    </a:srgbClr>
                  </a:outerShdw>
                </a:effectLst>
                <a:ea typeface="ＭＳ Ｐゴシック" pitchFamily="1" charset="-128"/>
              </a:rPr>
              <a:t>Capability – </a:t>
            </a:r>
            <a:r>
              <a:rPr lang="en-US" dirty="0">
                <a:solidFill>
                  <a:schemeClr val="accent1"/>
                </a:solidFill>
                <a:ea typeface="ＭＳ Ｐゴシック" pitchFamily="1" charset="-128"/>
              </a:rPr>
              <a:t>Model should be flexible enough to respond to changes in the conditions, but also </a:t>
            </a:r>
            <a:r>
              <a:rPr lang="en-US" dirty="0" err="1">
                <a:solidFill>
                  <a:schemeClr val="accent1"/>
                </a:solidFill>
                <a:ea typeface="ＭＳ Ｐゴシック" pitchFamily="1" charset="-128"/>
              </a:rPr>
              <a:t>robut</a:t>
            </a:r>
            <a:r>
              <a:rPr lang="en-US" dirty="0">
                <a:solidFill>
                  <a:schemeClr val="accent1"/>
                </a:solidFill>
                <a:ea typeface="ＭＳ Ｐゴシック" pitchFamily="1" charset="-128"/>
              </a:rPr>
              <a:t> enough to accommodate new criteria and constraints</a:t>
            </a:r>
            <a:endParaRPr lang="en-US" b="1" i="1" dirty="0">
              <a:solidFill>
                <a:schemeClr val="accent1"/>
              </a:solidFill>
              <a:effectLst>
                <a:outerShdw blurRad="38100" dist="38100" dir="2700000" algn="tl">
                  <a:srgbClr val="000000">
                    <a:alpha val="43137"/>
                  </a:srgbClr>
                </a:outerShdw>
              </a:effectLst>
              <a:ea typeface="ＭＳ Ｐゴシック" pitchFamily="1" charset="-128"/>
            </a:endParaRPr>
          </a:p>
          <a:p>
            <a:pPr eaLnBrk="1" hangingPunct="1">
              <a:lnSpc>
                <a:spcPct val="120000"/>
              </a:lnSpc>
              <a:defRPr/>
            </a:pPr>
            <a:r>
              <a:rPr lang="en-US" b="1" i="1" dirty="0">
                <a:solidFill>
                  <a:schemeClr val="accent1"/>
                </a:solidFill>
                <a:effectLst>
                  <a:outerShdw blurRad="38100" dist="38100" dir="2700000" algn="tl">
                    <a:srgbClr val="000000">
                      <a:alpha val="43137"/>
                    </a:srgbClr>
                  </a:outerShdw>
                </a:effectLst>
                <a:ea typeface="ＭＳ Ｐゴシック" pitchFamily="1" charset="-128"/>
              </a:rPr>
              <a:t>Flexibility – </a:t>
            </a:r>
            <a:r>
              <a:rPr lang="en-US" dirty="0">
                <a:solidFill>
                  <a:schemeClr val="accent1"/>
                </a:solidFill>
                <a:ea typeface="ＭＳ Ｐゴシック" pitchFamily="1" charset="-128"/>
              </a:rPr>
              <a:t>should be easily modified</a:t>
            </a:r>
            <a:endParaRPr lang="en-US" b="1" i="1" dirty="0">
              <a:solidFill>
                <a:schemeClr val="accent1"/>
              </a:solidFill>
              <a:effectLst>
                <a:outerShdw blurRad="38100" dist="38100" dir="2700000" algn="tl">
                  <a:srgbClr val="000000">
                    <a:alpha val="43137"/>
                  </a:srgbClr>
                </a:outerShdw>
              </a:effectLst>
              <a:ea typeface="ＭＳ Ｐゴシック" pitchFamily="1" charset="-128"/>
            </a:endParaRPr>
          </a:p>
          <a:p>
            <a:pPr eaLnBrk="1" hangingPunct="1">
              <a:lnSpc>
                <a:spcPct val="120000"/>
              </a:lnSpc>
              <a:defRPr/>
            </a:pPr>
            <a:r>
              <a:rPr lang="en-US" b="1" i="1" dirty="0">
                <a:solidFill>
                  <a:schemeClr val="accent1"/>
                </a:solidFill>
                <a:effectLst>
                  <a:outerShdw blurRad="38100" dist="38100" dir="2700000" algn="tl">
                    <a:srgbClr val="000000">
                      <a:alpha val="43137"/>
                    </a:srgbClr>
                  </a:outerShdw>
                </a:effectLst>
                <a:ea typeface="ＭＳ Ｐゴシック" pitchFamily="1" charset="-128"/>
              </a:rPr>
              <a:t>Ease of use – </a:t>
            </a:r>
            <a:r>
              <a:rPr lang="en-US" dirty="0">
                <a:solidFill>
                  <a:schemeClr val="accent1"/>
                </a:solidFill>
                <a:ea typeface="ＭＳ Ｐゴシック" pitchFamily="1" charset="-128"/>
              </a:rPr>
              <a:t>simple enough to be used by people in all areas of the organization. Results should be clear and easy to understand</a:t>
            </a:r>
            <a:endParaRPr lang="en-US" b="1" i="1" dirty="0">
              <a:solidFill>
                <a:schemeClr val="accent1"/>
              </a:solidFill>
              <a:effectLst>
                <a:outerShdw blurRad="38100" dist="38100" dir="2700000" algn="tl">
                  <a:srgbClr val="000000">
                    <a:alpha val="43137"/>
                  </a:srgbClr>
                </a:outerShdw>
              </a:effectLst>
              <a:ea typeface="ＭＳ Ｐゴシック" pitchFamily="1" charset="-128"/>
            </a:endParaRPr>
          </a:p>
          <a:p>
            <a:pPr eaLnBrk="1" hangingPunct="1">
              <a:lnSpc>
                <a:spcPct val="120000"/>
              </a:lnSpc>
              <a:defRPr/>
            </a:pPr>
            <a:r>
              <a:rPr lang="en-US" b="1" i="1" dirty="0">
                <a:solidFill>
                  <a:schemeClr val="accent1"/>
                </a:solidFill>
                <a:effectLst>
                  <a:outerShdw blurRad="38100" dist="38100" dir="2700000" algn="tl">
                    <a:srgbClr val="000000">
                      <a:alpha val="43137"/>
                    </a:srgbClr>
                  </a:outerShdw>
                </a:effectLst>
                <a:ea typeface="ＭＳ Ｐゴシック" pitchFamily="1" charset="-128"/>
              </a:rPr>
              <a:t>Cost effectiveness - </a:t>
            </a:r>
          </a:p>
          <a:p>
            <a:pPr eaLnBrk="1" hangingPunct="1">
              <a:lnSpc>
                <a:spcPct val="120000"/>
              </a:lnSpc>
              <a:defRPr/>
            </a:pPr>
            <a:r>
              <a:rPr lang="en-US" b="1" i="1" dirty="0">
                <a:solidFill>
                  <a:schemeClr val="accent1"/>
                </a:solidFill>
                <a:effectLst>
                  <a:outerShdw blurRad="38100" dist="38100" dir="2700000" algn="tl">
                    <a:srgbClr val="000000">
                      <a:alpha val="43137"/>
                    </a:srgbClr>
                  </a:outerShdw>
                </a:effectLst>
                <a:ea typeface="ＭＳ Ｐゴシック" pitchFamily="1" charset="-128"/>
              </a:rPr>
              <a:t>Comparability </a:t>
            </a:r>
            <a:r>
              <a:rPr lang="en-US" dirty="0">
                <a:solidFill>
                  <a:schemeClr val="accent1"/>
                </a:solidFill>
                <a:ea typeface="ＭＳ Ｐゴシック" pitchFamily="1" charset="-128"/>
              </a:rPr>
              <a:t>as an addition criterial: - model must be </a:t>
            </a:r>
            <a:r>
              <a:rPr lang="en-US" dirty="0" err="1">
                <a:solidFill>
                  <a:schemeClr val="accent1"/>
                </a:solidFill>
                <a:ea typeface="ＭＳ Ｐゴシック" pitchFamily="1" charset="-128"/>
              </a:rPr>
              <a:t>broard</a:t>
            </a:r>
            <a:r>
              <a:rPr lang="en-US" dirty="0">
                <a:solidFill>
                  <a:schemeClr val="accent1"/>
                </a:solidFill>
                <a:ea typeface="ＭＳ Ｐゴシック" pitchFamily="1" charset="-128"/>
              </a:rPr>
              <a:t> enough to apply to several project types</a:t>
            </a:r>
          </a:p>
          <a:p>
            <a:pPr eaLnBrk="1" hangingPunct="1">
              <a:lnSpc>
                <a:spcPct val="120000"/>
              </a:lnSpc>
              <a:defRPr/>
            </a:pPr>
            <a:endParaRPr lang="en-US" dirty="0">
              <a:solidFill>
                <a:schemeClr val="accent1"/>
              </a:solidFill>
              <a:ea typeface="ＭＳ Ｐゴシック" pitchFamily="1" charset="-128"/>
            </a:endParaRPr>
          </a:p>
          <a:p>
            <a:pPr>
              <a:defRPr/>
            </a:pPr>
            <a:r>
              <a:rPr lang="en-US" dirty="0">
                <a:ea typeface="ＭＳ Ｐゴシック" pitchFamily="1" charset="-128"/>
              </a:rPr>
              <a:t>Screening models are </a:t>
            </a:r>
            <a:r>
              <a:rPr lang="en-US" b="1" i="1" u="sng" dirty="0">
                <a:solidFill>
                  <a:schemeClr val="accent1"/>
                </a:solidFill>
                <a:ea typeface="ＭＳ Ｐゴシック" pitchFamily="1" charset="-128"/>
              </a:rPr>
              <a:t>numeric</a:t>
            </a:r>
            <a:r>
              <a:rPr lang="en-US" b="1" u="sng" dirty="0">
                <a:solidFill>
                  <a:schemeClr val="accent1"/>
                </a:solidFill>
                <a:ea typeface="ＭＳ Ｐゴシック" pitchFamily="1" charset="-128"/>
              </a:rPr>
              <a:t> </a:t>
            </a:r>
            <a:r>
              <a:rPr lang="en-US" dirty="0">
                <a:ea typeface="ＭＳ Ｐゴシック" pitchFamily="1" charset="-128"/>
              </a:rPr>
              <a:t>or </a:t>
            </a:r>
            <a:r>
              <a:rPr lang="en-US" b="1" i="1" u="sng" dirty="0">
                <a:solidFill>
                  <a:schemeClr val="accent1"/>
                </a:solidFill>
                <a:ea typeface="ＭＳ Ｐゴシック" pitchFamily="1" charset="-128"/>
              </a:rPr>
              <a:t>nonnumeric.  (qualitative and quantitative)</a:t>
            </a:r>
            <a:endParaRPr lang="en-US" dirty="0">
              <a:ea typeface="ＭＳ Ｐゴシック" pitchFamily="1" charset="-128"/>
            </a:endParaRPr>
          </a:p>
          <a:p>
            <a:pPr>
              <a:defRPr/>
            </a:pPr>
            <a:endParaRPr lang="de-DE" dirty="0">
              <a:ea typeface="ＭＳ Ｐゴシック" pitchFamily="1" charset="-128"/>
            </a:endParaRPr>
          </a:p>
        </p:txBody>
      </p:sp>
      <p:sp>
        <p:nvSpPr>
          <p:cNvPr id="94212" name="Date Placehold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2664B939-FAA7-49EA-B4F5-8F74A5E54069}" type="datetime1">
              <a:rPr lang="de-DE" altLang="de-DE" sz="1000" b="0" smtClean="0">
                <a:solidFill>
                  <a:schemeClr val="tx1"/>
                </a:solidFill>
                <a:ea typeface="MS PGothic" pitchFamily="34" charset="-128"/>
              </a:rPr>
              <a:pPr/>
              <a:t>01.07.2019</a:t>
            </a:fld>
            <a:endParaRPr lang="de-DE" altLang="de-DE" sz="1000" b="0">
              <a:solidFill>
                <a:schemeClr val="tx1"/>
              </a:solidFill>
              <a:ea typeface="MS PGothic" pitchFamily="34" charset="-128"/>
            </a:endParaRPr>
          </a:p>
        </p:txBody>
      </p:sp>
      <p:sp>
        <p:nvSpPr>
          <p:cNvPr id="94213"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062AD969-559F-4C67-BFBA-B75255505B21}" type="slidenum">
              <a:rPr lang="de-DE" altLang="de-DE" sz="1000" b="0">
                <a:solidFill>
                  <a:schemeClr val="tx1"/>
                </a:solidFill>
                <a:ea typeface="MS PGothic" pitchFamily="34" charset="-128"/>
              </a:rPr>
              <a:pPr/>
              <a:t>9</a:t>
            </a:fld>
            <a:endParaRPr lang="de-DE" altLang="de-DE" sz="1200" b="0">
              <a:solidFill>
                <a:schemeClr val="tx1"/>
              </a:solidFill>
              <a:latin typeface="Arial" pitchFamily="34" charset="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a:ln/>
        </p:spPr>
      </p:sp>
      <p:sp>
        <p:nvSpPr>
          <p:cNvPr id="96259"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de-DE" dirty="0"/>
              <a:t>The list of factors that can be considered when evaluating project alternatives is </a:t>
            </a:r>
            <a:r>
              <a:rPr lang="en-US" altLang="de-DE" dirty="0" err="1"/>
              <a:t>enourmous</a:t>
            </a:r>
            <a:r>
              <a:rPr lang="en-US" altLang="de-DE" dirty="0"/>
              <a:t>. This and the next slight provide only a partial lists</a:t>
            </a:r>
          </a:p>
        </p:txBody>
      </p:sp>
      <p:sp>
        <p:nvSpPr>
          <p:cNvPr id="96260" name="Datumsplatzhalt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345C18ED-79B0-4F3B-B9F0-AFCC3EAF3C07}" type="datetime1">
              <a:rPr lang="de-DE" altLang="de-DE" sz="1000" b="0" smtClean="0">
                <a:solidFill>
                  <a:schemeClr val="tx1"/>
                </a:solidFill>
                <a:ea typeface="MS PGothic" pitchFamily="34" charset="-128"/>
              </a:rPr>
              <a:pPr/>
              <a:t>01.07.2019</a:t>
            </a:fld>
            <a:endParaRPr lang="de-DE" altLang="de-DE" sz="1000" b="0">
              <a:solidFill>
                <a:schemeClr val="tx1"/>
              </a:solidFill>
              <a:ea typeface="MS PGothic" pitchFamily="34" charset="-128"/>
            </a:endParaRPr>
          </a:p>
        </p:txBody>
      </p:sp>
      <p:sp>
        <p:nvSpPr>
          <p:cNvPr id="96261" name="Foliennummernplatzhalt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B25E946B-E20B-41A5-AC1C-694BFC03C29F}" type="slidenum">
              <a:rPr lang="de-DE" altLang="de-DE" sz="1000" b="0">
                <a:solidFill>
                  <a:schemeClr val="tx1"/>
                </a:solidFill>
                <a:ea typeface="MS PGothic" pitchFamily="34" charset="-128"/>
              </a:rPr>
              <a:pPr/>
              <a:t>10</a:t>
            </a:fld>
            <a:endParaRPr lang="de-DE" altLang="de-DE" sz="1200" b="0">
              <a:solidFill>
                <a:schemeClr val="tx1"/>
              </a:solidFill>
              <a:latin typeface="Arial" pitchFamily="34" charset="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r>
              <a:rPr lang="de-DE" dirty="0" err="1">
                <a:ea typeface="ＭＳ Ｐゴシック" pitchFamily="1" charset="-128"/>
              </a:rPr>
              <a:t>Here</a:t>
            </a:r>
            <a:r>
              <a:rPr lang="de-DE" dirty="0">
                <a:ea typeface="ＭＳ Ｐゴシック" pitchFamily="1" charset="-128"/>
              </a:rPr>
              <a:t> </a:t>
            </a:r>
            <a:r>
              <a:rPr lang="de-DE" dirty="0" err="1">
                <a:ea typeface="ＭＳ Ｐゴシック" pitchFamily="1" charset="-128"/>
              </a:rPr>
              <a:t>some</a:t>
            </a:r>
            <a:r>
              <a:rPr lang="de-DE" dirty="0">
                <a:ea typeface="ＭＳ Ｐゴシック" pitchFamily="1" charset="-128"/>
              </a:rPr>
              <a:t> </a:t>
            </a:r>
            <a:r>
              <a:rPr lang="de-DE" dirty="0" err="1">
                <a:ea typeface="ＭＳ Ｐゴシック" pitchFamily="1" charset="-128"/>
              </a:rPr>
              <a:t>of</a:t>
            </a:r>
            <a:r>
              <a:rPr lang="de-DE" dirty="0">
                <a:ea typeface="ＭＳ Ｐゴシック" pitchFamily="1" charset="-128"/>
              </a:rPr>
              <a:t> </a:t>
            </a:r>
            <a:r>
              <a:rPr lang="de-DE" dirty="0" err="1">
                <a:ea typeface="ＭＳ Ｐゴシック" pitchFamily="1" charset="-128"/>
              </a:rPr>
              <a:t>the</a:t>
            </a:r>
            <a:r>
              <a:rPr lang="de-DE" dirty="0">
                <a:ea typeface="ＭＳ Ｐゴシック" pitchFamily="1" charset="-128"/>
              </a:rPr>
              <a:t> </a:t>
            </a:r>
            <a:r>
              <a:rPr lang="de-DE" dirty="0" err="1">
                <a:ea typeface="ＭＳ Ｐゴシック" pitchFamily="1" charset="-128"/>
              </a:rPr>
              <a:t>more</a:t>
            </a:r>
            <a:r>
              <a:rPr lang="de-DE" dirty="0">
                <a:ea typeface="ＭＳ Ｐゴシック" pitchFamily="1" charset="-128"/>
              </a:rPr>
              <a:t> </a:t>
            </a:r>
            <a:r>
              <a:rPr lang="de-DE" dirty="0" err="1">
                <a:ea typeface="ＭＳ Ｐゴシック" pitchFamily="1" charset="-128"/>
              </a:rPr>
              <a:t>common</a:t>
            </a:r>
            <a:r>
              <a:rPr lang="de-DE" dirty="0">
                <a:ea typeface="ＭＳ Ｐゴシック" pitchFamily="1" charset="-128"/>
              </a:rPr>
              <a:t> </a:t>
            </a:r>
            <a:r>
              <a:rPr lang="de-DE" dirty="0" err="1">
                <a:ea typeface="ＭＳ Ｐゴシック" pitchFamily="1" charset="-128"/>
              </a:rPr>
              <a:t>project</a:t>
            </a:r>
            <a:r>
              <a:rPr lang="de-DE" dirty="0">
                <a:ea typeface="ＭＳ Ｐゴシック" pitchFamily="1" charset="-128"/>
              </a:rPr>
              <a:t> </a:t>
            </a:r>
            <a:r>
              <a:rPr lang="de-DE" dirty="0" err="1">
                <a:ea typeface="ＭＳ Ｐゴシック" pitchFamily="1" charset="-128"/>
              </a:rPr>
              <a:t>selection</a:t>
            </a:r>
            <a:r>
              <a:rPr lang="de-DE" dirty="0">
                <a:ea typeface="ＭＳ Ｐゴシック" pitchFamily="1" charset="-128"/>
              </a:rPr>
              <a:t> </a:t>
            </a:r>
            <a:r>
              <a:rPr lang="de-DE" dirty="0" err="1">
                <a:ea typeface="ＭＳ Ｐゴシック" pitchFamily="1" charset="-128"/>
              </a:rPr>
              <a:t>methods</a:t>
            </a:r>
            <a:endParaRPr lang="de-DE" dirty="0">
              <a:ea typeface="ＭＳ Ｐゴシック" pitchFamily="1" charset="-128"/>
            </a:endParaRPr>
          </a:p>
          <a:p>
            <a:pPr>
              <a:defRPr/>
            </a:pPr>
            <a:endParaRPr lang="de-DE" dirty="0">
              <a:ea typeface="ＭＳ Ｐゴシック" pitchFamily="1" charset="-128"/>
            </a:endParaRPr>
          </a:p>
          <a:p>
            <a:pPr>
              <a:defRPr/>
            </a:pPr>
            <a:r>
              <a:rPr lang="de-DE" dirty="0">
                <a:ea typeface="ＭＳ Ｐゴシック" pitchFamily="1" charset="-128"/>
              </a:rPr>
              <a:t>Checklist </a:t>
            </a:r>
            <a:r>
              <a:rPr lang="de-DE" dirty="0" err="1">
                <a:ea typeface="ＭＳ Ｐゴシック" pitchFamily="1" charset="-128"/>
              </a:rPr>
              <a:t>model</a:t>
            </a:r>
            <a:r>
              <a:rPr lang="de-DE" dirty="0">
                <a:ea typeface="ＭＳ Ｐゴシック" pitchFamily="1" charset="-128"/>
              </a:rPr>
              <a:t>:</a:t>
            </a:r>
          </a:p>
          <a:p>
            <a:pPr eaLnBrk="1" hangingPunct="1">
              <a:defRPr/>
            </a:pPr>
            <a:r>
              <a:rPr lang="en-US" altLang="en-US" dirty="0">
                <a:ea typeface="ＭＳ Ｐゴシック" pitchFamily="1" charset="-128"/>
              </a:rPr>
              <a:t>A checklist is a list of criteria applied to possible projects.</a:t>
            </a:r>
          </a:p>
          <a:p>
            <a:pPr eaLnBrk="1" hangingPunct="1">
              <a:defRPr/>
            </a:pPr>
            <a:endParaRPr lang="en-US" altLang="en-US" dirty="0">
              <a:ea typeface="ＭＳ Ｐゴシック" pitchFamily="1" charset="-128"/>
            </a:endParaRPr>
          </a:p>
          <a:p>
            <a:pPr eaLnBrk="1" hangingPunct="1">
              <a:buFont typeface="Wingdings" pitchFamily="2" charset="2"/>
              <a:buChar char="ü"/>
              <a:defRPr/>
            </a:pPr>
            <a:r>
              <a:rPr lang="en-US" altLang="en-US" dirty="0">
                <a:ea typeface="ＭＳ Ｐゴシック" pitchFamily="1" charset="-128"/>
              </a:rPr>
              <a:t>Requires agreement on </a:t>
            </a:r>
            <a:r>
              <a:rPr lang="en-US" altLang="en-US" b="1" i="1" dirty="0">
                <a:solidFill>
                  <a:schemeClr val="accent1"/>
                </a:solidFill>
                <a:ea typeface="ＭＳ Ｐゴシック" pitchFamily="1" charset="-128"/>
              </a:rPr>
              <a:t>criteria</a:t>
            </a:r>
          </a:p>
          <a:p>
            <a:pPr eaLnBrk="1" hangingPunct="1">
              <a:buFont typeface="Wingdings" pitchFamily="2" charset="2"/>
              <a:buNone/>
              <a:defRPr/>
            </a:pPr>
            <a:endParaRPr lang="en-US" altLang="en-US" b="1" i="1" dirty="0">
              <a:solidFill>
                <a:schemeClr val="accent1"/>
              </a:solidFill>
              <a:ea typeface="ＭＳ Ｐゴシック" pitchFamily="1" charset="-128"/>
            </a:endParaRPr>
          </a:p>
          <a:p>
            <a:pPr eaLnBrk="1" hangingPunct="1">
              <a:buFont typeface="Wingdings" pitchFamily="2" charset="2"/>
              <a:buChar char="ü"/>
              <a:defRPr/>
            </a:pPr>
            <a:r>
              <a:rPr lang="en-US" altLang="en-US" dirty="0">
                <a:ea typeface="ＭＳ Ｐゴシック" pitchFamily="1" charset="-128"/>
              </a:rPr>
              <a:t>Assumes all criteria are </a:t>
            </a:r>
            <a:r>
              <a:rPr lang="en-US" altLang="en-US" b="1" i="1" dirty="0">
                <a:solidFill>
                  <a:schemeClr val="accent1"/>
                </a:solidFill>
                <a:ea typeface="ＭＳ Ｐゴシック" pitchFamily="1" charset="-128"/>
              </a:rPr>
              <a:t>equally important</a:t>
            </a:r>
          </a:p>
          <a:p>
            <a:pPr eaLnBrk="1" hangingPunct="1">
              <a:defRPr/>
            </a:pPr>
            <a:endParaRPr lang="en-US" altLang="en-US" b="1" i="1" dirty="0">
              <a:solidFill>
                <a:srgbClr val="0000CC"/>
              </a:solidFill>
              <a:ea typeface="ＭＳ Ｐゴシック" pitchFamily="1" charset="-128"/>
            </a:endParaRPr>
          </a:p>
          <a:p>
            <a:pPr eaLnBrk="1" hangingPunct="1">
              <a:defRPr/>
            </a:pPr>
            <a:r>
              <a:rPr lang="en-US" altLang="en-US" i="1" dirty="0">
                <a:solidFill>
                  <a:srgbClr val="FF0000"/>
                </a:solidFill>
                <a:ea typeface="ＭＳ Ｐゴシック" pitchFamily="1" charset="-128"/>
              </a:rPr>
              <a:t>	</a:t>
            </a:r>
            <a:r>
              <a:rPr lang="en-US" altLang="en-US" b="1" i="1" dirty="0">
                <a:solidFill>
                  <a:schemeClr val="accent1"/>
                </a:solidFill>
                <a:effectLst>
                  <a:outerShdw blurRad="38100" dist="38100" dir="2700000" algn="tl">
                    <a:srgbClr val="000000"/>
                  </a:outerShdw>
                </a:effectLst>
                <a:ea typeface="ＭＳ Ｐゴシック" pitchFamily="1" charset="-128"/>
              </a:rPr>
              <a:t>Checklists are valuable for recording opinions and stimulating discussion.</a:t>
            </a:r>
          </a:p>
          <a:p>
            <a:pPr>
              <a:defRPr/>
            </a:pPr>
            <a:endParaRPr lang="de-DE" dirty="0">
              <a:ea typeface="ＭＳ Ｐゴシック" pitchFamily="1" charset="-128"/>
            </a:endParaRPr>
          </a:p>
          <a:p>
            <a:pPr>
              <a:defRPr/>
            </a:pPr>
            <a:r>
              <a:rPr lang="de-DE" dirty="0" err="1">
                <a:ea typeface="ＭＳ Ｐゴシック" pitchFamily="1" charset="-128"/>
              </a:rPr>
              <a:t>Othes</a:t>
            </a:r>
            <a:r>
              <a:rPr lang="de-DE" dirty="0">
                <a:ea typeface="ＭＳ Ｐゴシック" pitchFamily="1" charset="-128"/>
              </a:rPr>
              <a:t> As </a:t>
            </a:r>
            <a:r>
              <a:rPr lang="de-DE" dirty="0" err="1">
                <a:ea typeface="ＭＳ Ｐゴシック" pitchFamily="1" charset="-128"/>
              </a:rPr>
              <a:t>discussed</a:t>
            </a:r>
            <a:r>
              <a:rPr lang="de-DE" dirty="0">
                <a:ea typeface="ＭＳ Ｐゴシック" pitchFamily="1" charset="-128"/>
              </a:rPr>
              <a:t> in </a:t>
            </a:r>
            <a:r>
              <a:rPr lang="de-DE" dirty="0" err="1">
                <a:ea typeface="ＭＳ Ｐゴシック" pitchFamily="1" charset="-128"/>
              </a:rPr>
              <a:t>the</a:t>
            </a:r>
            <a:r>
              <a:rPr lang="de-DE" dirty="0">
                <a:ea typeface="ＭＳ Ｐゴシック" pitchFamily="1" charset="-128"/>
              </a:rPr>
              <a:t> </a:t>
            </a:r>
            <a:r>
              <a:rPr lang="de-DE" dirty="0" err="1">
                <a:ea typeface="ＭＳ Ｐゴシック" pitchFamily="1" charset="-128"/>
              </a:rPr>
              <a:t>following</a:t>
            </a:r>
            <a:endParaRPr lang="en-US" dirty="0">
              <a:ea typeface="ＭＳ Ｐゴシック" pitchFamily="1" charset="-128"/>
            </a:endParaRPr>
          </a:p>
        </p:txBody>
      </p:sp>
      <p:sp>
        <p:nvSpPr>
          <p:cNvPr id="99332" name="Datumsplatzhalt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64C39131-C7A8-49A4-993B-4A8407B838DC}" type="datetime1">
              <a:rPr lang="de-DE" altLang="de-DE" sz="1000" b="0" smtClean="0">
                <a:solidFill>
                  <a:schemeClr val="tx1"/>
                </a:solidFill>
                <a:ea typeface="MS PGothic" pitchFamily="34" charset="-128"/>
              </a:rPr>
              <a:pPr/>
              <a:t>01.07.2019</a:t>
            </a:fld>
            <a:endParaRPr lang="de-DE" altLang="de-DE" sz="1000" b="0">
              <a:solidFill>
                <a:schemeClr val="tx1"/>
              </a:solidFill>
              <a:ea typeface="MS PGothic" pitchFamily="34" charset="-128"/>
            </a:endParaRPr>
          </a:p>
        </p:txBody>
      </p:sp>
      <p:sp>
        <p:nvSpPr>
          <p:cNvPr id="99333" name="Foliennummernplatzhalt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7742CF9D-F654-4BBF-B7F1-90880762F54E}" type="slidenum">
              <a:rPr lang="de-DE" altLang="de-DE" sz="1000" b="0">
                <a:solidFill>
                  <a:schemeClr val="tx1"/>
                </a:solidFill>
                <a:ea typeface="MS PGothic" pitchFamily="34" charset="-128"/>
              </a:rPr>
              <a:pPr/>
              <a:t>12</a:t>
            </a:fld>
            <a:endParaRPr lang="de-DE" altLang="de-DE" sz="1200" b="0">
              <a:solidFill>
                <a:schemeClr val="tx1"/>
              </a:solidFill>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a:lvl1pPr>
          </a:lstStyle>
          <a:p>
            <a:r>
              <a:rPr lang="de-DE"/>
              <a:t>Titelmasterformat durch Klicken bearbeiten</a:t>
            </a:r>
            <a:endParaRPr lang="hr-H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hr-HR"/>
          </a:p>
        </p:txBody>
      </p:sp>
      <p:sp>
        <p:nvSpPr>
          <p:cNvPr id="4" name="Date Placeholder 3"/>
          <p:cNvSpPr>
            <a:spLocks noGrp="1"/>
          </p:cNvSpPr>
          <p:nvPr>
            <p:ph type="dt" sz="half" idx="10"/>
          </p:nvPr>
        </p:nvSpPr>
        <p:spPr/>
        <p:txBody>
          <a:bodyPr/>
          <a:lstStyle/>
          <a:p>
            <a:fld id="{E271C978-4671-449B-9F70-CB961028F176}" type="datetime1">
              <a:rPr lang="en-GB" smtClean="0"/>
              <a:t>01/07/2019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423767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Date Placeholder 3"/>
          <p:cNvSpPr>
            <a:spLocks noGrp="1"/>
          </p:cNvSpPr>
          <p:nvPr>
            <p:ph type="dt" sz="half" idx="10"/>
          </p:nvPr>
        </p:nvSpPr>
        <p:spPr/>
        <p:txBody>
          <a:bodyPr/>
          <a:lstStyle/>
          <a:p>
            <a:fld id="{80AC169A-84F5-4D44-B4C1-109AF54F9D5C}" type="datetime1">
              <a:rPr lang="en-GB" smtClean="0"/>
              <a:t>01/07/2019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7348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Date Placeholder 3"/>
          <p:cNvSpPr>
            <a:spLocks noGrp="1"/>
          </p:cNvSpPr>
          <p:nvPr>
            <p:ph type="dt" sz="half" idx="10"/>
          </p:nvPr>
        </p:nvSpPr>
        <p:spPr/>
        <p:txBody>
          <a:bodyPr/>
          <a:lstStyle/>
          <a:p>
            <a:fld id="{B1ADD094-29D9-4086-8A4F-5FF97DC15A1C}" type="datetime1">
              <a:rPr lang="en-GB" smtClean="0"/>
              <a:t>01/07/2019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9630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Date Placeholder 3"/>
          <p:cNvSpPr>
            <a:spLocks noGrp="1"/>
          </p:cNvSpPr>
          <p:nvPr>
            <p:ph type="dt" sz="half" idx="10"/>
          </p:nvPr>
        </p:nvSpPr>
        <p:spPr/>
        <p:txBody>
          <a:bodyPr/>
          <a:lstStyle/>
          <a:p>
            <a:fld id="{96F540EC-F7A1-43CD-91F3-EA73C2DB7407}" type="datetime1">
              <a:rPr lang="en-GB" smtClean="0"/>
              <a:t>01/07/2019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93612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0B892A54-7423-47F6-A719-BA5FF40DC3C0}" type="datetime1">
              <a:rPr lang="en-GB" smtClean="0"/>
              <a:t>01/07/2019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9662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5" name="Date Placeholder 4"/>
          <p:cNvSpPr>
            <a:spLocks noGrp="1"/>
          </p:cNvSpPr>
          <p:nvPr>
            <p:ph type="dt" sz="half" idx="10"/>
          </p:nvPr>
        </p:nvSpPr>
        <p:spPr/>
        <p:txBody>
          <a:bodyPr/>
          <a:lstStyle/>
          <a:p>
            <a:fld id="{7376D5A0-8E86-459D-A7A3-B2191D3E1535}" type="datetime1">
              <a:rPr lang="en-GB" smtClean="0"/>
              <a:t>01/07/2019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21160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7" name="Date Placeholder 6"/>
          <p:cNvSpPr>
            <a:spLocks noGrp="1"/>
          </p:cNvSpPr>
          <p:nvPr>
            <p:ph type="dt" sz="half" idx="10"/>
          </p:nvPr>
        </p:nvSpPr>
        <p:spPr/>
        <p:txBody>
          <a:bodyPr/>
          <a:lstStyle/>
          <a:p>
            <a:fld id="{F94F3303-3E92-4C46-91DC-83C2B363354C}" type="datetime1">
              <a:rPr lang="en-GB" smtClean="0"/>
              <a:t>01/07/2019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86074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Date Placeholder 2"/>
          <p:cNvSpPr>
            <a:spLocks noGrp="1"/>
          </p:cNvSpPr>
          <p:nvPr>
            <p:ph type="dt" sz="half" idx="10"/>
          </p:nvPr>
        </p:nvSpPr>
        <p:spPr/>
        <p:txBody>
          <a:bodyPr/>
          <a:lstStyle/>
          <a:p>
            <a:fld id="{E1B5599F-1F46-4FC3-A7E3-1655AD82607F}" type="datetime1">
              <a:rPr lang="en-GB" smtClean="0"/>
              <a:t>01/07/2019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72511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5F498-0B2D-4469-B120-FBF6610B971F}" type="datetime1">
              <a:rPr lang="en-GB" smtClean="0"/>
              <a:t>01/07/2019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58744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46BF5F69-DCDD-4A65-88FA-DF496DD621A1}" type="datetime1">
              <a:rPr lang="en-GB" smtClean="0"/>
              <a:t>01/07/2019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45900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D2A03EF5-FF33-4A8A-BDCB-3A323641F6CA}" type="datetime1">
              <a:rPr lang="en-GB" smtClean="0"/>
              <a:t>01/07/2019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85686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endParaRPr lang="hr-H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hr-H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5FC27-0BCC-4139-9F19-ED7BBDFA990E}" type="datetime1">
              <a:rPr lang="en-GB" smtClean="0"/>
              <a:t>01/07/2019</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092F8-88B9-48E5-9B8F-3F206E5F35A9}" type="slidenum">
              <a:rPr lang="hr-HR" smtClean="0"/>
              <a:t>‹Nr.›</a:t>
            </a:fld>
            <a:endParaRPr lang="hr-HR"/>
          </a:p>
        </p:txBody>
      </p:sp>
    </p:spTree>
    <p:extLst>
      <p:ext uri="{BB962C8B-B14F-4D97-AF65-F5344CB8AC3E}">
        <p14:creationId xmlns:p14="http://schemas.microsoft.com/office/powerpoint/2010/main" val="231021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404041"/>
          </a:solidFill>
          <a:latin typeface="Calibri"/>
          <a:ea typeface="Calibri"/>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Calibri"/>
          <a:ea typeface="Calibri"/>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Calibri"/>
          <a:ea typeface="Calibri"/>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Calibri"/>
          <a:ea typeface="Calibri"/>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Calibri"/>
          <a:ea typeface="Calibri"/>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Calibri"/>
          <a:ea typeface="Calibri"/>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creativecommons.org/licenses/by-nc-sa/3.0/" TargetMode="External"/><Relationship Id="rId4" Type="http://schemas.openxmlformats.org/officeDocument/2006/relationships/hyperlink" Target="https://2012books.lardbucket.org/books/creating-services-and-products/s17-07-the-project-selection-model-co.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Project Management</a:t>
            </a:r>
            <a:endParaRPr lang="hr-HR" dirty="0"/>
          </a:p>
        </p:txBody>
      </p:sp>
      <p:sp>
        <p:nvSpPr>
          <p:cNvPr id="3" name="Subtitle 2"/>
          <p:cNvSpPr>
            <a:spLocks noGrp="1"/>
          </p:cNvSpPr>
          <p:nvPr>
            <p:ph type="subTitle" idx="1"/>
          </p:nvPr>
        </p:nvSpPr>
        <p:spPr/>
        <p:txBody>
          <a:bodyPr/>
          <a:lstStyle/>
          <a:p>
            <a:endParaRPr lang="hr-HR"/>
          </a:p>
        </p:txBody>
      </p:sp>
      <p:sp>
        <p:nvSpPr>
          <p:cNvPr id="4" name="Foliennummernplatzhalter 3"/>
          <p:cNvSpPr>
            <a:spLocks noGrp="1"/>
          </p:cNvSpPr>
          <p:nvPr>
            <p:ph type="sldNum" sz="quarter" idx="12"/>
          </p:nvPr>
        </p:nvSpPr>
        <p:spPr/>
        <p:txBody>
          <a:bodyPr/>
          <a:lstStyle/>
          <a:p>
            <a:fld id="{B34092F8-88B9-48E5-9B8F-3F206E5F35A9}" type="slidenum">
              <a:rPr lang="hr-HR" smtClean="0"/>
              <a:t>1</a:t>
            </a:fld>
            <a:endParaRPr lang="hr-HR" dirty="0"/>
          </a:p>
        </p:txBody>
      </p:sp>
    </p:spTree>
    <p:extLst>
      <p:ext uri="{BB962C8B-B14F-4D97-AF65-F5344CB8AC3E}">
        <p14:creationId xmlns:p14="http://schemas.microsoft.com/office/powerpoint/2010/main" val="1439757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a:bodyPr>
          <a:lstStyle/>
          <a:p>
            <a:pPr eaLnBrk="1" hangingPunct="1"/>
            <a:r>
              <a:rPr lang="en-US" altLang="de-DE" sz="4000" b="1" dirty="0">
                <a:latin typeface="+mj-lt"/>
              </a:rPr>
              <a:t>Screening &amp; Selection Issues</a:t>
            </a:r>
          </a:p>
        </p:txBody>
      </p:sp>
      <p:sp>
        <p:nvSpPr>
          <p:cNvPr id="95235" name="Rectangle 3"/>
          <p:cNvSpPr>
            <a:spLocks noGrp="1" noChangeArrowheads="1"/>
          </p:cNvSpPr>
          <p:nvPr>
            <p:ph type="body" idx="1"/>
          </p:nvPr>
        </p:nvSpPr>
        <p:spPr>
          <a:xfrm>
            <a:off x="719667" y="1690688"/>
            <a:ext cx="4893733" cy="3916362"/>
          </a:xfrm>
        </p:spPr>
        <p:txBody>
          <a:bodyPr/>
          <a:lstStyle/>
          <a:p>
            <a:pPr marL="457200" indent="-457200" eaLnBrk="1" hangingPunct="1">
              <a:buFont typeface="Corbel" pitchFamily="34" charset="0"/>
              <a:buAutoNum type="arabicPeriod"/>
            </a:pPr>
            <a:r>
              <a:rPr lang="en-US" altLang="en-US" sz="1800" b="1" i="1" dirty="0">
                <a:solidFill>
                  <a:schemeClr val="accent6"/>
                </a:solidFill>
                <a:latin typeface="+mj-lt"/>
              </a:rPr>
              <a:t>Risk</a:t>
            </a:r>
            <a:r>
              <a:rPr lang="en-US" altLang="en-US" sz="1800" dirty="0">
                <a:solidFill>
                  <a:schemeClr val="accent6"/>
                </a:solidFill>
                <a:latin typeface="+mj-lt"/>
              </a:rPr>
              <a:t> </a:t>
            </a:r>
            <a:r>
              <a:rPr lang="en-US" altLang="en-US" sz="1800" dirty="0">
                <a:latin typeface="+mj-lt"/>
              </a:rPr>
              <a:t>– </a:t>
            </a:r>
            <a:r>
              <a:rPr lang="en-US" altLang="en-US" sz="1800" b="1" dirty="0">
                <a:latin typeface="+mj-lt"/>
              </a:rPr>
              <a:t>unpredictability</a:t>
            </a:r>
            <a:r>
              <a:rPr lang="en-US" altLang="en-US" sz="1800" dirty="0">
                <a:latin typeface="+mj-lt"/>
              </a:rPr>
              <a:t> to the firm</a:t>
            </a:r>
          </a:p>
          <a:p>
            <a:pPr marL="685800" lvl="1" indent="-457200" eaLnBrk="1" hangingPunct="1">
              <a:buFont typeface="Corbel" pitchFamily="34" charset="0"/>
              <a:buAutoNum type="alphaLcPeriod"/>
            </a:pPr>
            <a:r>
              <a:rPr lang="en-US" altLang="en-US" sz="1800" dirty="0">
                <a:latin typeface="+mj-lt"/>
              </a:rPr>
              <a:t>Technical</a:t>
            </a:r>
          </a:p>
          <a:p>
            <a:pPr marL="685800" lvl="1" indent="-457200" eaLnBrk="1" hangingPunct="1">
              <a:buFont typeface="Corbel" pitchFamily="34" charset="0"/>
              <a:buAutoNum type="alphaLcPeriod"/>
            </a:pPr>
            <a:r>
              <a:rPr lang="en-US" altLang="en-US" sz="1800" dirty="0">
                <a:latin typeface="+mj-lt"/>
              </a:rPr>
              <a:t>Financial</a:t>
            </a:r>
          </a:p>
          <a:p>
            <a:pPr marL="685800" lvl="1" indent="-457200" eaLnBrk="1" hangingPunct="1">
              <a:buFont typeface="Corbel" pitchFamily="34" charset="0"/>
              <a:buAutoNum type="alphaLcPeriod"/>
            </a:pPr>
            <a:r>
              <a:rPr lang="en-US" altLang="en-US" sz="1800" dirty="0">
                <a:latin typeface="+mj-lt"/>
              </a:rPr>
              <a:t>Safety</a:t>
            </a:r>
          </a:p>
          <a:p>
            <a:pPr marL="685800" lvl="1" indent="-457200" eaLnBrk="1" hangingPunct="1">
              <a:buFont typeface="Corbel" pitchFamily="34" charset="0"/>
              <a:buAutoNum type="alphaLcPeriod"/>
            </a:pPr>
            <a:r>
              <a:rPr lang="en-US" altLang="en-US" sz="1800" dirty="0">
                <a:latin typeface="+mj-lt"/>
              </a:rPr>
              <a:t>Quality</a:t>
            </a:r>
          </a:p>
          <a:p>
            <a:pPr marL="685800" lvl="1" indent="-457200" eaLnBrk="1" hangingPunct="1">
              <a:buFont typeface="Corbel" pitchFamily="34" charset="0"/>
              <a:buAutoNum type="alphaLcPeriod"/>
            </a:pPr>
            <a:r>
              <a:rPr lang="en-US" altLang="en-US" sz="1800" dirty="0">
                <a:latin typeface="+mj-lt"/>
              </a:rPr>
              <a:t>Legal exposure</a:t>
            </a:r>
          </a:p>
        </p:txBody>
      </p:sp>
      <p:sp>
        <p:nvSpPr>
          <p:cNvPr id="6" name="Rectangle 3"/>
          <p:cNvSpPr txBox="1">
            <a:spLocks noChangeArrowheads="1"/>
          </p:cNvSpPr>
          <p:nvPr/>
        </p:nvSpPr>
        <p:spPr bwMode="auto">
          <a:xfrm>
            <a:off x="5909734" y="1690688"/>
            <a:ext cx="5655733" cy="3916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lnSpc>
                <a:spcPts val="3200"/>
              </a:lnSpc>
              <a:spcBef>
                <a:spcPct val="20000"/>
              </a:spcBef>
              <a:spcAft>
                <a:spcPct val="0"/>
              </a:spcAft>
              <a:buClr>
                <a:schemeClr val="accent1"/>
              </a:buClr>
              <a:buFont typeface="Times" pitchFamily="1" charset="0"/>
              <a:buChar char="•"/>
              <a:defRPr sz="2400">
                <a:solidFill>
                  <a:schemeClr val="tx1"/>
                </a:solidFill>
                <a:latin typeface="+mn-lt"/>
                <a:ea typeface="+mn-ea"/>
                <a:cs typeface="+mn-cs"/>
              </a:defRPr>
            </a:lvl1pPr>
            <a:lvl2pPr marL="742950" indent="-285750" algn="l" rtl="0" eaLnBrk="0" fontAlgn="base" hangingPunct="0">
              <a:lnSpc>
                <a:spcPts val="3200"/>
              </a:lnSpc>
              <a:spcBef>
                <a:spcPct val="20000"/>
              </a:spcBef>
              <a:spcAft>
                <a:spcPct val="0"/>
              </a:spcAft>
              <a:buClr>
                <a:schemeClr val="accent1"/>
              </a:buClr>
              <a:buFont typeface="Times" pitchFamily="1" charset="0"/>
              <a:buChar char="•"/>
              <a:defRPr sz="2400">
                <a:solidFill>
                  <a:schemeClr val="tx1"/>
                </a:solidFill>
                <a:latin typeface="+mn-lt"/>
                <a:ea typeface="+mn-ea"/>
              </a:defRPr>
            </a:lvl2pPr>
            <a:lvl3pPr marL="1143000" indent="-228600" algn="l" rtl="0" eaLnBrk="0" fontAlgn="base" hangingPunct="0">
              <a:lnSpc>
                <a:spcPts val="3200"/>
              </a:lnSpc>
              <a:spcBef>
                <a:spcPct val="20000"/>
              </a:spcBef>
              <a:spcAft>
                <a:spcPct val="0"/>
              </a:spcAft>
              <a:buClr>
                <a:schemeClr val="accent1"/>
              </a:buClr>
              <a:buFont typeface="Times" pitchFamily="1" charset="0"/>
              <a:buChar char="•"/>
              <a:defRPr sz="2400">
                <a:solidFill>
                  <a:schemeClr val="tx1"/>
                </a:solidFill>
                <a:latin typeface="+mn-lt"/>
                <a:ea typeface="+mn-ea"/>
              </a:defRPr>
            </a:lvl3pPr>
            <a:lvl4pPr marL="1600200" indent="-228600" algn="l" rtl="0" eaLnBrk="0" fontAlgn="base" hangingPunct="0">
              <a:lnSpc>
                <a:spcPts val="3200"/>
              </a:lnSpc>
              <a:spcBef>
                <a:spcPct val="20000"/>
              </a:spcBef>
              <a:spcAft>
                <a:spcPct val="0"/>
              </a:spcAft>
              <a:buClr>
                <a:schemeClr val="accent1"/>
              </a:buClr>
              <a:buFont typeface="Times" pitchFamily="1" charset="0"/>
              <a:buChar char="•"/>
              <a:defRPr sz="2400">
                <a:solidFill>
                  <a:schemeClr val="tx1"/>
                </a:solidFill>
                <a:latin typeface="+mn-lt"/>
                <a:ea typeface="+mn-ea"/>
              </a:defRPr>
            </a:lvl4pPr>
            <a:lvl5pPr marL="2057400" indent="-228600" algn="l" rtl="0" eaLnBrk="0" fontAlgn="base" hangingPunct="0">
              <a:lnSpc>
                <a:spcPts val="3200"/>
              </a:lnSpc>
              <a:spcBef>
                <a:spcPct val="20000"/>
              </a:spcBef>
              <a:spcAft>
                <a:spcPct val="0"/>
              </a:spcAft>
              <a:buClr>
                <a:schemeClr val="accent1"/>
              </a:buClr>
              <a:buFont typeface="Times" pitchFamily="1" charset="0"/>
              <a:buChar char="•"/>
              <a:defRPr sz="2400">
                <a:solidFill>
                  <a:schemeClr val="tx1"/>
                </a:solidFill>
                <a:latin typeface="+mn-lt"/>
                <a:ea typeface="+mn-ea"/>
              </a:defRPr>
            </a:lvl5pPr>
            <a:lvl6pPr marL="2514600" indent="-228600" algn="l" rtl="0" fontAlgn="base">
              <a:lnSpc>
                <a:spcPts val="3200"/>
              </a:lnSpc>
              <a:spcBef>
                <a:spcPct val="20000"/>
              </a:spcBef>
              <a:spcAft>
                <a:spcPct val="0"/>
              </a:spcAft>
              <a:buClr>
                <a:schemeClr val="accent1"/>
              </a:buClr>
              <a:buFont typeface="Times" pitchFamily="1" charset="0"/>
              <a:buChar char="•"/>
              <a:defRPr sz="2400">
                <a:solidFill>
                  <a:schemeClr val="tx1"/>
                </a:solidFill>
                <a:latin typeface="+mn-lt"/>
                <a:ea typeface="+mn-ea"/>
              </a:defRPr>
            </a:lvl6pPr>
            <a:lvl7pPr marL="2971800" indent="-228600" algn="l" rtl="0" fontAlgn="base">
              <a:lnSpc>
                <a:spcPts val="3200"/>
              </a:lnSpc>
              <a:spcBef>
                <a:spcPct val="20000"/>
              </a:spcBef>
              <a:spcAft>
                <a:spcPct val="0"/>
              </a:spcAft>
              <a:buClr>
                <a:schemeClr val="accent1"/>
              </a:buClr>
              <a:buFont typeface="Times" pitchFamily="1" charset="0"/>
              <a:buChar char="•"/>
              <a:defRPr sz="2400">
                <a:solidFill>
                  <a:schemeClr val="tx1"/>
                </a:solidFill>
                <a:latin typeface="+mn-lt"/>
                <a:ea typeface="+mn-ea"/>
              </a:defRPr>
            </a:lvl7pPr>
            <a:lvl8pPr marL="3429000" indent="-228600" algn="l" rtl="0" fontAlgn="base">
              <a:lnSpc>
                <a:spcPts val="3200"/>
              </a:lnSpc>
              <a:spcBef>
                <a:spcPct val="20000"/>
              </a:spcBef>
              <a:spcAft>
                <a:spcPct val="0"/>
              </a:spcAft>
              <a:buClr>
                <a:schemeClr val="accent1"/>
              </a:buClr>
              <a:buFont typeface="Times" pitchFamily="1" charset="0"/>
              <a:buChar char="•"/>
              <a:defRPr sz="2400">
                <a:solidFill>
                  <a:schemeClr val="tx1"/>
                </a:solidFill>
                <a:latin typeface="+mn-lt"/>
                <a:ea typeface="+mn-ea"/>
              </a:defRPr>
            </a:lvl8pPr>
            <a:lvl9pPr marL="3886200" indent="-228600" algn="l" rtl="0" fontAlgn="base">
              <a:lnSpc>
                <a:spcPts val="3200"/>
              </a:lnSpc>
              <a:spcBef>
                <a:spcPct val="20000"/>
              </a:spcBef>
              <a:spcAft>
                <a:spcPct val="0"/>
              </a:spcAft>
              <a:buClr>
                <a:schemeClr val="accent1"/>
              </a:buClr>
              <a:buFont typeface="Times" pitchFamily="1" charset="0"/>
              <a:buChar char="•"/>
              <a:defRPr sz="2400">
                <a:solidFill>
                  <a:schemeClr val="tx1"/>
                </a:solidFill>
                <a:latin typeface="+mn-lt"/>
                <a:ea typeface="+mn-ea"/>
              </a:defRPr>
            </a:lvl9pPr>
          </a:lstStyle>
          <a:p>
            <a:pPr marL="0" indent="0" eaLnBrk="1" hangingPunct="1">
              <a:buFont typeface="Times" pitchFamily="1" charset="0"/>
              <a:buNone/>
              <a:defRPr/>
            </a:pPr>
            <a:r>
              <a:rPr lang="en-US" altLang="en-US" sz="1800" b="1" dirty="0">
                <a:solidFill>
                  <a:schemeClr val="accent6"/>
                </a:solidFill>
                <a:latin typeface="+mj-lt"/>
                <a:ea typeface="Calibri"/>
              </a:rPr>
              <a:t>2. Commercial </a:t>
            </a:r>
            <a:r>
              <a:rPr lang="en-US" altLang="en-US" sz="1800" b="1" dirty="0">
                <a:solidFill>
                  <a:srgbClr val="404041"/>
                </a:solidFill>
                <a:latin typeface="+mj-lt"/>
                <a:ea typeface="Calibri"/>
              </a:rPr>
              <a:t>– market potential</a:t>
            </a:r>
          </a:p>
          <a:p>
            <a:pPr marL="685800" lvl="1" indent="-457200" eaLnBrk="1" hangingPunct="1">
              <a:buFont typeface="Corbel" pitchFamily="34" charset="0"/>
              <a:buAutoNum type="alphaLcPeriod"/>
              <a:defRPr/>
            </a:pPr>
            <a:r>
              <a:rPr lang="en-US" altLang="en-US" sz="1800" b="1" dirty="0">
                <a:solidFill>
                  <a:srgbClr val="404041"/>
                </a:solidFill>
                <a:latin typeface="+mj-lt"/>
                <a:ea typeface="Calibri"/>
              </a:rPr>
              <a:t>Expected return on investment</a:t>
            </a:r>
          </a:p>
          <a:p>
            <a:pPr marL="685800" lvl="1" indent="-457200" eaLnBrk="1" hangingPunct="1">
              <a:buFont typeface="Corbel" pitchFamily="34" charset="0"/>
              <a:buAutoNum type="alphaLcPeriod"/>
              <a:defRPr/>
            </a:pPr>
            <a:r>
              <a:rPr lang="en-US" altLang="en-US" sz="1800" b="1" dirty="0">
                <a:solidFill>
                  <a:srgbClr val="404041"/>
                </a:solidFill>
                <a:latin typeface="+mj-lt"/>
                <a:ea typeface="Calibri"/>
              </a:rPr>
              <a:t>Payback period</a:t>
            </a:r>
          </a:p>
          <a:p>
            <a:pPr marL="685800" lvl="1" indent="-457200" eaLnBrk="1" hangingPunct="1">
              <a:buFont typeface="Corbel" pitchFamily="34" charset="0"/>
              <a:buAutoNum type="alphaLcPeriod"/>
              <a:defRPr/>
            </a:pPr>
            <a:r>
              <a:rPr lang="en-US" altLang="en-US" sz="1800" b="1" dirty="0">
                <a:solidFill>
                  <a:srgbClr val="404041"/>
                </a:solidFill>
                <a:latin typeface="+mj-lt"/>
                <a:ea typeface="Calibri"/>
              </a:rPr>
              <a:t>Potential market share</a:t>
            </a:r>
          </a:p>
          <a:p>
            <a:pPr marL="685800" lvl="1" indent="-457200" eaLnBrk="1" hangingPunct="1">
              <a:buFont typeface="Corbel" pitchFamily="34" charset="0"/>
              <a:buAutoNum type="alphaLcPeriod"/>
              <a:defRPr/>
            </a:pPr>
            <a:r>
              <a:rPr lang="en-US" altLang="en-US" sz="1800" b="1" dirty="0">
                <a:solidFill>
                  <a:srgbClr val="404041"/>
                </a:solidFill>
                <a:latin typeface="+mj-lt"/>
                <a:ea typeface="Calibri"/>
              </a:rPr>
              <a:t>Long-term market dominance</a:t>
            </a:r>
          </a:p>
          <a:p>
            <a:pPr marL="685800" lvl="1" indent="-457200" eaLnBrk="1" hangingPunct="1">
              <a:buFont typeface="Corbel" pitchFamily="34" charset="0"/>
              <a:buAutoNum type="alphaLcPeriod"/>
              <a:defRPr/>
            </a:pPr>
            <a:r>
              <a:rPr lang="en-US" altLang="en-US" sz="1800" b="1" dirty="0">
                <a:solidFill>
                  <a:srgbClr val="404041"/>
                </a:solidFill>
                <a:latin typeface="+mj-lt"/>
                <a:ea typeface="Calibri"/>
              </a:rPr>
              <a:t>Initial cash outlay</a:t>
            </a:r>
          </a:p>
          <a:p>
            <a:pPr marL="685800" lvl="1" indent="-457200" eaLnBrk="1" hangingPunct="1">
              <a:buFont typeface="Corbel" pitchFamily="34" charset="0"/>
              <a:buAutoNum type="alphaLcPeriod"/>
              <a:defRPr/>
            </a:pPr>
            <a:r>
              <a:rPr lang="en-US" altLang="en-US" sz="1800" b="1" dirty="0">
                <a:solidFill>
                  <a:srgbClr val="404041"/>
                </a:solidFill>
                <a:latin typeface="+mj-lt"/>
                <a:ea typeface="Calibri"/>
              </a:rPr>
              <a:t>Ability to generate future business/new markets</a:t>
            </a:r>
          </a:p>
        </p:txBody>
      </p:sp>
      <p:sp>
        <p:nvSpPr>
          <p:cNvPr id="95239" name="Foliennummernplatzhalter 2"/>
          <p:cNvSpPr>
            <a:spLocks noGrp="1"/>
          </p:cNvSpPr>
          <p:nvPr>
            <p:ph type="sldNum" sz="quarter" idx="11"/>
          </p:nvPr>
        </p:nvSpPr>
        <p:spPr bwMode="auto">
          <a:xfrm>
            <a:off x="9647767" y="6519864"/>
            <a:ext cx="4417484"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a:lnSpc>
                <a:spcPct val="100000"/>
              </a:lnSpc>
              <a:spcBef>
                <a:spcPct val="0"/>
              </a:spcBef>
              <a:buClrTx/>
              <a:buFontTx/>
              <a:buNone/>
            </a:pPr>
            <a:fld id="{228D4686-53E9-4F33-96C3-3211F61E6130}" type="slidenum">
              <a:rPr lang="en-US" altLang="en-US" sz="1600">
                <a:solidFill>
                  <a:schemeClr val="bg1"/>
                </a:solidFill>
                <a:ea typeface="MS Mincho" pitchFamily="49" charset="-128"/>
              </a:rPr>
              <a:pPr algn="ctr">
                <a:lnSpc>
                  <a:spcPct val="100000"/>
                </a:lnSpc>
                <a:spcBef>
                  <a:spcPct val="0"/>
                </a:spcBef>
                <a:buClrTx/>
                <a:buFontTx/>
                <a:buNone/>
              </a:pPr>
              <a:t>10</a:t>
            </a:fld>
            <a:endParaRPr lang="en-US" altLang="en-US" sz="1600">
              <a:solidFill>
                <a:schemeClr val="bg1"/>
              </a:solidFill>
              <a:ea typeface="MS Mincho" pitchFamily="49" charset="-128"/>
            </a:endParaRPr>
          </a:p>
        </p:txBody>
      </p:sp>
      <p:sp>
        <p:nvSpPr>
          <p:cNvPr id="9" name="Foliennummernplatzhalter 3">
            <a:extLst>
              <a:ext uri="{FF2B5EF4-FFF2-40B4-BE49-F238E27FC236}">
                <a16:creationId xmlns:a16="http://schemas.microsoft.com/office/drawing/2014/main" id="{31C96704-F9EF-4191-9B79-40F4FDFC6761}"/>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10</a:t>
            </a:fld>
            <a:endParaRPr lang="hr-HR"/>
          </a:p>
        </p:txBody>
      </p:sp>
      <p:sp>
        <p:nvSpPr>
          <p:cNvPr id="8" name="Textfeld 7">
            <a:extLst>
              <a:ext uri="{FF2B5EF4-FFF2-40B4-BE49-F238E27FC236}">
                <a16:creationId xmlns:a16="http://schemas.microsoft.com/office/drawing/2014/main" id="{6831ABE7-97D1-41B2-9224-0F75CC9B81C2}"/>
              </a:ext>
            </a:extLst>
          </p:cNvPr>
          <p:cNvSpPr txBox="1"/>
          <p:nvPr/>
        </p:nvSpPr>
        <p:spPr>
          <a:xfrm>
            <a:off x="116418" y="5812934"/>
            <a:ext cx="2227811" cy="307777"/>
          </a:xfrm>
          <a:prstGeom prst="rect">
            <a:avLst/>
          </a:prstGeom>
          <a:noFill/>
        </p:spPr>
        <p:txBody>
          <a:bodyPr wrap="square" rtlCol="0">
            <a:spAutoFit/>
          </a:bodyPr>
          <a:lstStyle/>
          <a:p>
            <a:r>
              <a:rPr lang="de-DE" sz="1400" dirty="0"/>
              <a:t>Source: Pinto (2015)</a:t>
            </a:r>
          </a:p>
        </p:txBody>
      </p:sp>
    </p:spTree>
    <p:extLst>
      <p:ext uri="{BB962C8B-B14F-4D97-AF65-F5344CB8AC3E}">
        <p14:creationId xmlns:p14="http://schemas.microsoft.com/office/powerpoint/2010/main" val="2993581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a:bodyPr>
          <a:lstStyle/>
          <a:p>
            <a:pPr eaLnBrk="1" hangingPunct="1"/>
            <a:r>
              <a:rPr lang="en-US" altLang="de-DE" sz="4000" b="1" dirty="0">
                <a:latin typeface="+mj-lt"/>
              </a:rPr>
              <a:t>Screening &amp; Selection Issues</a:t>
            </a:r>
          </a:p>
        </p:txBody>
      </p:sp>
      <p:sp>
        <p:nvSpPr>
          <p:cNvPr id="97283" name="Rectangle 3"/>
          <p:cNvSpPr>
            <a:spLocks noGrp="1" noChangeArrowheads="1"/>
          </p:cNvSpPr>
          <p:nvPr>
            <p:ph type="body" idx="1"/>
          </p:nvPr>
        </p:nvSpPr>
        <p:spPr>
          <a:xfrm>
            <a:off x="431800" y="1447800"/>
            <a:ext cx="4800600" cy="4419600"/>
          </a:xfrm>
        </p:spPr>
        <p:txBody>
          <a:bodyPr>
            <a:normAutofit/>
          </a:bodyPr>
          <a:lstStyle/>
          <a:p>
            <a:pPr marL="457200" indent="-457200" eaLnBrk="1" hangingPunct="1">
              <a:buFont typeface="Corbel" pitchFamily="34" charset="0"/>
              <a:buAutoNum type="arabicPeriod" startAt="3"/>
            </a:pPr>
            <a:r>
              <a:rPr lang="en-US" altLang="en-US" sz="2000" b="1" i="1" dirty="0">
                <a:solidFill>
                  <a:schemeClr val="accent6"/>
                </a:solidFill>
                <a:latin typeface="+mj-lt"/>
              </a:rPr>
              <a:t>Internal operating </a:t>
            </a:r>
            <a:r>
              <a:rPr lang="en-US" altLang="en-US" sz="2000" dirty="0">
                <a:latin typeface="+mj-lt"/>
              </a:rPr>
              <a:t>– changes in firm operations</a:t>
            </a:r>
          </a:p>
          <a:p>
            <a:pPr marL="685800" lvl="1" indent="-457200" eaLnBrk="1" hangingPunct="1">
              <a:buFont typeface="Corbel" pitchFamily="34" charset="0"/>
              <a:buAutoNum type="alphaLcPeriod"/>
            </a:pPr>
            <a:r>
              <a:rPr lang="en-US" altLang="en-US" sz="2000" dirty="0">
                <a:latin typeface="+mj-lt"/>
              </a:rPr>
              <a:t>Need to develop/train employees</a:t>
            </a:r>
          </a:p>
          <a:p>
            <a:pPr marL="685800" lvl="1" indent="-457200" eaLnBrk="1" hangingPunct="1">
              <a:buFont typeface="Corbel" pitchFamily="34" charset="0"/>
              <a:buAutoNum type="alphaLcPeriod"/>
            </a:pPr>
            <a:r>
              <a:rPr lang="en-US" altLang="en-US" sz="2000" dirty="0">
                <a:latin typeface="+mj-lt"/>
              </a:rPr>
              <a:t>Change in workforce size or composition</a:t>
            </a:r>
          </a:p>
          <a:p>
            <a:pPr marL="685800" lvl="1" indent="-457200" eaLnBrk="1" hangingPunct="1">
              <a:buFont typeface="Corbel" pitchFamily="34" charset="0"/>
              <a:buAutoNum type="alphaLcPeriod"/>
            </a:pPr>
            <a:r>
              <a:rPr lang="en-US" altLang="en-US" sz="2000" dirty="0">
                <a:latin typeface="+mj-lt"/>
              </a:rPr>
              <a:t>Change in physical environment</a:t>
            </a:r>
          </a:p>
          <a:p>
            <a:pPr marL="685800" lvl="1" indent="-457200" eaLnBrk="1" hangingPunct="1">
              <a:buFont typeface="Corbel" pitchFamily="34" charset="0"/>
              <a:buAutoNum type="alphaLcPeriod"/>
            </a:pPr>
            <a:r>
              <a:rPr lang="en-US" altLang="en-US" sz="2000" dirty="0">
                <a:latin typeface="+mj-lt"/>
              </a:rPr>
              <a:t>Change in manufacturing or service operations</a:t>
            </a:r>
          </a:p>
        </p:txBody>
      </p:sp>
      <p:sp>
        <p:nvSpPr>
          <p:cNvPr id="6" name="Rectangle 3"/>
          <p:cNvSpPr txBox="1">
            <a:spLocks noChangeArrowheads="1"/>
          </p:cNvSpPr>
          <p:nvPr/>
        </p:nvSpPr>
        <p:spPr bwMode="auto">
          <a:xfrm>
            <a:off x="6096000" y="1501775"/>
            <a:ext cx="5664200" cy="249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lnSpc>
                <a:spcPts val="3200"/>
              </a:lnSpc>
              <a:spcBef>
                <a:spcPct val="20000"/>
              </a:spcBef>
              <a:spcAft>
                <a:spcPct val="0"/>
              </a:spcAft>
              <a:buClr>
                <a:schemeClr val="accent1"/>
              </a:buClr>
              <a:buFont typeface="Times" pitchFamily="1" charset="0"/>
              <a:buChar char="•"/>
              <a:defRPr sz="2400">
                <a:solidFill>
                  <a:schemeClr val="tx1"/>
                </a:solidFill>
                <a:latin typeface="+mn-lt"/>
                <a:ea typeface="+mn-ea"/>
                <a:cs typeface="+mn-cs"/>
              </a:defRPr>
            </a:lvl1pPr>
            <a:lvl2pPr marL="742950" indent="-285750" algn="l" rtl="0" eaLnBrk="0" fontAlgn="base" hangingPunct="0">
              <a:lnSpc>
                <a:spcPts val="3200"/>
              </a:lnSpc>
              <a:spcBef>
                <a:spcPct val="20000"/>
              </a:spcBef>
              <a:spcAft>
                <a:spcPct val="0"/>
              </a:spcAft>
              <a:buClr>
                <a:schemeClr val="accent1"/>
              </a:buClr>
              <a:buFont typeface="Times" pitchFamily="1" charset="0"/>
              <a:buChar char="•"/>
              <a:defRPr sz="2400">
                <a:solidFill>
                  <a:schemeClr val="tx1"/>
                </a:solidFill>
                <a:latin typeface="+mn-lt"/>
                <a:ea typeface="+mn-ea"/>
              </a:defRPr>
            </a:lvl2pPr>
            <a:lvl3pPr marL="1143000" indent="-228600" algn="l" rtl="0" eaLnBrk="0" fontAlgn="base" hangingPunct="0">
              <a:lnSpc>
                <a:spcPts val="3200"/>
              </a:lnSpc>
              <a:spcBef>
                <a:spcPct val="20000"/>
              </a:spcBef>
              <a:spcAft>
                <a:spcPct val="0"/>
              </a:spcAft>
              <a:buClr>
                <a:schemeClr val="accent1"/>
              </a:buClr>
              <a:buFont typeface="Times" pitchFamily="1" charset="0"/>
              <a:buChar char="•"/>
              <a:defRPr sz="2400">
                <a:solidFill>
                  <a:schemeClr val="tx1"/>
                </a:solidFill>
                <a:latin typeface="+mn-lt"/>
                <a:ea typeface="+mn-ea"/>
              </a:defRPr>
            </a:lvl3pPr>
            <a:lvl4pPr marL="1600200" indent="-228600" algn="l" rtl="0" eaLnBrk="0" fontAlgn="base" hangingPunct="0">
              <a:lnSpc>
                <a:spcPts val="3200"/>
              </a:lnSpc>
              <a:spcBef>
                <a:spcPct val="20000"/>
              </a:spcBef>
              <a:spcAft>
                <a:spcPct val="0"/>
              </a:spcAft>
              <a:buClr>
                <a:schemeClr val="accent1"/>
              </a:buClr>
              <a:buFont typeface="Times" pitchFamily="1" charset="0"/>
              <a:buChar char="•"/>
              <a:defRPr sz="2400">
                <a:solidFill>
                  <a:schemeClr val="tx1"/>
                </a:solidFill>
                <a:latin typeface="+mn-lt"/>
                <a:ea typeface="+mn-ea"/>
              </a:defRPr>
            </a:lvl4pPr>
            <a:lvl5pPr marL="2057400" indent="-228600" algn="l" rtl="0" eaLnBrk="0" fontAlgn="base" hangingPunct="0">
              <a:lnSpc>
                <a:spcPts val="3200"/>
              </a:lnSpc>
              <a:spcBef>
                <a:spcPct val="20000"/>
              </a:spcBef>
              <a:spcAft>
                <a:spcPct val="0"/>
              </a:spcAft>
              <a:buClr>
                <a:schemeClr val="accent1"/>
              </a:buClr>
              <a:buFont typeface="Times" pitchFamily="1" charset="0"/>
              <a:buChar char="•"/>
              <a:defRPr sz="2400">
                <a:solidFill>
                  <a:schemeClr val="tx1"/>
                </a:solidFill>
                <a:latin typeface="+mn-lt"/>
                <a:ea typeface="+mn-ea"/>
              </a:defRPr>
            </a:lvl5pPr>
            <a:lvl6pPr marL="2514600" indent="-228600" algn="l" rtl="0" fontAlgn="base">
              <a:lnSpc>
                <a:spcPts val="3200"/>
              </a:lnSpc>
              <a:spcBef>
                <a:spcPct val="20000"/>
              </a:spcBef>
              <a:spcAft>
                <a:spcPct val="0"/>
              </a:spcAft>
              <a:buClr>
                <a:schemeClr val="accent1"/>
              </a:buClr>
              <a:buFont typeface="Times" pitchFamily="1" charset="0"/>
              <a:buChar char="•"/>
              <a:defRPr sz="2400">
                <a:solidFill>
                  <a:schemeClr val="tx1"/>
                </a:solidFill>
                <a:latin typeface="+mn-lt"/>
                <a:ea typeface="+mn-ea"/>
              </a:defRPr>
            </a:lvl6pPr>
            <a:lvl7pPr marL="2971800" indent="-228600" algn="l" rtl="0" fontAlgn="base">
              <a:lnSpc>
                <a:spcPts val="3200"/>
              </a:lnSpc>
              <a:spcBef>
                <a:spcPct val="20000"/>
              </a:spcBef>
              <a:spcAft>
                <a:spcPct val="0"/>
              </a:spcAft>
              <a:buClr>
                <a:schemeClr val="accent1"/>
              </a:buClr>
              <a:buFont typeface="Times" pitchFamily="1" charset="0"/>
              <a:buChar char="•"/>
              <a:defRPr sz="2400">
                <a:solidFill>
                  <a:schemeClr val="tx1"/>
                </a:solidFill>
                <a:latin typeface="+mn-lt"/>
                <a:ea typeface="+mn-ea"/>
              </a:defRPr>
            </a:lvl7pPr>
            <a:lvl8pPr marL="3429000" indent="-228600" algn="l" rtl="0" fontAlgn="base">
              <a:lnSpc>
                <a:spcPts val="3200"/>
              </a:lnSpc>
              <a:spcBef>
                <a:spcPct val="20000"/>
              </a:spcBef>
              <a:spcAft>
                <a:spcPct val="0"/>
              </a:spcAft>
              <a:buClr>
                <a:schemeClr val="accent1"/>
              </a:buClr>
              <a:buFont typeface="Times" pitchFamily="1" charset="0"/>
              <a:buChar char="•"/>
              <a:defRPr sz="2400">
                <a:solidFill>
                  <a:schemeClr val="tx1"/>
                </a:solidFill>
                <a:latin typeface="+mn-lt"/>
                <a:ea typeface="+mn-ea"/>
              </a:defRPr>
            </a:lvl8pPr>
            <a:lvl9pPr marL="3886200" indent="-228600" algn="l" rtl="0" fontAlgn="base">
              <a:lnSpc>
                <a:spcPts val="3200"/>
              </a:lnSpc>
              <a:spcBef>
                <a:spcPct val="20000"/>
              </a:spcBef>
              <a:spcAft>
                <a:spcPct val="0"/>
              </a:spcAft>
              <a:buClr>
                <a:schemeClr val="accent1"/>
              </a:buClr>
              <a:buFont typeface="Times" pitchFamily="1" charset="0"/>
              <a:buChar char="•"/>
              <a:defRPr sz="2400">
                <a:solidFill>
                  <a:schemeClr val="tx1"/>
                </a:solidFill>
                <a:latin typeface="+mn-lt"/>
                <a:ea typeface="+mn-ea"/>
              </a:defRPr>
            </a:lvl9pPr>
          </a:lstStyle>
          <a:p>
            <a:pPr marL="0" indent="0" eaLnBrk="1" hangingPunct="1">
              <a:buNone/>
              <a:defRPr/>
            </a:pPr>
            <a:r>
              <a:rPr lang="en-US" altLang="en-US" sz="2000" dirty="0">
                <a:solidFill>
                  <a:schemeClr val="accent6"/>
                </a:solidFill>
                <a:latin typeface="+mj-lt"/>
                <a:ea typeface="Calibri"/>
              </a:rPr>
              <a:t>4</a:t>
            </a:r>
            <a:r>
              <a:rPr lang="en-US" altLang="en-US" sz="2000" i="1" dirty="0">
                <a:solidFill>
                  <a:schemeClr val="accent6"/>
                </a:solidFill>
                <a:latin typeface="+mj-lt"/>
                <a:ea typeface="Calibri"/>
              </a:rPr>
              <a:t>.     Additional</a:t>
            </a:r>
          </a:p>
          <a:p>
            <a:pPr marL="685800" lvl="1" indent="-457200" eaLnBrk="1" hangingPunct="1">
              <a:buClrTx/>
              <a:buFont typeface="Corbel" pitchFamily="34" charset="0"/>
              <a:buAutoNum type="alphaLcPeriod"/>
              <a:defRPr/>
            </a:pPr>
            <a:r>
              <a:rPr lang="en-US" altLang="en-US" sz="2000" dirty="0">
                <a:solidFill>
                  <a:srgbClr val="404041"/>
                </a:solidFill>
                <a:latin typeface="+mj-lt"/>
                <a:ea typeface="Calibri"/>
              </a:rPr>
              <a:t>Patent protection</a:t>
            </a:r>
          </a:p>
          <a:p>
            <a:pPr marL="685800" lvl="1" indent="-457200" eaLnBrk="1" hangingPunct="1">
              <a:buClrTx/>
              <a:buFont typeface="Corbel" pitchFamily="34" charset="0"/>
              <a:buAutoNum type="alphaLcPeriod"/>
              <a:defRPr/>
            </a:pPr>
            <a:r>
              <a:rPr lang="en-US" altLang="en-US" sz="2000" dirty="0">
                <a:solidFill>
                  <a:srgbClr val="404041"/>
                </a:solidFill>
                <a:latin typeface="+mj-lt"/>
                <a:ea typeface="Calibri"/>
              </a:rPr>
              <a:t>Impact on company</a:t>
            </a:r>
            <a:r>
              <a:rPr lang="ja-JP" altLang="en-US" sz="2000" dirty="0">
                <a:solidFill>
                  <a:srgbClr val="404041"/>
                </a:solidFill>
                <a:latin typeface="+mj-lt"/>
                <a:ea typeface="Calibri"/>
              </a:rPr>
              <a:t>’</a:t>
            </a:r>
            <a:r>
              <a:rPr lang="en-US" altLang="ja-JP" sz="2000" dirty="0">
                <a:solidFill>
                  <a:srgbClr val="404041"/>
                </a:solidFill>
                <a:latin typeface="+mj-lt"/>
                <a:ea typeface="Calibri"/>
              </a:rPr>
              <a:t>s image</a:t>
            </a:r>
          </a:p>
          <a:p>
            <a:pPr marL="685800" lvl="1" indent="-457200" eaLnBrk="1" hangingPunct="1">
              <a:buClrTx/>
              <a:buFont typeface="Corbel" pitchFamily="34" charset="0"/>
              <a:buAutoNum type="alphaLcPeriod"/>
              <a:defRPr/>
            </a:pPr>
            <a:r>
              <a:rPr lang="en-US" altLang="en-US" sz="2000" dirty="0">
                <a:solidFill>
                  <a:srgbClr val="404041"/>
                </a:solidFill>
                <a:latin typeface="+mj-lt"/>
                <a:ea typeface="Calibri"/>
              </a:rPr>
              <a:t>Strategic fit</a:t>
            </a:r>
          </a:p>
          <a:p>
            <a:pPr marL="457200" indent="-457200" eaLnBrk="1" hangingPunct="1">
              <a:buFontTx/>
              <a:buNone/>
              <a:defRPr/>
            </a:pPr>
            <a:r>
              <a:rPr lang="en-US" altLang="en-US" sz="2000" b="0" kern="0" dirty="0">
                <a:latin typeface="+mj-lt"/>
              </a:rPr>
              <a:t>	</a:t>
            </a:r>
          </a:p>
        </p:txBody>
      </p:sp>
      <p:sp>
        <p:nvSpPr>
          <p:cNvPr id="2" name="Rechteck 1"/>
          <p:cNvSpPr/>
          <p:nvPr/>
        </p:nvSpPr>
        <p:spPr>
          <a:xfrm>
            <a:off x="4416831" y="4000500"/>
            <a:ext cx="4976553" cy="1200329"/>
          </a:xfrm>
          <a:prstGeom prst="rect">
            <a:avLst/>
          </a:prstGeom>
        </p:spPr>
        <p:txBody>
          <a:bodyPr wrap="square">
            <a:spAutoFit/>
          </a:bodyPr>
          <a:lstStyle/>
          <a:p>
            <a:pPr algn="ctr" eaLnBrk="1" hangingPunct="1">
              <a:defRPr/>
            </a:pPr>
            <a:r>
              <a:rPr lang="en-US" altLang="en-US" sz="2400" i="1" kern="0" dirty="0">
                <a:solidFill>
                  <a:schemeClr val="tx1"/>
                </a:solidFill>
                <a:latin typeface="Calibri"/>
                <a:ea typeface="Calibri"/>
              </a:rPr>
              <a:t>All models</a:t>
            </a:r>
            <a:r>
              <a:rPr lang="en-US" altLang="en-US" sz="2400" b="0" kern="0" dirty="0">
                <a:solidFill>
                  <a:schemeClr val="tx1"/>
                </a:solidFill>
                <a:latin typeface="Calibri"/>
                <a:ea typeface="Calibri"/>
              </a:rPr>
              <a:t> only </a:t>
            </a:r>
            <a:r>
              <a:rPr lang="en-US" altLang="en-US" sz="2400" i="1" kern="0" dirty="0">
                <a:solidFill>
                  <a:schemeClr val="tx1"/>
                </a:solidFill>
                <a:latin typeface="Calibri"/>
                <a:ea typeface="Calibri"/>
              </a:rPr>
              <a:t>partially reflect reality</a:t>
            </a:r>
            <a:r>
              <a:rPr lang="en-US" altLang="en-US" sz="2400" b="0" kern="0" dirty="0">
                <a:solidFill>
                  <a:schemeClr val="tx1"/>
                </a:solidFill>
                <a:latin typeface="Calibri"/>
                <a:ea typeface="Calibri"/>
              </a:rPr>
              <a:t> and have </a:t>
            </a:r>
            <a:r>
              <a:rPr lang="en-US" altLang="en-US" sz="2400" i="1" kern="0" dirty="0">
                <a:solidFill>
                  <a:schemeClr val="tx1"/>
                </a:solidFill>
                <a:latin typeface="Calibri"/>
                <a:ea typeface="Calibri"/>
              </a:rPr>
              <a:t>both objective and subjective</a:t>
            </a:r>
            <a:r>
              <a:rPr lang="en-US" altLang="en-US" sz="2400" b="0" kern="0" dirty="0">
                <a:solidFill>
                  <a:schemeClr val="tx1"/>
                </a:solidFill>
                <a:latin typeface="Calibri"/>
                <a:ea typeface="Calibri"/>
              </a:rPr>
              <a:t> factors imbedded </a:t>
            </a:r>
          </a:p>
        </p:txBody>
      </p:sp>
      <p:sp>
        <p:nvSpPr>
          <p:cNvPr id="3" name="Pfeil nach rechts 2"/>
          <p:cNvSpPr/>
          <p:nvPr/>
        </p:nvSpPr>
        <p:spPr bwMode="auto">
          <a:xfrm>
            <a:off x="3553231" y="4149726"/>
            <a:ext cx="863600" cy="574675"/>
          </a:xfrm>
          <a:prstGeom prs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0" tIns="0" rIns="0" bIns="0"/>
          <a:lstStyle/>
          <a:p>
            <a:pPr eaLnBrk="1" hangingPunct="1">
              <a:defRPr/>
            </a:pPr>
            <a:endParaRPr lang="en-US">
              <a:solidFill>
                <a:schemeClr val="bg1"/>
              </a:solidFill>
              <a:ea typeface="MS Mincho" pitchFamily="49" charset="-128"/>
            </a:endParaRPr>
          </a:p>
        </p:txBody>
      </p:sp>
      <p:sp>
        <p:nvSpPr>
          <p:cNvPr id="97289" name="Foliennummernplatzhalter 4"/>
          <p:cNvSpPr>
            <a:spLocks noGrp="1"/>
          </p:cNvSpPr>
          <p:nvPr>
            <p:ph type="sldNum" sz="quarter" idx="11"/>
          </p:nvPr>
        </p:nvSpPr>
        <p:spPr bwMode="auto">
          <a:xfrm>
            <a:off x="9552518" y="6492876"/>
            <a:ext cx="4415367"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a:lnSpc>
                <a:spcPct val="100000"/>
              </a:lnSpc>
              <a:spcBef>
                <a:spcPct val="0"/>
              </a:spcBef>
              <a:buClrTx/>
              <a:buFontTx/>
              <a:buNone/>
            </a:pPr>
            <a:fld id="{DE95133F-9ACB-4CD9-ABA1-C7B41A527990}" type="slidenum">
              <a:rPr lang="en-US" altLang="en-US" sz="1600">
                <a:solidFill>
                  <a:schemeClr val="bg1"/>
                </a:solidFill>
                <a:ea typeface="MS Mincho" pitchFamily="49" charset="-128"/>
              </a:rPr>
              <a:pPr algn="ctr">
                <a:lnSpc>
                  <a:spcPct val="100000"/>
                </a:lnSpc>
                <a:spcBef>
                  <a:spcPct val="0"/>
                </a:spcBef>
                <a:buClrTx/>
                <a:buFontTx/>
                <a:buNone/>
              </a:pPr>
              <a:t>11</a:t>
            </a:fld>
            <a:endParaRPr lang="en-US" altLang="en-US" sz="1600">
              <a:solidFill>
                <a:schemeClr val="bg1"/>
              </a:solidFill>
              <a:ea typeface="MS Mincho" pitchFamily="49" charset="-128"/>
            </a:endParaRPr>
          </a:p>
        </p:txBody>
      </p:sp>
      <p:sp>
        <p:nvSpPr>
          <p:cNvPr id="11" name="Foliennummernplatzhalter 3">
            <a:extLst>
              <a:ext uri="{FF2B5EF4-FFF2-40B4-BE49-F238E27FC236}">
                <a16:creationId xmlns:a16="http://schemas.microsoft.com/office/drawing/2014/main" id="{1177FDFF-AA88-40AD-9D57-B25E3CC9EFCD}"/>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11</a:t>
            </a:fld>
            <a:endParaRPr lang="hr-HR"/>
          </a:p>
        </p:txBody>
      </p:sp>
      <p:sp>
        <p:nvSpPr>
          <p:cNvPr id="9" name="Textfeld 8">
            <a:extLst>
              <a:ext uri="{FF2B5EF4-FFF2-40B4-BE49-F238E27FC236}">
                <a16:creationId xmlns:a16="http://schemas.microsoft.com/office/drawing/2014/main" id="{C26B72CC-182A-4693-B76E-C9ADFAD27A43}"/>
              </a:ext>
            </a:extLst>
          </p:cNvPr>
          <p:cNvSpPr txBox="1"/>
          <p:nvPr/>
        </p:nvSpPr>
        <p:spPr>
          <a:xfrm>
            <a:off x="116418" y="5812934"/>
            <a:ext cx="2227811" cy="307777"/>
          </a:xfrm>
          <a:prstGeom prst="rect">
            <a:avLst/>
          </a:prstGeom>
          <a:noFill/>
        </p:spPr>
        <p:txBody>
          <a:bodyPr wrap="square" rtlCol="0">
            <a:spAutoFit/>
          </a:bodyPr>
          <a:lstStyle/>
          <a:p>
            <a:r>
              <a:rPr lang="de-DE" sz="1400" dirty="0"/>
              <a:t>Source: Pinto (2015)</a:t>
            </a:r>
          </a:p>
        </p:txBody>
      </p:sp>
    </p:spTree>
    <p:extLst>
      <p:ext uri="{BB962C8B-B14F-4D97-AF65-F5344CB8AC3E}">
        <p14:creationId xmlns:p14="http://schemas.microsoft.com/office/powerpoint/2010/main" val="700648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a:bodyPr>
          <a:lstStyle/>
          <a:p>
            <a:pPr eaLnBrk="1" hangingPunct="1"/>
            <a:r>
              <a:rPr lang="en-US" altLang="de-DE" sz="4000" b="1" dirty="0">
                <a:latin typeface="+mj-lt"/>
              </a:rPr>
              <a:t>Approaches to Project Screening</a:t>
            </a:r>
          </a:p>
        </p:txBody>
      </p:sp>
      <p:graphicFrame>
        <p:nvGraphicFramePr>
          <p:cNvPr id="3" name="Inhaltsplatzhalter 2"/>
          <p:cNvGraphicFramePr>
            <a:graphicFrameLocks noGrp="1"/>
          </p:cNvGraphicFramePr>
          <p:nvPr>
            <p:ph idx="1"/>
            <p:extLst>
              <p:ext uri="{D42A27DB-BD31-4B8C-83A1-F6EECF244321}">
                <p14:modId xmlns:p14="http://schemas.microsoft.com/office/powerpoint/2010/main" val="3831269440"/>
              </p:ext>
            </p:extLst>
          </p:nvPr>
        </p:nvGraphicFramePr>
        <p:xfrm>
          <a:off x="914400" y="1447800"/>
          <a:ext cx="10363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8308" name="Foliennummernplatzhalter 4"/>
          <p:cNvSpPr>
            <a:spLocks noGrp="1"/>
          </p:cNvSpPr>
          <p:nvPr>
            <p:ph type="sldNum" sz="quarter" idx="11"/>
          </p:nvPr>
        </p:nvSpPr>
        <p:spPr bwMode="auto">
          <a:xfrm>
            <a:off x="9723967" y="6448426"/>
            <a:ext cx="38608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a:lnSpc>
                <a:spcPct val="100000"/>
              </a:lnSpc>
              <a:spcBef>
                <a:spcPct val="0"/>
              </a:spcBef>
              <a:buClrTx/>
              <a:buFontTx/>
              <a:buNone/>
            </a:pPr>
            <a:fld id="{4051557E-A982-4453-A83E-DC670F4C17DE}" type="slidenum">
              <a:rPr lang="en-US" altLang="en-US" sz="1600">
                <a:solidFill>
                  <a:schemeClr val="bg1"/>
                </a:solidFill>
                <a:ea typeface="MS Mincho" pitchFamily="49" charset="-128"/>
              </a:rPr>
              <a:pPr algn="ctr">
                <a:lnSpc>
                  <a:spcPct val="100000"/>
                </a:lnSpc>
                <a:spcBef>
                  <a:spcPct val="0"/>
                </a:spcBef>
                <a:buClrTx/>
                <a:buFontTx/>
                <a:buNone/>
              </a:pPr>
              <a:t>12</a:t>
            </a:fld>
            <a:endParaRPr lang="en-US" altLang="en-US" sz="1600">
              <a:solidFill>
                <a:schemeClr val="bg1"/>
              </a:solidFill>
              <a:ea typeface="MS Mincho" pitchFamily="49" charset="-128"/>
            </a:endParaRPr>
          </a:p>
        </p:txBody>
      </p:sp>
      <p:sp>
        <p:nvSpPr>
          <p:cNvPr id="7" name="Foliennummernplatzhalter 3">
            <a:extLst>
              <a:ext uri="{FF2B5EF4-FFF2-40B4-BE49-F238E27FC236}">
                <a16:creationId xmlns:a16="http://schemas.microsoft.com/office/drawing/2014/main" id="{B8224E18-5326-43B5-ABF5-BA4A1DE9CE9F}"/>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12</a:t>
            </a:fld>
            <a:endParaRPr lang="hr-HR"/>
          </a:p>
        </p:txBody>
      </p:sp>
    </p:spTree>
    <p:extLst>
      <p:ext uri="{BB962C8B-B14F-4D97-AF65-F5344CB8AC3E}">
        <p14:creationId xmlns:p14="http://schemas.microsoft.com/office/powerpoint/2010/main" val="50903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982133" y="579438"/>
            <a:ext cx="10363200" cy="762000"/>
          </a:xfrm>
        </p:spPr>
        <p:txBody>
          <a:bodyPr>
            <a:normAutofit/>
          </a:bodyPr>
          <a:lstStyle/>
          <a:p>
            <a:r>
              <a:rPr lang="en-US" altLang="de-DE" sz="4000" b="1" dirty="0">
                <a:latin typeface="+mj-lt"/>
              </a:rPr>
              <a:t>Simplified Checklist Model</a:t>
            </a:r>
            <a:endParaRPr lang="de-DE" altLang="de-DE" sz="4000" b="1" dirty="0">
              <a:latin typeface="+mj-lt"/>
            </a:endParaRPr>
          </a:p>
        </p:txBody>
      </p:sp>
      <p:sp>
        <p:nvSpPr>
          <p:cNvPr id="100355" name="Slide Number Placeholder 3"/>
          <p:cNvSpPr>
            <a:spLocks noGrp="1"/>
          </p:cNvSpPr>
          <p:nvPr>
            <p:ph type="sldNum" sz="quarter" idx="11"/>
          </p:nvPr>
        </p:nvSpPr>
        <p:spPr bwMode="auto">
          <a:xfrm>
            <a:off x="9647767" y="6492876"/>
            <a:ext cx="38608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a:lnSpc>
                <a:spcPct val="100000"/>
              </a:lnSpc>
              <a:spcBef>
                <a:spcPct val="0"/>
              </a:spcBef>
              <a:buClrTx/>
              <a:buFontTx/>
              <a:buNone/>
            </a:pPr>
            <a:fld id="{2F702F7B-0270-41FC-83C5-9A4BD9B3C9F1}" type="slidenum">
              <a:rPr lang="en-US" altLang="en-US" sz="1600">
                <a:solidFill>
                  <a:schemeClr val="bg1"/>
                </a:solidFill>
                <a:ea typeface="MS Mincho" pitchFamily="49" charset="-128"/>
              </a:rPr>
              <a:pPr algn="ctr">
                <a:lnSpc>
                  <a:spcPct val="100000"/>
                </a:lnSpc>
                <a:spcBef>
                  <a:spcPct val="0"/>
                </a:spcBef>
                <a:buClrTx/>
                <a:buFontTx/>
                <a:buNone/>
              </a:pPr>
              <a:t>13</a:t>
            </a:fld>
            <a:endParaRPr lang="en-US" altLang="en-US" sz="1600">
              <a:solidFill>
                <a:schemeClr val="bg1"/>
              </a:solidFill>
              <a:ea typeface="MS Mincho" pitchFamily="49" charset="-128"/>
            </a:endParaRPr>
          </a:p>
        </p:txBody>
      </p:sp>
      <p:pic>
        <p:nvPicPr>
          <p:cNvPr id="100356" name="Content Placeholder 10"/>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906909" y="1341438"/>
            <a:ext cx="7571053" cy="4922771"/>
          </a:xfrm>
        </p:spPr>
      </p:pic>
      <p:grpSp>
        <p:nvGrpSpPr>
          <p:cNvPr id="7" name="Gruppieren 6">
            <a:extLst>
              <a:ext uri="{FF2B5EF4-FFF2-40B4-BE49-F238E27FC236}">
                <a16:creationId xmlns:a16="http://schemas.microsoft.com/office/drawing/2014/main" id="{C79A7154-DBF5-4C0D-B381-099F662DE912}"/>
              </a:ext>
            </a:extLst>
          </p:cNvPr>
          <p:cNvGrpSpPr/>
          <p:nvPr/>
        </p:nvGrpSpPr>
        <p:grpSpPr>
          <a:xfrm>
            <a:off x="8415367" y="178868"/>
            <a:ext cx="2062595" cy="801139"/>
            <a:chOff x="0" y="104774"/>
            <a:chExt cx="3238500" cy="1943099"/>
          </a:xfrm>
        </p:grpSpPr>
        <p:sp>
          <p:nvSpPr>
            <p:cNvPr id="8" name="Rechteck 7">
              <a:extLst>
                <a:ext uri="{FF2B5EF4-FFF2-40B4-BE49-F238E27FC236}">
                  <a16:creationId xmlns:a16="http://schemas.microsoft.com/office/drawing/2014/main" id="{BE4AAE6D-E6E1-48A5-98EE-3E615587D56B}"/>
                </a:ext>
              </a:extLst>
            </p:cNvPr>
            <p:cNvSpPr/>
            <p:nvPr/>
          </p:nvSpPr>
          <p:spPr>
            <a:xfrm>
              <a:off x="0" y="104774"/>
              <a:ext cx="3238500" cy="1943099"/>
            </a:xfrm>
            <a:prstGeom prst="rect">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1" name="Textfeld 10">
              <a:extLst>
                <a:ext uri="{FF2B5EF4-FFF2-40B4-BE49-F238E27FC236}">
                  <a16:creationId xmlns:a16="http://schemas.microsoft.com/office/drawing/2014/main" id="{267BCE59-EA9F-47CF-8E2B-67F404AE5262}"/>
                </a:ext>
              </a:extLst>
            </p:cNvPr>
            <p:cNvSpPr txBox="1"/>
            <p:nvPr/>
          </p:nvSpPr>
          <p:spPr>
            <a:xfrm>
              <a:off x="0" y="104774"/>
              <a:ext cx="3238500" cy="1943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kern="1200" dirty="0"/>
                <a:t>Checklist Model</a:t>
              </a:r>
              <a:endParaRPr lang="en-US" sz="3200" kern="1200" dirty="0"/>
            </a:p>
          </p:txBody>
        </p:sp>
      </p:grpSp>
      <p:sp>
        <p:nvSpPr>
          <p:cNvPr id="12" name="Foliennummernplatzhalter 3">
            <a:extLst>
              <a:ext uri="{FF2B5EF4-FFF2-40B4-BE49-F238E27FC236}">
                <a16:creationId xmlns:a16="http://schemas.microsoft.com/office/drawing/2014/main" id="{AAB63E2E-E02F-4FDA-8F58-40CA262A7599}"/>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13</a:t>
            </a:fld>
            <a:endParaRPr lang="hr-HR"/>
          </a:p>
        </p:txBody>
      </p:sp>
      <p:sp>
        <p:nvSpPr>
          <p:cNvPr id="9" name="Textfeld 8">
            <a:extLst>
              <a:ext uri="{FF2B5EF4-FFF2-40B4-BE49-F238E27FC236}">
                <a16:creationId xmlns:a16="http://schemas.microsoft.com/office/drawing/2014/main" id="{1CC7A002-F4B9-4FE2-B698-F672E2CC45A4}"/>
              </a:ext>
            </a:extLst>
          </p:cNvPr>
          <p:cNvSpPr txBox="1"/>
          <p:nvPr/>
        </p:nvSpPr>
        <p:spPr>
          <a:xfrm>
            <a:off x="116418" y="5812934"/>
            <a:ext cx="2227811" cy="307777"/>
          </a:xfrm>
          <a:prstGeom prst="rect">
            <a:avLst/>
          </a:prstGeom>
          <a:noFill/>
        </p:spPr>
        <p:txBody>
          <a:bodyPr wrap="square" rtlCol="0">
            <a:spAutoFit/>
          </a:bodyPr>
          <a:lstStyle/>
          <a:p>
            <a:r>
              <a:rPr lang="de-DE" sz="1400" dirty="0"/>
              <a:t>Source: Pinto (2015)</a:t>
            </a:r>
          </a:p>
        </p:txBody>
      </p:sp>
    </p:spTree>
    <p:extLst>
      <p:ext uri="{BB962C8B-B14F-4D97-AF65-F5344CB8AC3E}">
        <p14:creationId xmlns:p14="http://schemas.microsoft.com/office/powerpoint/2010/main" val="4248497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548218" y="577850"/>
            <a:ext cx="6484349" cy="762000"/>
          </a:xfrm>
        </p:spPr>
        <p:txBody>
          <a:bodyPr>
            <a:normAutofit/>
          </a:bodyPr>
          <a:lstStyle/>
          <a:p>
            <a:r>
              <a:rPr lang="en-US" altLang="de-DE" sz="4000" b="1" dirty="0">
                <a:latin typeface="+mj-lt"/>
              </a:rPr>
              <a:t>Simple Scoring Model</a:t>
            </a:r>
            <a:endParaRPr lang="de-DE" altLang="de-DE" sz="4000" b="1" dirty="0">
              <a:latin typeface="+mj-lt"/>
            </a:endParaRPr>
          </a:p>
        </p:txBody>
      </p:sp>
      <p:sp>
        <p:nvSpPr>
          <p:cNvPr id="102403" name="Slide Number Placeholder 3"/>
          <p:cNvSpPr>
            <a:spLocks noGrp="1"/>
          </p:cNvSpPr>
          <p:nvPr>
            <p:ph type="sldNum" sz="quarter" idx="11"/>
          </p:nvPr>
        </p:nvSpPr>
        <p:spPr bwMode="auto">
          <a:xfrm>
            <a:off x="9840384" y="6492876"/>
            <a:ext cx="38608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a:lnSpc>
                <a:spcPct val="100000"/>
              </a:lnSpc>
              <a:spcBef>
                <a:spcPct val="0"/>
              </a:spcBef>
              <a:buClrTx/>
              <a:buFontTx/>
              <a:buNone/>
            </a:pPr>
            <a:fld id="{127F388D-C09E-4EE3-B00B-9E44AC52DA6F}" type="slidenum">
              <a:rPr lang="en-US" altLang="en-US" sz="1600">
                <a:solidFill>
                  <a:schemeClr val="bg1"/>
                </a:solidFill>
                <a:ea typeface="MS Mincho" pitchFamily="49" charset="-128"/>
              </a:rPr>
              <a:pPr algn="ctr">
                <a:lnSpc>
                  <a:spcPct val="100000"/>
                </a:lnSpc>
                <a:spcBef>
                  <a:spcPct val="0"/>
                </a:spcBef>
                <a:buClrTx/>
                <a:buFontTx/>
                <a:buNone/>
              </a:pPr>
              <a:t>14</a:t>
            </a:fld>
            <a:endParaRPr lang="en-US" altLang="en-US" sz="1600">
              <a:solidFill>
                <a:schemeClr val="bg1"/>
              </a:solidFill>
              <a:ea typeface="MS Mincho" pitchFamily="49" charset="-128"/>
            </a:endParaRPr>
          </a:p>
        </p:txBody>
      </p:sp>
      <p:pic>
        <p:nvPicPr>
          <p:cNvPr id="102405"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rcRect l="26839" t="21577" r="55559" b="30811"/>
          <a:stretch>
            <a:fillRect/>
          </a:stretch>
        </p:blipFill>
        <p:spPr>
          <a:xfrm>
            <a:off x="116418" y="1554065"/>
            <a:ext cx="8113182" cy="4628201"/>
          </a:xfrm>
        </p:spPr>
      </p:pic>
      <p:graphicFrame>
        <p:nvGraphicFramePr>
          <p:cNvPr id="102406" name="Objekt 1"/>
          <p:cNvGraphicFramePr>
            <a:graphicFrameLocks noChangeAspect="1"/>
          </p:cNvGraphicFramePr>
          <p:nvPr>
            <p:extLst>
              <p:ext uri="{D42A27DB-BD31-4B8C-83A1-F6EECF244321}">
                <p14:modId xmlns:p14="http://schemas.microsoft.com/office/powerpoint/2010/main" val="2826398059"/>
              </p:ext>
            </p:extLst>
          </p:nvPr>
        </p:nvGraphicFramePr>
        <p:xfrm>
          <a:off x="7672917" y="5710779"/>
          <a:ext cx="4334933" cy="471487"/>
        </p:xfrm>
        <a:graphic>
          <a:graphicData uri="http://schemas.openxmlformats.org/presentationml/2006/ole">
            <mc:AlternateContent xmlns:mc="http://schemas.openxmlformats.org/markup-compatibility/2006">
              <mc:Choice xmlns:v="urn:schemas-microsoft-com:vml" Requires="v">
                <p:oleObj spid="_x0000_s1057" name="Equation" r:id="rId5" imgW="1752600" imgH="254000" progId="">
                  <p:embed/>
                </p:oleObj>
              </mc:Choice>
              <mc:Fallback>
                <p:oleObj name="Equation" r:id="rId5" imgW="1752600" imgH="254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2917" y="5710779"/>
                        <a:ext cx="4334933" cy="471487"/>
                      </a:xfrm>
                      <a:prstGeom prst="rect">
                        <a:avLst/>
                      </a:prstGeom>
                      <a:solidFill>
                        <a:srgbClr val="E1F8BF"/>
                      </a:solidFill>
                      <a:ln w="9525">
                        <a:solidFill>
                          <a:schemeClr val="accent1"/>
                        </a:solidFill>
                        <a:miter lim="800000"/>
                        <a:headEnd/>
                        <a:tailEnd/>
                      </a:ln>
                    </p:spPr>
                  </p:pic>
                </p:oleObj>
              </mc:Fallback>
            </mc:AlternateContent>
          </a:graphicData>
        </a:graphic>
      </p:graphicFrame>
      <p:grpSp>
        <p:nvGrpSpPr>
          <p:cNvPr id="8" name="Gruppieren 7">
            <a:extLst>
              <a:ext uri="{FF2B5EF4-FFF2-40B4-BE49-F238E27FC236}">
                <a16:creationId xmlns:a16="http://schemas.microsoft.com/office/drawing/2014/main" id="{21A5EACA-DC83-4000-8991-45E120BD0100}"/>
              </a:ext>
            </a:extLst>
          </p:cNvPr>
          <p:cNvGrpSpPr/>
          <p:nvPr/>
        </p:nvGrpSpPr>
        <p:grpSpPr>
          <a:xfrm>
            <a:off x="8845552" y="204081"/>
            <a:ext cx="2099733" cy="1266652"/>
            <a:chOff x="3562350" y="104774"/>
            <a:chExt cx="3238500" cy="1943099"/>
          </a:xfrm>
        </p:grpSpPr>
        <p:sp>
          <p:nvSpPr>
            <p:cNvPr id="9" name="Rechteck 8">
              <a:extLst>
                <a:ext uri="{FF2B5EF4-FFF2-40B4-BE49-F238E27FC236}">
                  <a16:creationId xmlns:a16="http://schemas.microsoft.com/office/drawing/2014/main" id="{41293B2D-D2F4-4B2C-8B13-663F612BDD29}"/>
                </a:ext>
              </a:extLst>
            </p:cNvPr>
            <p:cNvSpPr/>
            <p:nvPr/>
          </p:nvSpPr>
          <p:spPr>
            <a:xfrm>
              <a:off x="3562350" y="104774"/>
              <a:ext cx="3238500" cy="1943099"/>
            </a:xfrm>
            <a:prstGeom prst="rect">
              <a:avLst/>
            </a:prstGeom>
          </p:spPr>
          <p:style>
            <a:lnRef idx="3">
              <a:schemeClr val="lt1">
                <a:hueOff val="0"/>
                <a:satOff val="0"/>
                <a:lumOff val="0"/>
                <a:alphaOff val="0"/>
              </a:schemeClr>
            </a:lnRef>
            <a:fillRef idx="1">
              <a:schemeClr val="accent4">
                <a:hueOff val="2598923"/>
                <a:satOff val="-11992"/>
                <a:lumOff val="441"/>
                <a:alphaOff val="0"/>
              </a:schemeClr>
            </a:fillRef>
            <a:effectRef idx="1">
              <a:schemeClr val="accent4">
                <a:hueOff val="2598923"/>
                <a:satOff val="-11992"/>
                <a:lumOff val="441"/>
                <a:alphaOff val="0"/>
              </a:schemeClr>
            </a:effectRef>
            <a:fontRef idx="minor">
              <a:schemeClr val="lt1"/>
            </a:fontRef>
          </p:style>
        </p:sp>
        <p:sp>
          <p:nvSpPr>
            <p:cNvPr id="12" name="Textfeld 11">
              <a:extLst>
                <a:ext uri="{FF2B5EF4-FFF2-40B4-BE49-F238E27FC236}">
                  <a16:creationId xmlns:a16="http://schemas.microsoft.com/office/drawing/2014/main" id="{3B83BD2D-35C2-43A2-A723-2059D62FBA61}"/>
                </a:ext>
              </a:extLst>
            </p:cNvPr>
            <p:cNvSpPr txBox="1"/>
            <p:nvPr/>
          </p:nvSpPr>
          <p:spPr>
            <a:xfrm>
              <a:off x="3562350" y="104774"/>
              <a:ext cx="3238500" cy="1943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kern="1200" dirty="0"/>
                <a:t>Simplified Scoring Models</a:t>
              </a:r>
            </a:p>
          </p:txBody>
        </p:sp>
      </p:grpSp>
      <p:sp>
        <p:nvSpPr>
          <p:cNvPr id="13" name="Foliennummernplatzhalter 3">
            <a:extLst>
              <a:ext uri="{FF2B5EF4-FFF2-40B4-BE49-F238E27FC236}">
                <a16:creationId xmlns:a16="http://schemas.microsoft.com/office/drawing/2014/main" id="{83717096-0AB9-4C80-A98F-99B43D397C8C}"/>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14</a:t>
            </a:fld>
            <a:endParaRPr lang="hr-HR" dirty="0"/>
          </a:p>
        </p:txBody>
      </p:sp>
      <p:sp>
        <p:nvSpPr>
          <p:cNvPr id="14" name="Textfeld 13">
            <a:extLst>
              <a:ext uri="{FF2B5EF4-FFF2-40B4-BE49-F238E27FC236}">
                <a16:creationId xmlns:a16="http://schemas.microsoft.com/office/drawing/2014/main" id="{696527BE-7E07-42D2-B9F2-B9C6325B4090}"/>
              </a:ext>
            </a:extLst>
          </p:cNvPr>
          <p:cNvSpPr txBox="1"/>
          <p:nvPr/>
        </p:nvSpPr>
        <p:spPr>
          <a:xfrm>
            <a:off x="116418" y="5812934"/>
            <a:ext cx="2227811" cy="307777"/>
          </a:xfrm>
          <a:prstGeom prst="rect">
            <a:avLst/>
          </a:prstGeom>
          <a:noFill/>
        </p:spPr>
        <p:txBody>
          <a:bodyPr wrap="square" rtlCol="0">
            <a:spAutoFit/>
          </a:bodyPr>
          <a:lstStyle/>
          <a:p>
            <a:r>
              <a:rPr lang="de-DE" sz="1400" dirty="0"/>
              <a:t>Source: Pinto (2015)</a:t>
            </a:r>
          </a:p>
        </p:txBody>
      </p:sp>
    </p:spTree>
    <p:extLst>
      <p:ext uri="{BB962C8B-B14F-4D97-AF65-F5344CB8AC3E}">
        <p14:creationId xmlns:p14="http://schemas.microsoft.com/office/powerpoint/2010/main" val="3030944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pPr eaLnBrk="1" hangingPunct="1"/>
            <a:r>
              <a:rPr lang="en-US" altLang="de-DE" sz="4000" b="1" dirty="0">
                <a:latin typeface="+mj-lt"/>
              </a:rPr>
              <a:t>Analytic Hierarchy Process</a:t>
            </a:r>
          </a:p>
        </p:txBody>
      </p:sp>
      <p:sp>
        <p:nvSpPr>
          <p:cNvPr id="104451" name="Rectangle 3"/>
          <p:cNvSpPr>
            <a:spLocks noGrp="1" noChangeArrowheads="1"/>
          </p:cNvSpPr>
          <p:nvPr>
            <p:ph type="body" idx="1"/>
          </p:nvPr>
        </p:nvSpPr>
        <p:spPr>
          <a:xfrm>
            <a:off x="869951" y="1557339"/>
            <a:ext cx="10955867" cy="4206875"/>
          </a:xfrm>
        </p:spPr>
        <p:txBody>
          <a:bodyPr/>
          <a:lstStyle/>
          <a:p>
            <a:pPr marL="533400" indent="-533400" eaLnBrk="1" hangingPunct="1">
              <a:lnSpc>
                <a:spcPct val="150000"/>
              </a:lnSpc>
              <a:spcBef>
                <a:spcPct val="0"/>
              </a:spcBef>
              <a:buFontTx/>
              <a:buNone/>
            </a:pPr>
            <a:r>
              <a:rPr lang="en-US" altLang="en-US" sz="2000" dirty="0">
                <a:solidFill>
                  <a:schemeClr val="tx2"/>
                </a:solidFill>
                <a:latin typeface="+mj-lt"/>
              </a:rPr>
              <a:t>The AHP is a four-step process:</a:t>
            </a:r>
          </a:p>
          <a:p>
            <a:pPr marL="533400" indent="-533400" eaLnBrk="1" hangingPunct="1">
              <a:lnSpc>
                <a:spcPct val="150000"/>
              </a:lnSpc>
              <a:spcBef>
                <a:spcPct val="0"/>
              </a:spcBef>
              <a:buFontTx/>
              <a:buAutoNum type="arabicPeriod"/>
            </a:pPr>
            <a:r>
              <a:rPr lang="en-US" altLang="en-US" sz="2000" dirty="0">
                <a:solidFill>
                  <a:schemeClr val="tx2"/>
                </a:solidFill>
                <a:latin typeface="+mj-lt"/>
              </a:rPr>
              <a:t>Construct a hierarchy of </a:t>
            </a:r>
            <a:r>
              <a:rPr lang="en-US" altLang="en-US" sz="2000" b="1" i="1" dirty="0">
                <a:solidFill>
                  <a:schemeClr val="tx2"/>
                </a:solidFill>
                <a:latin typeface="+mj-lt"/>
              </a:rPr>
              <a:t>criteria and sub criteria</a:t>
            </a:r>
          </a:p>
          <a:p>
            <a:pPr marL="533400" indent="-533400" eaLnBrk="1" hangingPunct="1">
              <a:lnSpc>
                <a:spcPct val="150000"/>
              </a:lnSpc>
              <a:spcBef>
                <a:spcPct val="0"/>
              </a:spcBef>
              <a:buFontTx/>
              <a:buAutoNum type="arabicPeriod"/>
            </a:pPr>
            <a:r>
              <a:rPr lang="en-US" altLang="en-US" sz="2000" i="1" dirty="0">
                <a:solidFill>
                  <a:schemeClr val="tx2"/>
                </a:solidFill>
                <a:latin typeface="+mj-lt"/>
              </a:rPr>
              <a:t> </a:t>
            </a:r>
            <a:r>
              <a:rPr lang="en-US" altLang="en-US" sz="2000" b="1" i="1" dirty="0">
                <a:solidFill>
                  <a:schemeClr val="tx2"/>
                </a:solidFill>
                <a:latin typeface="+mj-lt"/>
              </a:rPr>
              <a:t>Allocate weights</a:t>
            </a:r>
            <a:r>
              <a:rPr lang="en-US" altLang="en-US" sz="2000" b="1" dirty="0">
                <a:solidFill>
                  <a:schemeClr val="tx2"/>
                </a:solidFill>
                <a:latin typeface="+mj-lt"/>
              </a:rPr>
              <a:t> </a:t>
            </a:r>
            <a:r>
              <a:rPr lang="en-US" altLang="en-US" sz="2000" dirty="0">
                <a:solidFill>
                  <a:schemeClr val="tx2"/>
                </a:solidFill>
                <a:latin typeface="+mj-lt"/>
              </a:rPr>
              <a:t>to criteria</a:t>
            </a:r>
          </a:p>
          <a:p>
            <a:pPr marL="533400" indent="-533400" eaLnBrk="1" hangingPunct="1">
              <a:lnSpc>
                <a:spcPct val="150000"/>
              </a:lnSpc>
              <a:spcBef>
                <a:spcPct val="0"/>
              </a:spcBef>
              <a:buFontTx/>
              <a:buAutoNum type="arabicPeriod"/>
            </a:pPr>
            <a:r>
              <a:rPr lang="en-US" altLang="en-US" sz="2000" dirty="0">
                <a:solidFill>
                  <a:schemeClr val="tx2"/>
                </a:solidFill>
                <a:latin typeface="+mj-lt"/>
              </a:rPr>
              <a:t>Assign </a:t>
            </a:r>
            <a:r>
              <a:rPr lang="en-US" altLang="en-US" sz="2000" b="1" i="1" dirty="0">
                <a:solidFill>
                  <a:schemeClr val="tx2"/>
                </a:solidFill>
                <a:latin typeface="+mj-lt"/>
              </a:rPr>
              <a:t>numerical values</a:t>
            </a:r>
            <a:r>
              <a:rPr lang="en-US" altLang="en-US" sz="2000" b="1" dirty="0">
                <a:solidFill>
                  <a:schemeClr val="tx2"/>
                </a:solidFill>
                <a:latin typeface="+mj-lt"/>
              </a:rPr>
              <a:t> </a:t>
            </a:r>
            <a:r>
              <a:rPr lang="en-US" altLang="en-US" sz="2000" dirty="0">
                <a:solidFill>
                  <a:schemeClr val="tx2"/>
                </a:solidFill>
                <a:latin typeface="+mj-lt"/>
              </a:rPr>
              <a:t>to evaluation dimensions</a:t>
            </a:r>
          </a:p>
          <a:p>
            <a:pPr marL="533400" indent="-533400" eaLnBrk="1" hangingPunct="1">
              <a:lnSpc>
                <a:spcPct val="150000"/>
              </a:lnSpc>
              <a:spcBef>
                <a:spcPct val="0"/>
              </a:spcBef>
              <a:buFontTx/>
              <a:buAutoNum type="arabicPeriod"/>
            </a:pPr>
            <a:r>
              <a:rPr lang="en-US" altLang="en-US" sz="2000" i="1" dirty="0">
                <a:solidFill>
                  <a:schemeClr val="tx2"/>
                </a:solidFill>
                <a:latin typeface="+mj-lt"/>
              </a:rPr>
              <a:t> </a:t>
            </a:r>
            <a:r>
              <a:rPr lang="en-US" altLang="en-US" sz="2000" b="1" i="1" dirty="0">
                <a:solidFill>
                  <a:schemeClr val="tx2"/>
                </a:solidFill>
                <a:latin typeface="+mj-lt"/>
              </a:rPr>
              <a:t>Determine</a:t>
            </a:r>
            <a:r>
              <a:rPr lang="en-US" altLang="en-US" sz="2000" i="1" dirty="0">
                <a:solidFill>
                  <a:schemeClr val="tx2"/>
                </a:solidFill>
                <a:latin typeface="+mj-lt"/>
              </a:rPr>
              <a:t> </a:t>
            </a:r>
            <a:r>
              <a:rPr lang="en-US" altLang="en-US" sz="2000" b="1" i="1" dirty="0">
                <a:solidFill>
                  <a:schemeClr val="tx2"/>
                </a:solidFill>
                <a:latin typeface="+mj-lt"/>
              </a:rPr>
              <a:t>scores </a:t>
            </a:r>
            <a:r>
              <a:rPr lang="en-US" altLang="en-US" sz="2000" dirty="0">
                <a:solidFill>
                  <a:schemeClr val="tx2"/>
                </a:solidFill>
                <a:latin typeface="+mj-lt"/>
              </a:rPr>
              <a:t>by adding the products of numeric evaluations and weights</a:t>
            </a:r>
          </a:p>
          <a:p>
            <a:pPr marL="533400" indent="-533400" eaLnBrk="1" hangingPunct="1">
              <a:lnSpc>
                <a:spcPct val="150000"/>
              </a:lnSpc>
              <a:buFontTx/>
              <a:buNone/>
            </a:pPr>
            <a:r>
              <a:rPr lang="en-US" altLang="en-US" sz="2000" i="1" dirty="0">
                <a:solidFill>
                  <a:schemeClr val="tx2"/>
                </a:solidFill>
                <a:latin typeface="+mj-lt"/>
              </a:rPr>
              <a:t>	</a:t>
            </a:r>
            <a:r>
              <a:rPr lang="en-US" altLang="en-US" sz="2000" b="1" i="1" dirty="0">
                <a:solidFill>
                  <a:schemeClr val="tx2"/>
                </a:solidFill>
                <a:latin typeface="+mj-lt"/>
              </a:rPr>
              <a:t>Unlike the simple scoring model, these scores can be compared!	</a:t>
            </a:r>
          </a:p>
        </p:txBody>
      </p:sp>
      <p:sp>
        <p:nvSpPr>
          <p:cNvPr id="104452" name="Foliennummernplatzhalter 2"/>
          <p:cNvSpPr>
            <a:spLocks noGrp="1"/>
          </p:cNvSpPr>
          <p:nvPr>
            <p:ph type="sldNum" sz="quarter" idx="11"/>
          </p:nvPr>
        </p:nvSpPr>
        <p:spPr bwMode="auto">
          <a:xfrm>
            <a:off x="9745133" y="6470651"/>
            <a:ext cx="38608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a:lnSpc>
                <a:spcPct val="100000"/>
              </a:lnSpc>
              <a:spcBef>
                <a:spcPct val="0"/>
              </a:spcBef>
              <a:buClrTx/>
              <a:buFontTx/>
              <a:buNone/>
            </a:pPr>
            <a:fld id="{4552DFC6-BE95-4516-ABD2-CBD9D11F8B9F}" type="slidenum">
              <a:rPr lang="en-US" altLang="en-US" sz="1600">
                <a:solidFill>
                  <a:schemeClr val="bg1"/>
                </a:solidFill>
                <a:ea typeface="MS Mincho" pitchFamily="49" charset="-128"/>
              </a:rPr>
              <a:pPr algn="ctr">
                <a:lnSpc>
                  <a:spcPct val="100000"/>
                </a:lnSpc>
                <a:spcBef>
                  <a:spcPct val="0"/>
                </a:spcBef>
                <a:buClrTx/>
                <a:buFontTx/>
                <a:buNone/>
              </a:pPr>
              <a:t>15</a:t>
            </a:fld>
            <a:endParaRPr lang="en-US" altLang="en-US" sz="1600">
              <a:solidFill>
                <a:schemeClr val="bg1"/>
              </a:solidFill>
              <a:ea typeface="MS Mincho" pitchFamily="49" charset="-128"/>
            </a:endParaRPr>
          </a:p>
        </p:txBody>
      </p:sp>
      <p:grpSp>
        <p:nvGrpSpPr>
          <p:cNvPr id="7" name="Gruppieren 6">
            <a:extLst>
              <a:ext uri="{FF2B5EF4-FFF2-40B4-BE49-F238E27FC236}">
                <a16:creationId xmlns:a16="http://schemas.microsoft.com/office/drawing/2014/main" id="{978382B2-1DC7-4C13-9C60-085CC3F3BBD9}"/>
              </a:ext>
            </a:extLst>
          </p:cNvPr>
          <p:cNvGrpSpPr/>
          <p:nvPr/>
        </p:nvGrpSpPr>
        <p:grpSpPr>
          <a:xfrm>
            <a:off x="8695266" y="167482"/>
            <a:ext cx="2099733" cy="1266652"/>
            <a:chOff x="7124700" y="104774"/>
            <a:chExt cx="3238500" cy="1943099"/>
          </a:xfrm>
        </p:grpSpPr>
        <p:sp>
          <p:nvSpPr>
            <p:cNvPr id="8" name="Rechteck 7">
              <a:extLst>
                <a:ext uri="{FF2B5EF4-FFF2-40B4-BE49-F238E27FC236}">
                  <a16:creationId xmlns:a16="http://schemas.microsoft.com/office/drawing/2014/main" id="{C910BA0B-79EE-4EFD-A1F3-31E411B94030}"/>
                </a:ext>
              </a:extLst>
            </p:cNvPr>
            <p:cNvSpPr/>
            <p:nvPr/>
          </p:nvSpPr>
          <p:spPr>
            <a:xfrm>
              <a:off x="7124700" y="104774"/>
              <a:ext cx="3238500" cy="1943099"/>
            </a:xfrm>
            <a:prstGeom prst="rect">
              <a:avLst/>
            </a:prstGeom>
          </p:spPr>
          <p:style>
            <a:lnRef idx="3">
              <a:schemeClr val="lt1">
                <a:hueOff val="0"/>
                <a:satOff val="0"/>
                <a:lumOff val="0"/>
                <a:alphaOff val="0"/>
              </a:schemeClr>
            </a:lnRef>
            <a:fillRef idx="1">
              <a:schemeClr val="accent4">
                <a:hueOff val="5197846"/>
                <a:satOff val="-23984"/>
                <a:lumOff val="883"/>
                <a:alphaOff val="0"/>
              </a:schemeClr>
            </a:fillRef>
            <a:effectRef idx="1">
              <a:schemeClr val="accent4">
                <a:hueOff val="5197846"/>
                <a:satOff val="-23984"/>
                <a:lumOff val="883"/>
                <a:alphaOff val="0"/>
              </a:schemeClr>
            </a:effectRef>
            <a:fontRef idx="minor">
              <a:schemeClr val="lt1"/>
            </a:fontRef>
          </p:style>
        </p:sp>
        <p:sp>
          <p:nvSpPr>
            <p:cNvPr id="11" name="Textfeld 10">
              <a:extLst>
                <a:ext uri="{FF2B5EF4-FFF2-40B4-BE49-F238E27FC236}">
                  <a16:creationId xmlns:a16="http://schemas.microsoft.com/office/drawing/2014/main" id="{C4C5985D-5340-4701-AA67-DBC49C3F8C32}"/>
                </a:ext>
              </a:extLst>
            </p:cNvPr>
            <p:cNvSpPr txBox="1"/>
            <p:nvPr/>
          </p:nvSpPr>
          <p:spPr>
            <a:xfrm>
              <a:off x="7124700" y="104774"/>
              <a:ext cx="3238500" cy="1943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kern="1200" dirty="0"/>
                <a:t>Analytic Hierarchy Process</a:t>
              </a:r>
            </a:p>
          </p:txBody>
        </p:sp>
      </p:grpSp>
      <p:sp>
        <p:nvSpPr>
          <p:cNvPr id="12" name="Foliennummernplatzhalter 3">
            <a:extLst>
              <a:ext uri="{FF2B5EF4-FFF2-40B4-BE49-F238E27FC236}">
                <a16:creationId xmlns:a16="http://schemas.microsoft.com/office/drawing/2014/main" id="{96EEB32C-C0B4-47E7-BDD5-2603645D5AF1}"/>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15</a:t>
            </a:fld>
            <a:endParaRPr lang="hr-HR" dirty="0"/>
          </a:p>
        </p:txBody>
      </p:sp>
    </p:spTree>
    <p:extLst>
      <p:ext uri="{BB962C8B-B14F-4D97-AF65-F5344CB8AC3E}">
        <p14:creationId xmlns:p14="http://schemas.microsoft.com/office/powerpoint/2010/main" val="352363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eaLnBrk="1" hangingPunct="1">
              <a:defRPr/>
            </a:pPr>
            <a:r>
              <a:rPr lang="en-US" sz="4000" b="1" dirty="0">
                <a:latin typeface="+mj-lt"/>
                <a:ea typeface="+mj-ea"/>
              </a:rPr>
              <a:t>Sample AHP with Rankings</a:t>
            </a:r>
            <a:br>
              <a:rPr lang="en-US" sz="4000" b="1" dirty="0">
                <a:latin typeface="+mj-lt"/>
                <a:ea typeface="+mj-ea"/>
              </a:rPr>
            </a:br>
            <a:r>
              <a:rPr lang="en-US" sz="4000" b="1" dirty="0">
                <a:latin typeface="+mj-lt"/>
                <a:ea typeface="+mj-ea"/>
              </a:rPr>
              <a:t>for Salient Selection Criteria</a:t>
            </a:r>
            <a:br>
              <a:rPr lang="en-US" sz="4000" b="1" dirty="0">
                <a:latin typeface="+mj-lt"/>
                <a:ea typeface="+mj-ea"/>
              </a:rPr>
            </a:br>
            <a:endParaRPr lang="en-US" sz="4000" b="1" dirty="0">
              <a:latin typeface="+mj-lt"/>
              <a:ea typeface="+mj-ea"/>
            </a:endParaRPr>
          </a:p>
        </p:txBody>
      </p:sp>
      <p:pic>
        <p:nvPicPr>
          <p:cNvPr id="1064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067" y="2192338"/>
            <a:ext cx="107696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 name="Gruppieren 6">
            <a:extLst>
              <a:ext uri="{FF2B5EF4-FFF2-40B4-BE49-F238E27FC236}">
                <a16:creationId xmlns:a16="http://schemas.microsoft.com/office/drawing/2014/main" id="{4F81A15D-5A94-41B1-BAE0-761E46ADCEA6}"/>
              </a:ext>
            </a:extLst>
          </p:cNvPr>
          <p:cNvGrpSpPr/>
          <p:nvPr/>
        </p:nvGrpSpPr>
        <p:grpSpPr>
          <a:xfrm>
            <a:off x="8695266" y="167482"/>
            <a:ext cx="2099733" cy="1266652"/>
            <a:chOff x="7124700" y="104774"/>
            <a:chExt cx="3238500" cy="1943099"/>
          </a:xfrm>
        </p:grpSpPr>
        <p:sp>
          <p:nvSpPr>
            <p:cNvPr id="8" name="Rechteck 7">
              <a:extLst>
                <a:ext uri="{FF2B5EF4-FFF2-40B4-BE49-F238E27FC236}">
                  <a16:creationId xmlns:a16="http://schemas.microsoft.com/office/drawing/2014/main" id="{21E928D0-3EB4-4C70-86F5-20CE8E276A1A}"/>
                </a:ext>
              </a:extLst>
            </p:cNvPr>
            <p:cNvSpPr/>
            <p:nvPr/>
          </p:nvSpPr>
          <p:spPr>
            <a:xfrm>
              <a:off x="7124700" y="104774"/>
              <a:ext cx="3238500" cy="1943099"/>
            </a:xfrm>
            <a:prstGeom prst="rect">
              <a:avLst/>
            </a:prstGeom>
          </p:spPr>
          <p:style>
            <a:lnRef idx="3">
              <a:schemeClr val="lt1">
                <a:hueOff val="0"/>
                <a:satOff val="0"/>
                <a:lumOff val="0"/>
                <a:alphaOff val="0"/>
              </a:schemeClr>
            </a:lnRef>
            <a:fillRef idx="1">
              <a:schemeClr val="accent4">
                <a:hueOff val="5197846"/>
                <a:satOff val="-23984"/>
                <a:lumOff val="883"/>
                <a:alphaOff val="0"/>
              </a:schemeClr>
            </a:fillRef>
            <a:effectRef idx="1">
              <a:schemeClr val="accent4">
                <a:hueOff val="5197846"/>
                <a:satOff val="-23984"/>
                <a:lumOff val="883"/>
                <a:alphaOff val="0"/>
              </a:schemeClr>
            </a:effectRef>
            <a:fontRef idx="minor">
              <a:schemeClr val="lt1"/>
            </a:fontRef>
          </p:style>
        </p:sp>
        <p:sp>
          <p:nvSpPr>
            <p:cNvPr id="11" name="Textfeld 10">
              <a:extLst>
                <a:ext uri="{FF2B5EF4-FFF2-40B4-BE49-F238E27FC236}">
                  <a16:creationId xmlns:a16="http://schemas.microsoft.com/office/drawing/2014/main" id="{1FDE4E42-898B-4506-B02A-A2F8AFF96F96}"/>
                </a:ext>
              </a:extLst>
            </p:cNvPr>
            <p:cNvSpPr txBox="1"/>
            <p:nvPr/>
          </p:nvSpPr>
          <p:spPr>
            <a:xfrm>
              <a:off x="7124700" y="104774"/>
              <a:ext cx="3238500" cy="1943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kern="1200" dirty="0"/>
                <a:t>Analytic Hierarchy Process</a:t>
              </a:r>
            </a:p>
          </p:txBody>
        </p:sp>
      </p:grpSp>
      <p:sp>
        <p:nvSpPr>
          <p:cNvPr id="12" name="Foliennummernplatzhalter 3">
            <a:extLst>
              <a:ext uri="{FF2B5EF4-FFF2-40B4-BE49-F238E27FC236}">
                <a16:creationId xmlns:a16="http://schemas.microsoft.com/office/drawing/2014/main" id="{44EA3298-F43D-4292-96B4-979A6B4376EE}"/>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16</a:t>
            </a:fld>
            <a:endParaRPr lang="hr-HR" dirty="0"/>
          </a:p>
        </p:txBody>
      </p:sp>
      <p:sp>
        <p:nvSpPr>
          <p:cNvPr id="2" name="Textfeld 1">
            <a:extLst>
              <a:ext uri="{FF2B5EF4-FFF2-40B4-BE49-F238E27FC236}">
                <a16:creationId xmlns:a16="http://schemas.microsoft.com/office/drawing/2014/main" id="{4D71E612-66EF-48FE-90C5-164B649C450C}"/>
              </a:ext>
            </a:extLst>
          </p:cNvPr>
          <p:cNvSpPr txBox="1"/>
          <p:nvPr/>
        </p:nvSpPr>
        <p:spPr>
          <a:xfrm>
            <a:off x="838200" y="5785406"/>
            <a:ext cx="2227811" cy="307777"/>
          </a:xfrm>
          <a:prstGeom prst="rect">
            <a:avLst/>
          </a:prstGeom>
          <a:noFill/>
        </p:spPr>
        <p:txBody>
          <a:bodyPr wrap="square" rtlCol="0">
            <a:spAutoFit/>
          </a:bodyPr>
          <a:lstStyle/>
          <a:p>
            <a:r>
              <a:rPr lang="de-DE" sz="1400" dirty="0"/>
              <a:t>Source: Pinto (2015)</a:t>
            </a:r>
          </a:p>
        </p:txBody>
      </p:sp>
    </p:spTree>
    <p:extLst>
      <p:ext uri="{BB962C8B-B14F-4D97-AF65-F5344CB8AC3E}">
        <p14:creationId xmlns:p14="http://schemas.microsoft.com/office/powerpoint/2010/main" val="3814287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a:bodyPr>
          <a:lstStyle/>
          <a:p>
            <a:pPr eaLnBrk="1" hangingPunct="1"/>
            <a:r>
              <a:rPr lang="en-US" altLang="de-DE" sz="4000" b="1" dirty="0">
                <a:latin typeface="+mj-lt"/>
              </a:rPr>
              <a:t>Profile Models</a:t>
            </a:r>
          </a:p>
        </p:txBody>
      </p:sp>
      <p:sp>
        <p:nvSpPr>
          <p:cNvPr id="108547" name="TextBox 28"/>
          <p:cNvSpPr txBox="1">
            <a:spLocks noChangeArrowheads="1"/>
          </p:cNvSpPr>
          <p:nvPr/>
        </p:nvSpPr>
        <p:spPr bwMode="auto">
          <a:xfrm>
            <a:off x="8976784" y="2684463"/>
            <a:ext cx="2743200"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
                <a:schemeClr val="tx1"/>
              </a:buClr>
              <a:buSzPct val="150000"/>
              <a:buFontTx/>
              <a:buNone/>
            </a:pPr>
            <a:r>
              <a:rPr lang="en-US" altLang="en-US" i="1" dirty="0">
                <a:solidFill>
                  <a:schemeClr val="tx2"/>
                </a:solidFill>
                <a:latin typeface="Corbel" pitchFamily="34" charset="0"/>
              </a:rPr>
              <a:t>Criteria</a:t>
            </a:r>
            <a:r>
              <a:rPr lang="en-US" altLang="en-US" dirty="0">
                <a:solidFill>
                  <a:schemeClr val="tx2"/>
                </a:solidFill>
                <a:latin typeface="Corbel" pitchFamily="34" charset="0"/>
              </a:rPr>
              <a:t> selection as axes</a:t>
            </a:r>
          </a:p>
          <a:p>
            <a:pPr>
              <a:lnSpc>
                <a:spcPct val="100000"/>
              </a:lnSpc>
              <a:spcBef>
                <a:spcPct val="0"/>
              </a:spcBef>
              <a:buClr>
                <a:schemeClr val="tx1"/>
              </a:buClr>
              <a:buSzPct val="150000"/>
              <a:buFontTx/>
              <a:buNone/>
            </a:pPr>
            <a:endParaRPr lang="en-US" altLang="en-US" i="1" dirty="0">
              <a:solidFill>
                <a:schemeClr val="tx2"/>
              </a:solidFill>
              <a:latin typeface="Corbel" pitchFamily="34" charset="0"/>
            </a:endParaRPr>
          </a:p>
          <a:p>
            <a:pPr>
              <a:lnSpc>
                <a:spcPct val="100000"/>
              </a:lnSpc>
              <a:spcBef>
                <a:spcPct val="0"/>
              </a:spcBef>
              <a:buClr>
                <a:schemeClr val="tx1"/>
              </a:buClr>
              <a:buSzPct val="150000"/>
              <a:buFontTx/>
              <a:buNone/>
            </a:pPr>
            <a:endParaRPr lang="en-US" altLang="en-US" i="1" dirty="0">
              <a:solidFill>
                <a:schemeClr val="tx2"/>
              </a:solidFill>
              <a:latin typeface="Corbel" pitchFamily="34" charset="0"/>
            </a:endParaRPr>
          </a:p>
          <a:p>
            <a:pPr>
              <a:lnSpc>
                <a:spcPct val="100000"/>
              </a:lnSpc>
              <a:spcBef>
                <a:spcPct val="0"/>
              </a:spcBef>
              <a:buClr>
                <a:schemeClr val="tx1"/>
              </a:buClr>
              <a:buSzPct val="150000"/>
              <a:buFontTx/>
              <a:buNone/>
            </a:pPr>
            <a:r>
              <a:rPr lang="en-US" altLang="en-US" i="1" dirty="0">
                <a:solidFill>
                  <a:schemeClr val="tx2"/>
                </a:solidFill>
                <a:latin typeface="Corbel" pitchFamily="34" charset="0"/>
              </a:rPr>
              <a:t>Rating</a:t>
            </a:r>
            <a:r>
              <a:rPr lang="en-US" altLang="en-US" dirty="0">
                <a:solidFill>
                  <a:schemeClr val="tx2"/>
                </a:solidFill>
                <a:latin typeface="Corbel" pitchFamily="34" charset="0"/>
              </a:rPr>
              <a:t> each project on criteria</a:t>
            </a:r>
          </a:p>
          <a:p>
            <a:pPr>
              <a:lnSpc>
                <a:spcPct val="100000"/>
              </a:lnSpc>
              <a:spcBef>
                <a:spcPct val="0"/>
              </a:spcBef>
              <a:buClrTx/>
              <a:buFontTx/>
              <a:buNone/>
            </a:pPr>
            <a:endParaRPr lang="en-US" altLang="en-US" dirty="0">
              <a:solidFill>
                <a:schemeClr val="tx2"/>
              </a:solidFill>
              <a:latin typeface="Corbel" pitchFamily="34" charset="0"/>
            </a:endParaRPr>
          </a:p>
        </p:txBody>
      </p:sp>
      <p:grpSp>
        <p:nvGrpSpPr>
          <p:cNvPr id="108548" name="Group 27"/>
          <p:cNvGrpSpPr>
            <a:grpSpLocks/>
          </p:cNvGrpSpPr>
          <p:nvPr/>
        </p:nvGrpSpPr>
        <p:grpSpPr bwMode="auto">
          <a:xfrm>
            <a:off x="795059" y="1538289"/>
            <a:ext cx="8044247" cy="4561820"/>
            <a:chOff x="1077895" y="1066800"/>
            <a:chExt cx="6033251" cy="4990660"/>
          </a:xfrm>
        </p:grpSpPr>
        <p:cxnSp>
          <p:nvCxnSpPr>
            <p:cNvPr id="29" name="Straight Connector 28"/>
            <p:cNvCxnSpPr/>
            <p:nvPr/>
          </p:nvCxnSpPr>
          <p:spPr>
            <a:xfrm>
              <a:off x="2058000" y="1066800"/>
              <a:ext cx="0" cy="441825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058000" y="5485054"/>
              <a:ext cx="4648251"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5"/>
            <p:cNvSpPr txBox="1">
              <a:spLocks noChangeArrowheads="1"/>
            </p:cNvSpPr>
            <p:nvPr/>
          </p:nvSpPr>
          <p:spPr bwMode="auto">
            <a:xfrm rot="16200000">
              <a:off x="1572331" y="3148967"/>
              <a:ext cx="614145" cy="253918"/>
            </a:xfrm>
            <a:prstGeom prst="rect">
              <a:avLst/>
            </a:prstGeom>
            <a:noFill/>
            <a:ln w="38100">
              <a:solidFill>
                <a:schemeClr val="accent3">
                  <a:lumMod val="75000"/>
                </a:schemeClr>
              </a:solidFill>
              <a:miter lim="800000"/>
              <a:headEnd/>
              <a:tailEnd/>
            </a:ln>
          </p:spPr>
          <p:txBody>
            <a:bodyPr wrap="none">
              <a:spAutoFit/>
            </a:bodyPr>
            <a:lstStyle/>
            <a:p>
              <a:pPr>
                <a:defRPr/>
              </a:pPr>
              <a:r>
                <a:rPr lang="en-US" sz="1600">
                  <a:solidFill>
                    <a:schemeClr val="tx2"/>
                  </a:solidFill>
                  <a:latin typeface="Times New Roman" pitchFamily="18" charset="0"/>
                  <a:ea typeface="+mn-ea"/>
                  <a:cs typeface="Times New Roman" pitchFamily="18" charset="0"/>
                </a:rPr>
                <a:t>Risk</a:t>
              </a:r>
            </a:p>
          </p:txBody>
        </p:sp>
        <p:sp>
          <p:nvSpPr>
            <p:cNvPr id="25610" name="TextBox 6"/>
            <p:cNvSpPr txBox="1">
              <a:spLocks noChangeArrowheads="1"/>
            </p:cNvSpPr>
            <p:nvPr/>
          </p:nvSpPr>
          <p:spPr bwMode="auto">
            <a:xfrm>
              <a:off x="4191623" y="5485054"/>
              <a:ext cx="558092" cy="370380"/>
            </a:xfrm>
            <a:prstGeom prst="rect">
              <a:avLst/>
            </a:prstGeom>
            <a:noFill/>
            <a:ln w="38100">
              <a:solidFill>
                <a:schemeClr val="accent3">
                  <a:lumMod val="75000"/>
                </a:schemeClr>
              </a:solidFill>
              <a:miter lim="800000"/>
              <a:headEnd/>
              <a:tailEnd/>
            </a:ln>
          </p:spPr>
          <p:txBody>
            <a:bodyPr wrap="none">
              <a:spAutoFit/>
            </a:bodyPr>
            <a:lstStyle/>
            <a:p>
              <a:pPr>
                <a:defRPr/>
              </a:pPr>
              <a:r>
                <a:rPr lang="en-US" sz="1600">
                  <a:solidFill>
                    <a:schemeClr val="tx2"/>
                  </a:solidFill>
                  <a:latin typeface="Times New Roman" pitchFamily="18" charset="0"/>
                  <a:ea typeface="+mn-ea"/>
                  <a:cs typeface="Times New Roman" pitchFamily="18" charset="0"/>
                </a:rPr>
                <a:t>Return</a:t>
              </a:r>
            </a:p>
          </p:txBody>
        </p:sp>
        <p:cxnSp>
          <p:nvCxnSpPr>
            <p:cNvPr id="33" name="Straight Connector 32"/>
            <p:cNvCxnSpPr/>
            <p:nvPr/>
          </p:nvCxnSpPr>
          <p:spPr>
            <a:xfrm>
              <a:off x="2058000" y="1752810"/>
              <a:ext cx="4495850" cy="0"/>
            </a:xfrm>
            <a:prstGeom prst="line">
              <a:avLst/>
            </a:prstGeom>
            <a:ln w="3810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353414" y="1066800"/>
              <a:ext cx="0" cy="4418254"/>
            </a:xfrm>
            <a:prstGeom prst="line">
              <a:avLst/>
            </a:prstGeom>
            <a:ln w="3810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613" name="TextBox 11"/>
            <p:cNvSpPr txBox="1">
              <a:spLocks noChangeArrowheads="1"/>
            </p:cNvSpPr>
            <p:nvPr/>
          </p:nvSpPr>
          <p:spPr bwMode="auto">
            <a:xfrm>
              <a:off x="1077895" y="1490563"/>
              <a:ext cx="839422" cy="572406"/>
            </a:xfrm>
            <a:prstGeom prst="rect">
              <a:avLst/>
            </a:prstGeom>
            <a:noFill/>
            <a:ln w="38100">
              <a:solidFill>
                <a:schemeClr val="accent3">
                  <a:lumMod val="75000"/>
                </a:schemeClr>
              </a:solidFill>
              <a:miter lim="800000"/>
              <a:headEnd/>
              <a:tailEnd/>
            </a:ln>
          </p:spPr>
          <p:txBody>
            <a:bodyPr wrap="none">
              <a:spAutoFit/>
            </a:bodyPr>
            <a:lstStyle/>
            <a:p>
              <a:pPr algn="ctr">
                <a:defRPr/>
              </a:pPr>
              <a:r>
                <a:rPr lang="en-US" sz="1400">
                  <a:solidFill>
                    <a:schemeClr val="tx2"/>
                  </a:solidFill>
                  <a:latin typeface="Times New Roman" pitchFamily="18" charset="0"/>
                  <a:ea typeface="+mn-ea"/>
                  <a:cs typeface="Times New Roman" pitchFamily="18" charset="0"/>
                </a:rPr>
                <a:t>Maximum</a:t>
              </a:r>
            </a:p>
            <a:p>
              <a:pPr algn="ctr">
                <a:defRPr/>
              </a:pPr>
              <a:r>
                <a:rPr lang="en-US" sz="1400">
                  <a:solidFill>
                    <a:schemeClr val="tx2"/>
                  </a:solidFill>
                  <a:latin typeface="Times New Roman" pitchFamily="18" charset="0"/>
                  <a:ea typeface="+mn-ea"/>
                  <a:cs typeface="Times New Roman" pitchFamily="18" charset="0"/>
                </a:rPr>
                <a:t>Desired Risk</a:t>
              </a:r>
            </a:p>
          </p:txBody>
        </p:sp>
        <p:sp>
          <p:nvSpPr>
            <p:cNvPr id="25614" name="TextBox 12"/>
            <p:cNvSpPr txBox="1">
              <a:spLocks noChangeArrowheads="1"/>
            </p:cNvSpPr>
            <p:nvPr/>
          </p:nvSpPr>
          <p:spPr bwMode="auto">
            <a:xfrm>
              <a:off x="2873397" y="5485054"/>
              <a:ext cx="958446" cy="572406"/>
            </a:xfrm>
            <a:prstGeom prst="rect">
              <a:avLst/>
            </a:prstGeom>
            <a:noFill/>
            <a:ln w="38100">
              <a:solidFill>
                <a:schemeClr val="accent3">
                  <a:lumMod val="75000"/>
                </a:schemeClr>
              </a:solidFill>
              <a:miter lim="800000"/>
              <a:headEnd/>
              <a:tailEnd/>
            </a:ln>
          </p:spPr>
          <p:txBody>
            <a:bodyPr wrap="none">
              <a:spAutoFit/>
            </a:bodyPr>
            <a:lstStyle/>
            <a:p>
              <a:pPr algn="ctr">
                <a:defRPr/>
              </a:pPr>
              <a:r>
                <a:rPr lang="en-US" sz="1400">
                  <a:solidFill>
                    <a:schemeClr val="tx2"/>
                  </a:solidFill>
                  <a:latin typeface="Times New Roman" pitchFamily="18" charset="0"/>
                  <a:ea typeface="+mn-ea"/>
                  <a:cs typeface="Times New Roman" pitchFamily="18" charset="0"/>
                </a:rPr>
                <a:t>Minimum</a:t>
              </a:r>
            </a:p>
            <a:p>
              <a:pPr algn="ctr">
                <a:defRPr/>
              </a:pPr>
              <a:r>
                <a:rPr lang="en-US" sz="1400">
                  <a:solidFill>
                    <a:schemeClr val="tx2"/>
                  </a:solidFill>
                  <a:latin typeface="Times New Roman" pitchFamily="18" charset="0"/>
                  <a:ea typeface="+mn-ea"/>
                  <a:cs typeface="Times New Roman" pitchFamily="18" charset="0"/>
                </a:rPr>
                <a:t>Desired Return</a:t>
              </a:r>
            </a:p>
          </p:txBody>
        </p:sp>
        <p:sp>
          <p:nvSpPr>
            <p:cNvPr id="25615" name="TextBox 13"/>
            <p:cNvSpPr txBox="1">
              <a:spLocks noChangeArrowheads="1"/>
            </p:cNvSpPr>
            <p:nvPr/>
          </p:nvSpPr>
          <p:spPr bwMode="auto">
            <a:xfrm>
              <a:off x="2591405" y="4724364"/>
              <a:ext cx="276762" cy="370380"/>
            </a:xfrm>
            <a:prstGeom prst="rect">
              <a:avLst/>
            </a:prstGeom>
            <a:noFill/>
            <a:ln w="38100">
              <a:solidFill>
                <a:schemeClr val="accent3">
                  <a:lumMod val="75000"/>
                </a:schemeClr>
              </a:solidFill>
              <a:miter lim="800000"/>
              <a:headEnd/>
              <a:tailEnd/>
            </a:ln>
          </p:spPr>
          <p:txBody>
            <a:bodyPr wrap="none">
              <a:spAutoFit/>
            </a:bodyPr>
            <a:lstStyle/>
            <a:p>
              <a:pPr>
                <a:defRPr/>
              </a:pPr>
              <a:r>
                <a:rPr lang="en-US" sz="1600" i="1">
                  <a:solidFill>
                    <a:schemeClr val="tx2"/>
                  </a:solidFill>
                  <a:latin typeface="Times New Roman" pitchFamily="18" charset="0"/>
                  <a:ea typeface="+mn-ea"/>
                  <a:cs typeface="Times New Roman" pitchFamily="18" charset="0"/>
                </a:rPr>
                <a:t>X</a:t>
              </a:r>
              <a:r>
                <a:rPr lang="en-US" sz="1400" i="1" baseline="-25000">
                  <a:solidFill>
                    <a:schemeClr val="tx2"/>
                  </a:solidFill>
                  <a:latin typeface="Times New Roman" pitchFamily="18" charset="0"/>
                  <a:ea typeface="+mn-ea"/>
                  <a:cs typeface="Times New Roman" pitchFamily="18" charset="0"/>
                </a:rPr>
                <a:t>1</a:t>
              </a:r>
              <a:endParaRPr lang="en-US" sz="1600" i="1" baseline="-25000">
                <a:solidFill>
                  <a:schemeClr val="tx2"/>
                </a:solidFill>
                <a:latin typeface="Times New Roman" pitchFamily="18" charset="0"/>
                <a:ea typeface="+mn-ea"/>
                <a:cs typeface="Times New Roman" pitchFamily="18" charset="0"/>
              </a:endParaRPr>
            </a:p>
          </p:txBody>
        </p:sp>
        <p:sp>
          <p:nvSpPr>
            <p:cNvPr id="25616" name="Rectangle 14"/>
            <p:cNvSpPr>
              <a:spLocks noChangeArrowheads="1"/>
            </p:cNvSpPr>
            <p:nvPr/>
          </p:nvSpPr>
          <p:spPr bwMode="auto">
            <a:xfrm>
              <a:off x="4305924" y="3093569"/>
              <a:ext cx="295998" cy="404052"/>
            </a:xfrm>
            <a:prstGeom prst="rect">
              <a:avLst/>
            </a:prstGeom>
            <a:noFill/>
            <a:ln w="38100">
              <a:solidFill>
                <a:schemeClr val="accent3">
                  <a:lumMod val="75000"/>
                </a:schemeClr>
              </a:solidFill>
              <a:miter lim="800000"/>
              <a:headEnd/>
              <a:tailEnd/>
            </a:ln>
          </p:spPr>
          <p:txBody>
            <a:bodyPr wrap="none">
              <a:spAutoFit/>
            </a:bodyPr>
            <a:lstStyle/>
            <a:p>
              <a:pPr>
                <a:defRPr/>
              </a:pPr>
              <a:r>
                <a:rPr lang="en-US" i="1">
                  <a:solidFill>
                    <a:schemeClr val="tx2"/>
                  </a:solidFill>
                  <a:latin typeface="Times New Roman" pitchFamily="18" charset="0"/>
                  <a:ea typeface="+mn-ea"/>
                  <a:cs typeface="Times New Roman" pitchFamily="18" charset="0"/>
                </a:rPr>
                <a:t>X</a:t>
              </a:r>
              <a:r>
                <a:rPr lang="en-US" sz="1600" i="1" baseline="-25000">
                  <a:solidFill>
                    <a:schemeClr val="tx2"/>
                  </a:solidFill>
                  <a:latin typeface="Times New Roman" pitchFamily="18" charset="0"/>
                  <a:ea typeface="+mn-ea"/>
                  <a:cs typeface="Times New Roman" pitchFamily="18" charset="0"/>
                </a:rPr>
                <a:t>4</a:t>
              </a:r>
              <a:endParaRPr lang="en-US">
                <a:solidFill>
                  <a:schemeClr val="tx2"/>
                </a:solidFill>
                <a:latin typeface="Calibri" pitchFamily="34" charset="0"/>
                <a:ea typeface="+mn-ea"/>
              </a:endParaRPr>
            </a:p>
          </p:txBody>
        </p:sp>
        <p:sp>
          <p:nvSpPr>
            <p:cNvPr id="25617" name="Rectangle 15"/>
            <p:cNvSpPr>
              <a:spLocks noChangeArrowheads="1"/>
            </p:cNvSpPr>
            <p:nvPr/>
          </p:nvSpPr>
          <p:spPr bwMode="auto">
            <a:xfrm>
              <a:off x="3651867" y="2417980"/>
              <a:ext cx="295998" cy="404052"/>
            </a:xfrm>
            <a:prstGeom prst="rect">
              <a:avLst/>
            </a:prstGeom>
            <a:noFill/>
            <a:ln w="38100">
              <a:solidFill>
                <a:schemeClr val="accent3">
                  <a:lumMod val="75000"/>
                </a:schemeClr>
              </a:solidFill>
              <a:miter lim="800000"/>
              <a:headEnd/>
              <a:tailEnd/>
            </a:ln>
          </p:spPr>
          <p:txBody>
            <a:bodyPr wrap="none">
              <a:spAutoFit/>
            </a:bodyPr>
            <a:lstStyle/>
            <a:p>
              <a:pPr>
                <a:defRPr/>
              </a:pPr>
              <a:r>
                <a:rPr lang="en-US" i="1">
                  <a:solidFill>
                    <a:schemeClr val="tx2"/>
                  </a:solidFill>
                  <a:latin typeface="Times New Roman" pitchFamily="18" charset="0"/>
                  <a:ea typeface="+mn-ea"/>
                  <a:cs typeface="Times New Roman" pitchFamily="18" charset="0"/>
                </a:rPr>
                <a:t>X</a:t>
              </a:r>
              <a:r>
                <a:rPr lang="en-US" sz="1600" i="1" baseline="-25000">
                  <a:solidFill>
                    <a:schemeClr val="tx2"/>
                  </a:solidFill>
                  <a:latin typeface="Times New Roman" pitchFamily="18" charset="0"/>
                  <a:ea typeface="+mn-ea"/>
                  <a:cs typeface="Times New Roman" pitchFamily="18" charset="0"/>
                </a:rPr>
                <a:t>2</a:t>
              </a:r>
              <a:endParaRPr lang="en-US">
                <a:solidFill>
                  <a:schemeClr val="tx2"/>
                </a:solidFill>
                <a:latin typeface="Calibri" pitchFamily="34" charset="0"/>
                <a:ea typeface="+mn-ea"/>
              </a:endParaRPr>
            </a:p>
          </p:txBody>
        </p:sp>
        <p:sp>
          <p:nvSpPr>
            <p:cNvPr id="25618" name="Rectangle 16"/>
            <p:cNvSpPr>
              <a:spLocks noChangeArrowheads="1"/>
            </p:cNvSpPr>
            <p:nvPr/>
          </p:nvSpPr>
          <p:spPr bwMode="auto">
            <a:xfrm>
              <a:off x="3651867" y="4267602"/>
              <a:ext cx="295998" cy="404052"/>
            </a:xfrm>
            <a:prstGeom prst="rect">
              <a:avLst/>
            </a:prstGeom>
            <a:noFill/>
            <a:ln w="38100">
              <a:solidFill>
                <a:schemeClr val="accent3">
                  <a:lumMod val="75000"/>
                </a:schemeClr>
              </a:solidFill>
              <a:miter lim="800000"/>
              <a:headEnd/>
              <a:tailEnd/>
            </a:ln>
          </p:spPr>
          <p:txBody>
            <a:bodyPr wrap="none">
              <a:spAutoFit/>
            </a:bodyPr>
            <a:lstStyle/>
            <a:p>
              <a:pPr>
                <a:defRPr/>
              </a:pPr>
              <a:r>
                <a:rPr lang="en-US" i="1">
                  <a:solidFill>
                    <a:schemeClr val="tx2"/>
                  </a:solidFill>
                  <a:latin typeface="Times New Roman" pitchFamily="18" charset="0"/>
                  <a:ea typeface="+mn-ea"/>
                  <a:cs typeface="Times New Roman" pitchFamily="18" charset="0"/>
                </a:rPr>
                <a:t>X</a:t>
              </a:r>
              <a:r>
                <a:rPr lang="en-US" sz="1600" i="1" baseline="-25000">
                  <a:solidFill>
                    <a:schemeClr val="tx2"/>
                  </a:solidFill>
                  <a:latin typeface="Times New Roman" pitchFamily="18" charset="0"/>
                  <a:ea typeface="+mn-ea"/>
                  <a:cs typeface="Times New Roman" pitchFamily="18" charset="0"/>
                </a:rPr>
                <a:t>3</a:t>
              </a:r>
              <a:endParaRPr lang="en-US">
                <a:solidFill>
                  <a:schemeClr val="tx2"/>
                </a:solidFill>
                <a:latin typeface="Calibri" pitchFamily="34" charset="0"/>
                <a:ea typeface="+mn-ea"/>
              </a:endParaRPr>
            </a:p>
          </p:txBody>
        </p:sp>
        <p:sp>
          <p:nvSpPr>
            <p:cNvPr id="25619" name="Rectangle 17"/>
            <p:cNvSpPr>
              <a:spLocks noChangeArrowheads="1"/>
            </p:cNvSpPr>
            <p:nvPr/>
          </p:nvSpPr>
          <p:spPr bwMode="auto">
            <a:xfrm>
              <a:off x="6083944" y="1296049"/>
              <a:ext cx="295998" cy="404052"/>
            </a:xfrm>
            <a:prstGeom prst="rect">
              <a:avLst/>
            </a:prstGeom>
            <a:noFill/>
            <a:ln w="38100">
              <a:solidFill>
                <a:schemeClr val="accent3">
                  <a:lumMod val="75000"/>
                </a:schemeClr>
              </a:solidFill>
              <a:miter lim="800000"/>
              <a:headEnd/>
              <a:tailEnd/>
            </a:ln>
          </p:spPr>
          <p:txBody>
            <a:bodyPr wrap="none">
              <a:spAutoFit/>
            </a:bodyPr>
            <a:lstStyle/>
            <a:p>
              <a:pPr>
                <a:defRPr/>
              </a:pPr>
              <a:r>
                <a:rPr lang="en-US" i="1">
                  <a:solidFill>
                    <a:schemeClr val="tx2"/>
                  </a:solidFill>
                  <a:latin typeface="Times New Roman" pitchFamily="18" charset="0"/>
                  <a:ea typeface="+mn-ea"/>
                  <a:cs typeface="Times New Roman" pitchFamily="18" charset="0"/>
                </a:rPr>
                <a:t>X</a:t>
              </a:r>
              <a:r>
                <a:rPr lang="en-US" sz="1600" i="1" baseline="-25000">
                  <a:solidFill>
                    <a:schemeClr val="tx2"/>
                  </a:solidFill>
                  <a:latin typeface="Times New Roman" pitchFamily="18" charset="0"/>
                  <a:ea typeface="+mn-ea"/>
                  <a:cs typeface="Times New Roman" pitchFamily="18" charset="0"/>
                </a:rPr>
                <a:t>6</a:t>
              </a:r>
              <a:endParaRPr lang="en-US">
                <a:solidFill>
                  <a:schemeClr val="tx2"/>
                </a:solidFill>
                <a:latin typeface="Calibri" pitchFamily="34" charset="0"/>
                <a:ea typeface="+mn-ea"/>
              </a:endParaRPr>
            </a:p>
          </p:txBody>
        </p:sp>
        <p:sp>
          <p:nvSpPr>
            <p:cNvPr id="25620" name="Rectangle 18"/>
            <p:cNvSpPr>
              <a:spLocks noChangeArrowheads="1"/>
            </p:cNvSpPr>
            <p:nvPr/>
          </p:nvSpPr>
          <p:spPr bwMode="auto">
            <a:xfrm>
              <a:off x="5236210" y="3093569"/>
              <a:ext cx="295998" cy="404052"/>
            </a:xfrm>
            <a:prstGeom prst="rect">
              <a:avLst/>
            </a:prstGeom>
            <a:noFill/>
            <a:ln w="38100">
              <a:solidFill>
                <a:schemeClr val="accent3">
                  <a:lumMod val="75000"/>
                </a:schemeClr>
              </a:solidFill>
              <a:miter lim="800000"/>
              <a:headEnd/>
              <a:tailEnd/>
            </a:ln>
          </p:spPr>
          <p:txBody>
            <a:bodyPr wrap="none">
              <a:spAutoFit/>
            </a:bodyPr>
            <a:lstStyle/>
            <a:p>
              <a:pPr>
                <a:defRPr/>
              </a:pPr>
              <a:r>
                <a:rPr lang="en-US" i="1">
                  <a:solidFill>
                    <a:schemeClr val="tx2"/>
                  </a:solidFill>
                  <a:latin typeface="Times New Roman" pitchFamily="18" charset="0"/>
                  <a:ea typeface="+mn-ea"/>
                  <a:cs typeface="Times New Roman" pitchFamily="18" charset="0"/>
                </a:rPr>
                <a:t>X</a:t>
              </a:r>
              <a:r>
                <a:rPr lang="en-US" sz="1600" i="1" baseline="-25000">
                  <a:solidFill>
                    <a:schemeClr val="tx2"/>
                  </a:solidFill>
                  <a:latin typeface="Times New Roman" pitchFamily="18" charset="0"/>
                  <a:ea typeface="+mn-ea"/>
                  <a:cs typeface="Times New Roman" pitchFamily="18" charset="0"/>
                </a:rPr>
                <a:t>5</a:t>
              </a:r>
              <a:endParaRPr lang="en-US">
                <a:solidFill>
                  <a:schemeClr val="tx2"/>
                </a:solidFill>
                <a:latin typeface="Calibri" pitchFamily="34" charset="0"/>
                <a:ea typeface="+mn-ea"/>
              </a:endParaRPr>
            </a:p>
          </p:txBody>
        </p:sp>
        <p:cxnSp>
          <p:nvCxnSpPr>
            <p:cNvPr id="43" name="Straight Connector 42"/>
            <p:cNvCxnSpPr>
              <a:stCxn id="25615" idx="3"/>
              <a:endCxn id="25618" idx="1"/>
            </p:cNvCxnSpPr>
            <p:nvPr/>
          </p:nvCxnSpPr>
          <p:spPr>
            <a:xfrm flipV="1">
              <a:off x="2868167" y="4469628"/>
              <a:ext cx="783700" cy="439926"/>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991596" y="3461757"/>
              <a:ext cx="1244614" cy="805845"/>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25619" idx="2"/>
            </p:cNvCxnSpPr>
            <p:nvPr/>
          </p:nvCxnSpPr>
          <p:spPr>
            <a:xfrm flipV="1">
              <a:off x="5631501" y="1700101"/>
              <a:ext cx="600442" cy="139346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5624" name="TextBox 27"/>
            <p:cNvSpPr txBox="1">
              <a:spLocks noChangeArrowheads="1"/>
            </p:cNvSpPr>
            <p:nvPr/>
          </p:nvSpPr>
          <p:spPr bwMode="auto">
            <a:xfrm>
              <a:off x="5898204" y="3875100"/>
              <a:ext cx="1212942" cy="370380"/>
            </a:xfrm>
            <a:prstGeom prst="rect">
              <a:avLst/>
            </a:prstGeom>
            <a:noFill/>
            <a:ln w="38100">
              <a:solidFill>
                <a:schemeClr val="accent3">
                  <a:lumMod val="75000"/>
                </a:schemeClr>
              </a:solidFill>
              <a:miter lim="800000"/>
              <a:headEnd/>
              <a:tailEnd/>
            </a:ln>
          </p:spPr>
          <p:txBody>
            <a:bodyPr wrap="none">
              <a:spAutoFit/>
            </a:bodyPr>
            <a:lstStyle/>
            <a:p>
              <a:pPr>
                <a:defRPr/>
              </a:pPr>
              <a:r>
                <a:rPr lang="en-US" sz="1600">
                  <a:solidFill>
                    <a:schemeClr val="tx2"/>
                  </a:solidFill>
                  <a:latin typeface="Times New Roman" pitchFamily="18" charset="0"/>
                  <a:ea typeface="+mn-ea"/>
                  <a:cs typeface="Times New Roman" pitchFamily="18" charset="0"/>
                </a:rPr>
                <a:t>Efficient Frontier</a:t>
              </a:r>
            </a:p>
          </p:txBody>
        </p:sp>
        <p:cxnSp>
          <p:nvCxnSpPr>
            <p:cNvPr id="47" name="Straight Arrow Connector 46"/>
            <p:cNvCxnSpPr>
              <a:stCxn id="25624" idx="1"/>
            </p:cNvCxnSpPr>
            <p:nvPr/>
          </p:nvCxnSpPr>
          <p:spPr>
            <a:xfrm flipH="1" flipV="1">
              <a:off x="4936169" y="3734425"/>
              <a:ext cx="962035" cy="325865"/>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5620" idx="2"/>
            </p:cNvCxnSpPr>
            <p:nvPr/>
          </p:nvCxnSpPr>
          <p:spPr>
            <a:xfrm>
              <a:off x="5384209" y="3497621"/>
              <a:ext cx="50441" cy="1987433"/>
            </a:xfrm>
            <a:prstGeom prst="line">
              <a:avLst/>
            </a:prstGeom>
            <a:ln w="38100">
              <a:solidFill>
                <a:schemeClr val="accent3">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502777" y="3461757"/>
              <a:ext cx="0" cy="2023297"/>
            </a:xfrm>
            <a:prstGeom prst="line">
              <a:avLst/>
            </a:prstGeom>
            <a:ln w="38100">
              <a:solidFill>
                <a:schemeClr val="accent3">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5616" idx="1"/>
            </p:cNvCxnSpPr>
            <p:nvPr/>
          </p:nvCxnSpPr>
          <p:spPr>
            <a:xfrm flipH="1" flipV="1">
              <a:off x="2048474" y="3275927"/>
              <a:ext cx="2257450" cy="19668"/>
            </a:xfrm>
            <a:prstGeom prst="line">
              <a:avLst/>
            </a:prstGeom>
            <a:ln w="38100">
              <a:solidFill>
                <a:schemeClr val="accent3">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5616" idx="3"/>
              <a:endCxn id="25620" idx="1"/>
            </p:cNvCxnSpPr>
            <p:nvPr/>
          </p:nvCxnSpPr>
          <p:spPr>
            <a:xfrm>
              <a:off x="4601923" y="3295595"/>
              <a:ext cx="634287" cy="0"/>
            </a:xfrm>
            <a:prstGeom prst="line">
              <a:avLst/>
            </a:prstGeom>
            <a:ln w="38100">
              <a:solidFill>
                <a:schemeClr val="accent3">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5617" idx="2"/>
              <a:endCxn id="25618" idx="0"/>
            </p:cNvCxnSpPr>
            <p:nvPr/>
          </p:nvCxnSpPr>
          <p:spPr>
            <a:xfrm>
              <a:off x="3799866" y="2822031"/>
              <a:ext cx="0" cy="1445571"/>
            </a:xfrm>
            <a:prstGeom prst="line">
              <a:avLst/>
            </a:prstGeom>
            <a:ln w="38100">
              <a:solidFill>
                <a:schemeClr val="accent3">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5617" idx="1"/>
            </p:cNvCxnSpPr>
            <p:nvPr/>
          </p:nvCxnSpPr>
          <p:spPr>
            <a:xfrm flipH="1" flipV="1">
              <a:off x="2058000" y="2603811"/>
              <a:ext cx="1593867" cy="16195"/>
            </a:xfrm>
            <a:prstGeom prst="line">
              <a:avLst/>
            </a:prstGeom>
            <a:ln w="38100">
              <a:solidFill>
                <a:schemeClr val="accent3">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2046886" y="4451696"/>
              <a:ext cx="1593868" cy="0"/>
            </a:xfrm>
            <a:prstGeom prst="line">
              <a:avLst/>
            </a:prstGeom>
            <a:ln w="38100">
              <a:solidFill>
                <a:schemeClr val="accent3">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5633" name="Rectangle 45"/>
            <p:cNvSpPr>
              <a:spLocks noChangeArrowheads="1"/>
            </p:cNvSpPr>
            <p:nvPr/>
          </p:nvSpPr>
          <p:spPr bwMode="auto">
            <a:xfrm>
              <a:off x="4844092" y="1066800"/>
              <a:ext cx="295998" cy="404052"/>
            </a:xfrm>
            <a:prstGeom prst="rect">
              <a:avLst/>
            </a:prstGeom>
            <a:noFill/>
            <a:ln w="38100">
              <a:solidFill>
                <a:schemeClr val="accent3">
                  <a:lumMod val="75000"/>
                </a:schemeClr>
              </a:solidFill>
              <a:miter lim="800000"/>
              <a:headEnd/>
              <a:tailEnd/>
            </a:ln>
          </p:spPr>
          <p:txBody>
            <a:bodyPr wrap="none">
              <a:spAutoFit/>
            </a:bodyPr>
            <a:lstStyle/>
            <a:p>
              <a:pPr>
                <a:defRPr/>
              </a:pPr>
              <a:r>
                <a:rPr lang="en-US" i="1">
                  <a:solidFill>
                    <a:schemeClr val="tx2"/>
                  </a:solidFill>
                  <a:latin typeface="Times New Roman" pitchFamily="18" charset="0"/>
                  <a:ea typeface="+mn-ea"/>
                  <a:cs typeface="Times New Roman" pitchFamily="18" charset="0"/>
                </a:rPr>
                <a:t>X</a:t>
              </a:r>
              <a:r>
                <a:rPr lang="en-US" sz="1600" i="1" baseline="-25000">
                  <a:solidFill>
                    <a:schemeClr val="tx2"/>
                  </a:solidFill>
                  <a:latin typeface="Times New Roman" pitchFamily="18" charset="0"/>
                  <a:ea typeface="+mn-ea"/>
                  <a:cs typeface="Times New Roman" pitchFamily="18" charset="0"/>
                </a:rPr>
                <a:t>7</a:t>
              </a:r>
              <a:endParaRPr lang="en-US">
                <a:solidFill>
                  <a:schemeClr val="tx2"/>
                </a:solidFill>
                <a:latin typeface="Calibri" pitchFamily="34" charset="0"/>
                <a:ea typeface="+mn-ea"/>
              </a:endParaRPr>
            </a:p>
          </p:txBody>
        </p:sp>
      </p:grpSp>
      <p:sp>
        <p:nvSpPr>
          <p:cNvPr id="37" name="Textfeld 36">
            <a:extLst>
              <a:ext uri="{FF2B5EF4-FFF2-40B4-BE49-F238E27FC236}">
                <a16:creationId xmlns:a16="http://schemas.microsoft.com/office/drawing/2014/main" id="{E02C05C9-6742-4B97-8A0E-89F0E7BECB61}"/>
              </a:ext>
            </a:extLst>
          </p:cNvPr>
          <p:cNvSpPr txBox="1"/>
          <p:nvPr/>
        </p:nvSpPr>
        <p:spPr>
          <a:xfrm>
            <a:off x="131695" y="5868671"/>
            <a:ext cx="2227811" cy="307777"/>
          </a:xfrm>
          <a:prstGeom prst="rect">
            <a:avLst/>
          </a:prstGeom>
          <a:noFill/>
        </p:spPr>
        <p:txBody>
          <a:bodyPr wrap="square" rtlCol="0">
            <a:spAutoFit/>
          </a:bodyPr>
          <a:lstStyle/>
          <a:p>
            <a:r>
              <a:rPr lang="de-DE" sz="1400" dirty="0"/>
              <a:t>Source: Pinto (2015)</a:t>
            </a:r>
          </a:p>
        </p:txBody>
      </p:sp>
      <p:grpSp>
        <p:nvGrpSpPr>
          <p:cNvPr id="38" name="Gruppieren 37">
            <a:extLst>
              <a:ext uri="{FF2B5EF4-FFF2-40B4-BE49-F238E27FC236}">
                <a16:creationId xmlns:a16="http://schemas.microsoft.com/office/drawing/2014/main" id="{A2CBDBE3-C15A-4377-8740-99A391676F2F}"/>
              </a:ext>
            </a:extLst>
          </p:cNvPr>
          <p:cNvGrpSpPr/>
          <p:nvPr/>
        </p:nvGrpSpPr>
        <p:grpSpPr>
          <a:xfrm>
            <a:off x="8954627" y="307974"/>
            <a:ext cx="1603473" cy="1123647"/>
            <a:chOff x="1781174" y="2371724"/>
            <a:chExt cx="3238500" cy="1943099"/>
          </a:xfrm>
        </p:grpSpPr>
        <p:sp>
          <p:nvSpPr>
            <p:cNvPr id="39" name="Rechteck 38">
              <a:extLst>
                <a:ext uri="{FF2B5EF4-FFF2-40B4-BE49-F238E27FC236}">
                  <a16:creationId xmlns:a16="http://schemas.microsoft.com/office/drawing/2014/main" id="{901C18F8-DD6B-49C1-B9AE-FA46A2B591CD}"/>
                </a:ext>
              </a:extLst>
            </p:cNvPr>
            <p:cNvSpPr/>
            <p:nvPr/>
          </p:nvSpPr>
          <p:spPr>
            <a:xfrm>
              <a:off x="1781174" y="2371724"/>
              <a:ext cx="3238500" cy="1943099"/>
            </a:xfrm>
            <a:prstGeom prst="rect">
              <a:avLst/>
            </a:prstGeom>
          </p:spPr>
          <p:style>
            <a:lnRef idx="3">
              <a:schemeClr val="lt1">
                <a:hueOff val="0"/>
                <a:satOff val="0"/>
                <a:lumOff val="0"/>
                <a:alphaOff val="0"/>
              </a:schemeClr>
            </a:lnRef>
            <a:fillRef idx="1">
              <a:schemeClr val="accent4">
                <a:hueOff val="7796769"/>
                <a:satOff val="-35976"/>
                <a:lumOff val="1324"/>
                <a:alphaOff val="0"/>
              </a:schemeClr>
            </a:fillRef>
            <a:effectRef idx="1">
              <a:schemeClr val="accent4">
                <a:hueOff val="7796769"/>
                <a:satOff val="-35976"/>
                <a:lumOff val="1324"/>
                <a:alphaOff val="0"/>
              </a:schemeClr>
            </a:effectRef>
            <a:fontRef idx="minor">
              <a:schemeClr val="lt1"/>
            </a:fontRef>
          </p:style>
        </p:sp>
        <p:sp>
          <p:nvSpPr>
            <p:cNvPr id="40" name="Textfeld 39">
              <a:extLst>
                <a:ext uri="{FF2B5EF4-FFF2-40B4-BE49-F238E27FC236}">
                  <a16:creationId xmlns:a16="http://schemas.microsoft.com/office/drawing/2014/main" id="{01208EE4-FEBE-47EE-968E-034BB16229D6}"/>
                </a:ext>
              </a:extLst>
            </p:cNvPr>
            <p:cNvSpPr txBox="1"/>
            <p:nvPr/>
          </p:nvSpPr>
          <p:spPr>
            <a:xfrm>
              <a:off x="1781174" y="2371724"/>
              <a:ext cx="3238500" cy="1943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kern="1200" dirty="0"/>
                <a:t>Profile Models</a:t>
              </a:r>
            </a:p>
          </p:txBody>
        </p:sp>
      </p:grpSp>
      <p:sp>
        <p:nvSpPr>
          <p:cNvPr id="41" name="Foliennummernplatzhalter 3">
            <a:extLst>
              <a:ext uri="{FF2B5EF4-FFF2-40B4-BE49-F238E27FC236}">
                <a16:creationId xmlns:a16="http://schemas.microsoft.com/office/drawing/2014/main" id="{D24B1A53-2574-445A-99C0-D70B0356B764}"/>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17</a:t>
            </a:fld>
            <a:endParaRPr lang="hr-HR" dirty="0"/>
          </a:p>
        </p:txBody>
      </p:sp>
    </p:spTree>
    <p:extLst>
      <p:ext uri="{BB962C8B-B14F-4D97-AF65-F5344CB8AC3E}">
        <p14:creationId xmlns:p14="http://schemas.microsoft.com/office/powerpoint/2010/main" val="1515772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D3DEAAC-C8CE-41CC-A7CF-D28AC8A6ED8D}"/>
              </a:ext>
            </a:extLst>
          </p:cNvPr>
          <p:cNvSpPr>
            <a:spLocks noGrp="1" noChangeArrowheads="1"/>
          </p:cNvSpPr>
          <p:nvPr>
            <p:ph type="title"/>
          </p:nvPr>
        </p:nvSpPr>
        <p:spPr>
          <a:xfrm>
            <a:off x="501534" y="338139"/>
            <a:ext cx="8229600" cy="1143000"/>
          </a:xfrm>
        </p:spPr>
        <p:txBody>
          <a:bodyPr>
            <a:normAutofit/>
          </a:bodyPr>
          <a:lstStyle/>
          <a:p>
            <a:pPr eaLnBrk="1" hangingPunct="1"/>
            <a:r>
              <a:rPr lang="en-US" altLang="de-DE" sz="4000" b="1" dirty="0">
                <a:latin typeface="+mj-lt"/>
              </a:rPr>
              <a:t>Financial Models - Payback Period</a:t>
            </a:r>
          </a:p>
        </p:txBody>
      </p:sp>
      <p:sp>
        <p:nvSpPr>
          <p:cNvPr id="22531" name="Rectangle 3">
            <a:extLst>
              <a:ext uri="{FF2B5EF4-FFF2-40B4-BE49-F238E27FC236}">
                <a16:creationId xmlns:a16="http://schemas.microsoft.com/office/drawing/2014/main" id="{34925B37-5D3F-4F02-95EA-454A3D38721A}"/>
              </a:ext>
            </a:extLst>
          </p:cNvPr>
          <p:cNvSpPr>
            <a:spLocks noGrp="1" noChangeArrowheads="1"/>
          </p:cNvSpPr>
          <p:nvPr>
            <p:ph type="body" idx="1"/>
          </p:nvPr>
        </p:nvSpPr>
        <p:spPr>
          <a:xfrm>
            <a:off x="1751950" y="4197598"/>
            <a:ext cx="8229600" cy="1371600"/>
          </a:xfrm>
        </p:spPr>
        <p:txBody>
          <a:bodyPr>
            <a:normAutofit/>
          </a:bodyPr>
          <a:lstStyle/>
          <a:p>
            <a:r>
              <a:rPr lang="en-US" altLang="en-US" sz="2400" u="sng" dirty="0"/>
              <a:t>Cash flows</a:t>
            </a:r>
            <a:r>
              <a:rPr lang="en-US" altLang="en-US" sz="2400" dirty="0"/>
              <a:t> should be </a:t>
            </a:r>
            <a:r>
              <a:rPr lang="en-US" altLang="en-US" sz="2400" u="sng" dirty="0"/>
              <a:t>discounted</a:t>
            </a:r>
          </a:p>
          <a:p>
            <a:r>
              <a:rPr lang="en-US" altLang="en-US" sz="2400" u="sng" dirty="0"/>
              <a:t>Lower</a:t>
            </a:r>
            <a:r>
              <a:rPr lang="en-US" altLang="en-US" sz="2400" dirty="0"/>
              <a:t> numbers are </a:t>
            </a:r>
            <a:r>
              <a:rPr lang="en-US" altLang="en-US" sz="2400" u="sng" dirty="0"/>
              <a:t>better</a:t>
            </a:r>
            <a:r>
              <a:rPr lang="en-US" altLang="en-US" sz="2400" dirty="0"/>
              <a:t> </a:t>
            </a:r>
            <a:r>
              <a:rPr lang="en-US" altLang="en-US" sz="2400" b="1" i="1" dirty="0">
                <a:solidFill>
                  <a:schemeClr val="accent1"/>
                </a:solidFill>
              </a:rPr>
              <a:t>(faster payback)</a:t>
            </a:r>
          </a:p>
        </p:txBody>
      </p:sp>
      <p:graphicFrame>
        <p:nvGraphicFramePr>
          <p:cNvPr id="22532" name="Object 13">
            <a:extLst>
              <a:ext uri="{FF2B5EF4-FFF2-40B4-BE49-F238E27FC236}">
                <a16:creationId xmlns:a16="http://schemas.microsoft.com/office/drawing/2014/main" id="{C4D6774E-C858-4036-A83B-93E976F9B793}"/>
              </a:ext>
            </a:extLst>
          </p:cNvPr>
          <p:cNvGraphicFramePr>
            <a:graphicFrameLocks noChangeAspect="1"/>
          </p:cNvGraphicFramePr>
          <p:nvPr>
            <p:extLst>
              <p:ext uri="{D42A27DB-BD31-4B8C-83A1-F6EECF244321}">
                <p14:modId xmlns:p14="http://schemas.microsoft.com/office/powerpoint/2010/main" val="2595855468"/>
              </p:ext>
            </p:extLst>
          </p:nvPr>
        </p:nvGraphicFramePr>
        <p:xfrm>
          <a:off x="1807369" y="2576268"/>
          <a:ext cx="7500938" cy="1122362"/>
        </p:xfrm>
        <a:graphic>
          <a:graphicData uri="http://schemas.openxmlformats.org/presentationml/2006/ole">
            <mc:AlternateContent xmlns:mc="http://schemas.openxmlformats.org/markup-compatibility/2006">
              <mc:Choice xmlns:v="urn:schemas-microsoft-com:vml" Requires="v">
                <p:oleObj spid="_x0000_s5137" name="Equation" r:id="rId4" imgW="2590800" imgH="419100" progId="">
                  <p:embed/>
                </p:oleObj>
              </mc:Choice>
              <mc:Fallback>
                <p:oleObj name="Equation" r:id="rId4" imgW="2590800" imgH="419100" progId="">
                  <p:embed/>
                  <p:pic>
                    <p:nvPicPr>
                      <p:cNvPr id="22532" name="Object 13">
                        <a:extLst>
                          <a:ext uri="{FF2B5EF4-FFF2-40B4-BE49-F238E27FC236}">
                            <a16:creationId xmlns:a16="http://schemas.microsoft.com/office/drawing/2014/main" id="{C4D6774E-C858-4036-A83B-93E976F9B7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7369" y="2576268"/>
                        <a:ext cx="7500938" cy="1122362"/>
                      </a:xfrm>
                      <a:prstGeom prst="rect">
                        <a:avLst/>
                      </a:prstGeom>
                      <a:solidFill>
                        <a:srgbClr val="E7FFBE"/>
                      </a:solidFill>
                      <a:ln w="9525">
                        <a:solidFill>
                          <a:schemeClr val="accent1"/>
                        </a:solidFill>
                        <a:miter lim="800000"/>
                        <a:headEnd/>
                        <a:tailEnd/>
                      </a:ln>
                    </p:spPr>
                  </p:pic>
                </p:oleObj>
              </mc:Fallback>
            </mc:AlternateContent>
          </a:graphicData>
        </a:graphic>
      </p:graphicFrame>
      <p:sp>
        <p:nvSpPr>
          <p:cNvPr id="33796" name="Rectangle 5">
            <a:extLst>
              <a:ext uri="{FF2B5EF4-FFF2-40B4-BE49-F238E27FC236}">
                <a16:creationId xmlns:a16="http://schemas.microsoft.com/office/drawing/2014/main" id="{8F3EF44E-0D4A-42D0-BDCC-649E18856704}"/>
              </a:ext>
            </a:extLst>
          </p:cNvPr>
          <p:cNvSpPr>
            <a:spLocks noChangeArrowheads="1"/>
          </p:cNvSpPr>
          <p:nvPr/>
        </p:nvSpPr>
        <p:spPr bwMode="auto">
          <a:xfrm>
            <a:off x="1443038" y="1558680"/>
            <a:ext cx="8229600" cy="1196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rbel" pitchFamily="34" charset="0"/>
                <a:ea typeface="MS PGothic" pitchFamily="34" charset="-128"/>
              </a:defRPr>
            </a:lvl1pPr>
            <a:lvl2pPr marL="742950" indent="-285750">
              <a:defRPr sz="2400">
                <a:solidFill>
                  <a:schemeClr val="tx1"/>
                </a:solidFill>
                <a:latin typeface="Corbel" pitchFamily="34" charset="0"/>
                <a:ea typeface="MS PGothic" pitchFamily="34" charset="-128"/>
              </a:defRPr>
            </a:lvl2pPr>
            <a:lvl3pPr marL="1143000" indent="-228600">
              <a:defRPr sz="2400">
                <a:solidFill>
                  <a:schemeClr val="tx1"/>
                </a:solidFill>
                <a:latin typeface="Corbel" pitchFamily="34" charset="0"/>
                <a:ea typeface="MS PGothic" pitchFamily="34" charset="-128"/>
              </a:defRPr>
            </a:lvl3pPr>
            <a:lvl4pPr marL="1600200" indent="-228600">
              <a:defRPr sz="2400">
                <a:solidFill>
                  <a:schemeClr val="tx1"/>
                </a:solidFill>
                <a:latin typeface="Corbel" pitchFamily="34" charset="0"/>
                <a:ea typeface="MS PGothic" pitchFamily="34" charset="-128"/>
              </a:defRPr>
            </a:lvl4pPr>
            <a:lvl5pPr marL="2057400" indent="-228600">
              <a:defRPr sz="2400">
                <a:solidFill>
                  <a:schemeClr val="tx1"/>
                </a:solidFill>
                <a:latin typeface="Corbe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orbe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orbe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orbe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orbel" pitchFamily="34" charset="0"/>
                <a:ea typeface="MS PGothic" pitchFamily="34" charset="-128"/>
              </a:defRPr>
            </a:lvl9pPr>
          </a:lstStyle>
          <a:p>
            <a:pPr>
              <a:spcBef>
                <a:spcPct val="20000"/>
              </a:spcBef>
              <a:defRPr/>
            </a:pPr>
            <a:r>
              <a:rPr lang="en-US" altLang="en-US" sz="2000" dirty="0">
                <a:latin typeface="Calibri"/>
                <a:ea typeface="Calibri"/>
              </a:rPr>
              <a:t>	Determines </a:t>
            </a:r>
            <a:r>
              <a:rPr lang="en-US" altLang="en-US" sz="2000" i="1" dirty="0">
                <a:latin typeface="Calibri"/>
                <a:ea typeface="Calibri"/>
              </a:rPr>
              <a:t>how long</a:t>
            </a:r>
            <a:r>
              <a:rPr lang="en-US" altLang="en-US" sz="2000" dirty="0">
                <a:latin typeface="Calibri"/>
                <a:ea typeface="Calibri"/>
              </a:rPr>
              <a:t> it takes for a project to reach a breakeven point</a:t>
            </a:r>
          </a:p>
        </p:txBody>
      </p:sp>
      <p:sp>
        <p:nvSpPr>
          <p:cNvPr id="22536" name="Foliennummernplatzhalter 2">
            <a:extLst>
              <a:ext uri="{FF2B5EF4-FFF2-40B4-BE49-F238E27FC236}">
                <a16:creationId xmlns:a16="http://schemas.microsoft.com/office/drawing/2014/main" id="{ADE2ADA3-B563-4781-BEFD-68DFF3A5F910}"/>
              </a:ext>
            </a:extLst>
          </p:cNvPr>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29A80545-E809-4447-8CF5-19AD4BB54BA8}" type="slidenum">
              <a:rPr lang="en-US" altLang="en-US" sz="1600">
                <a:solidFill>
                  <a:schemeClr val="bg1"/>
                </a:solidFill>
                <a:ea typeface="MS Mincho" panose="02020609040205080304" pitchFamily="49" charset="-128"/>
              </a:rPr>
              <a:pPr>
                <a:lnSpc>
                  <a:spcPct val="100000"/>
                </a:lnSpc>
                <a:spcBef>
                  <a:spcPct val="0"/>
                </a:spcBef>
                <a:buClrTx/>
                <a:buFontTx/>
                <a:buNone/>
              </a:pPr>
              <a:t>18</a:t>
            </a:fld>
            <a:endParaRPr lang="en-US" altLang="en-US" sz="1600">
              <a:solidFill>
                <a:schemeClr val="bg1"/>
              </a:solidFill>
              <a:ea typeface="MS Mincho" panose="02020609040205080304" pitchFamily="49" charset="-128"/>
            </a:endParaRPr>
          </a:p>
        </p:txBody>
      </p:sp>
      <p:grpSp>
        <p:nvGrpSpPr>
          <p:cNvPr id="11" name="Gruppieren 10">
            <a:extLst>
              <a:ext uri="{FF2B5EF4-FFF2-40B4-BE49-F238E27FC236}">
                <a16:creationId xmlns:a16="http://schemas.microsoft.com/office/drawing/2014/main" id="{595E5D01-1AFF-4DB4-B461-C03C61E48C87}"/>
              </a:ext>
            </a:extLst>
          </p:cNvPr>
          <p:cNvGrpSpPr/>
          <p:nvPr/>
        </p:nvGrpSpPr>
        <p:grpSpPr>
          <a:xfrm>
            <a:off x="8731134" y="342573"/>
            <a:ext cx="1912966" cy="1048842"/>
            <a:chOff x="5343525" y="2371725"/>
            <a:chExt cx="3238500" cy="1943099"/>
          </a:xfrm>
        </p:grpSpPr>
        <p:sp>
          <p:nvSpPr>
            <p:cNvPr id="12" name="Rechteck 11">
              <a:extLst>
                <a:ext uri="{FF2B5EF4-FFF2-40B4-BE49-F238E27FC236}">
                  <a16:creationId xmlns:a16="http://schemas.microsoft.com/office/drawing/2014/main" id="{9DEFEDF2-4A6A-43BB-9CA5-AB32C5AA5ACD}"/>
                </a:ext>
              </a:extLst>
            </p:cNvPr>
            <p:cNvSpPr/>
            <p:nvPr/>
          </p:nvSpPr>
          <p:spPr>
            <a:xfrm>
              <a:off x="5343525" y="2371725"/>
              <a:ext cx="3238500" cy="1943099"/>
            </a:xfrm>
            <a:prstGeom prst="rect">
              <a:avLst/>
            </a:prstGeom>
          </p:spPr>
          <p:style>
            <a:lnRef idx="3">
              <a:schemeClr val="lt1">
                <a:hueOff val="0"/>
                <a:satOff val="0"/>
                <a:lumOff val="0"/>
                <a:alphaOff val="0"/>
              </a:schemeClr>
            </a:lnRef>
            <a:fillRef idx="1">
              <a:schemeClr val="accent4">
                <a:hueOff val="10395692"/>
                <a:satOff val="-47968"/>
                <a:lumOff val="1765"/>
                <a:alphaOff val="0"/>
              </a:schemeClr>
            </a:fillRef>
            <a:effectRef idx="1">
              <a:schemeClr val="accent4">
                <a:hueOff val="10395692"/>
                <a:satOff val="-47968"/>
                <a:lumOff val="1765"/>
                <a:alphaOff val="0"/>
              </a:schemeClr>
            </a:effectRef>
            <a:fontRef idx="minor">
              <a:schemeClr val="lt1"/>
            </a:fontRef>
          </p:style>
        </p:sp>
        <p:sp>
          <p:nvSpPr>
            <p:cNvPr id="13" name="Textfeld 12">
              <a:extLst>
                <a:ext uri="{FF2B5EF4-FFF2-40B4-BE49-F238E27FC236}">
                  <a16:creationId xmlns:a16="http://schemas.microsoft.com/office/drawing/2014/main" id="{6BF6E31F-1B96-4EA1-A1C1-994ECE0C45C7}"/>
                </a:ext>
              </a:extLst>
            </p:cNvPr>
            <p:cNvSpPr txBox="1"/>
            <p:nvPr/>
          </p:nvSpPr>
          <p:spPr>
            <a:xfrm>
              <a:off x="5343525" y="2371725"/>
              <a:ext cx="3238500" cy="1943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kern="1200" noProof="0" dirty="0"/>
                <a:t>Financial Models</a:t>
              </a:r>
            </a:p>
          </p:txBody>
        </p:sp>
      </p:grpSp>
      <p:sp>
        <p:nvSpPr>
          <p:cNvPr id="14" name="Foliennummernplatzhalter 3">
            <a:extLst>
              <a:ext uri="{FF2B5EF4-FFF2-40B4-BE49-F238E27FC236}">
                <a16:creationId xmlns:a16="http://schemas.microsoft.com/office/drawing/2014/main" id="{EA7FCAD6-077E-4BC6-85A8-BBF36AB693EB}"/>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18</a:t>
            </a:fld>
            <a:endParaRPr lang="hr-HR" dirty="0"/>
          </a:p>
        </p:txBody>
      </p:sp>
    </p:spTree>
    <p:extLst>
      <p:ext uri="{BB962C8B-B14F-4D97-AF65-F5344CB8AC3E}">
        <p14:creationId xmlns:p14="http://schemas.microsoft.com/office/powerpoint/2010/main" val="278897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09880C5-C797-4A36-ADD4-54387DD1D89B}"/>
              </a:ext>
            </a:extLst>
          </p:cNvPr>
          <p:cNvSpPr>
            <a:spLocks noGrp="1" noChangeArrowheads="1"/>
          </p:cNvSpPr>
          <p:nvPr>
            <p:ph type="title"/>
          </p:nvPr>
        </p:nvSpPr>
        <p:spPr>
          <a:xfrm>
            <a:off x="427832" y="358682"/>
            <a:ext cx="7772400" cy="762000"/>
          </a:xfrm>
        </p:spPr>
        <p:txBody>
          <a:bodyPr>
            <a:normAutofit/>
          </a:bodyPr>
          <a:lstStyle/>
          <a:p>
            <a:pPr eaLnBrk="1" hangingPunct="1"/>
            <a:r>
              <a:rPr lang="en-US" altLang="de-DE" sz="4000" b="1" dirty="0">
                <a:latin typeface="+mj-lt"/>
              </a:rPr>
              <a:t>Payback Period Example</a:t>
            </a:r>
          </a:p>
        </p:txBody>
      </p:sp>
      <p:sp>
        <p:nvSpPr>
          <p:cNvPr id="24579" name="Rectangle 3">
            <a:extLst>
              <a:ext uri="{FF2B5EF4-FFF2-40B4-BE49-F238E27FC236}">
                <a16:creationId xmlns:a16="http://schemas.microsoft.com/office/drawing/2014/main" id="{AE0277AB-DFE2-4AA3-88C8-C57586BCA222}"/>
              </a:ext>
            </a:extLst>
          </p:cNvPr>
          <p:cNvSpPr>
            <a:spLocks noGrp="1" noChangeArrowheads="1"/>
          </p:cNvSpPr>
          <p:nvPr>
            <p:ph type="body" sz="half" idx="4294967295"/>
          </p:nvPr>
        </p:nvSpPr>
        <p:spPr>
          <a:xfrm>
            <a:off x="1524000" y="1600200"/>
            <a:ext cx="8153400" cy="1752600"/>
          </a:xfrm>
        </p:spPr>
        <p:txBody>
          <a:bodyPr/>
          <a:lstStyle/>
          <a:p>
            <a:pPr eaLnBrk="1" hangingPunct="1">
              <a:buFontTx/>
              <a:buNone/>
            </a:pPr>
            <a:r>
              <a:rPr lang="en-US" altLang="en-US"/>
              <a:t>	</a:t>
            </a:r>
          </a:p>
        </p:txBody>
      </p:sp>
      <p:sp>
        <p:nvSpPr>
          <p:cNvPr id="3115" name="Text Box 38">
            <a:extLst>
              <a:ext uri="{FF2B5EF4-FFF2-40B4-BE49-F238E27FC236}">
                <a16:creationId xmlns:a16="http://schemas.microsoft.com/office/drawing/2014/main" id="{BEF12030-2CB2-4617-9ACA-327B2240549D}"/>
              </a:ext>
            </a:extLst>
          </p:cNvPr>
          <p:cNvSpPr txBox="1">
            <a:spLocks noChangeArrowheads="1"/>
          </p:cNvSpPr>
          <p:nvPr/>
        </p:nvSpPr>
        <p:spPr bwMode="auto">
          <a:xfrm>
            <a:off x="7758113" y="2668589"/>
            <a:ext cx="2743200" cy="224676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spcBef>
                <a:spcPct val="50000"/>
              </a:spcBef>
              <a:defRPr/>
            </a:pPr>
            <a:r>
              <a:rPr lang="en-US" sz="2000" dirty="0">
                <a:latin typeface="Calibri"/>
                <a:ea typeface="Calibri"/>
              </a:rPr>
              <a:t>Divide the cumulative amount by the cash flow amount in the first positive year and subtract from that year to find out the moment the project breaks even</a:t>
            </a:r>
          </a:p>
        </p:txBody>
      </p:sp>
      <p:cxnSp>
        <p:nvCxnSpPr>
          <p:cNvPr id="24581" name="AutoShape 40">
            <a:extLst>
              <a:ext uri="{FF2B5EF4-FFF2-40B4-BE49-F238E27FC236}">
                <a16:creationId xmlns:a16="http://schemas.microsoft.com/office/drawing/2014/main" id="{E6DD866D-58E0-4C30-ACBA-E1DEFF02A1C9}"/>
              </a:ext>
            </a:extLst>
          </p:cNvPr>
          <p:cNvCxnSpPr>
            <a:cxnSpLocks noChangeShapeType="1"/>
          </p:cNvCxnSpPr>
          <p:nvPr/>
        </p:nvCxnSpPr>
        <p:spPr bwMode="auto">
          <a:xfrm flipH="1">
            <a:off x="5003800" y="5392739"/>
            <a:ext cx="2717800" cy="579437"/>
          </a:xfrm>
          <a:prstGeom prst="straightConnector1">
            <a:avLst/>
          </a:prstGeom>
          <a:noFill/>
          <a:ln w="38100">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4582" name="AutoShape 41">
            <a:extLst>
              <a:ext uri="{FF2B5EF4-FFF2-40B4-BE49-F238E27FC236}">
                <a16:creationId xmlns:a16="http://schemas.microsoft.com/office/drawing/2014/main" id="{330F410E-BA96-4306-87AC-8A9FFD49A474}"/>
              </a:ext>
            </a:extLst>
          </p:cNvPr>
          <p:cNvCxnSpPr>
            <a:cxnSpLocks noChangeShapeType="1"/>
          </p:cNvCxnSpPr>
          <p:nvPr/>
        </p:nvCxnSpPr>
        <p:spPr bwMode="auto">
          <a:xfrm flipH="1" flipV="1">
            <a:off x="6977063" y="3832226"/>
            <a:ext cx="762000" cy="1554163"/>
          </a:xfrm>
          <a:prstGeom prst="straightConnector1">
            <a:avLst/>
          </a:prstGeom>
          <a:noFill/>
          <a:ln w="38100">
            <a:solidFill>
              <a:schemeClr val="tx1"/>
            </a:solidFill>
            <a:round/>
            <a:headEnd/>
            <a:tailEnd type="triangle" w="lg" len="lg"/>
          </a:ln>
          <a:extLst>
            <a:ext uri="{909E8E84-426E-40dd-AFC4-6F175D3DCCD1}">
              <a14:hiddenFill xmlns="" xmlns:a14="http://schemas.microsoft.com/office/drawing/2010/main">
                <a:noFill/>
              </a14:hiddenFill>
            </a:ext>
          </a:extLst>
        </p:spPr>
      </p:cxnSp>
      <p:pic>
        <p:nvPicPr>
          <p:cNvPr id="24583" name="Snagit_PPTAE9E">
            <a:extLst>
              <a:ext uri="{FF2B5EF4-FFF2-40B4-BE49-F238E27FC236}">
                <a16:creationId xmlns:a16="http://schemas.microsoft.com/office/drawing/2014/main" id="{9D5B41C4-69D9-45DB-BA56-43C39C060A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892300"/>
            <a:ext cx="5275263" cy="3257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3ECDA5E-16D1-4CE6-974D-9D295C6945A3}"/>
              </a:ext>
            </a:extLst>
          </p:cNvPr>
          <p:cNvSpPr txBox="1"/>
          <p:nvPr/>
        </p:nvSpPr>
        <p:spPr>
          <a:xfrm>
            <a:off x="2276476" y="5205414"/>
            <a:ext cx="2798287" cy="954107"/>
          </a:xfrm>
          <a:prstGeom prst="rect">
            <a:avLst/>
          </a:prstGeom>
          <a:ln/>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US" sz="2800" dirty="0">
                <a:latin typeface="Calibri"/>
                <a:ea typeface="Calibri"/>
              </a:rPr>
              <a:t>3 - </a:t>
            </a:r>
            <a:r>
              <a:rPr lang="en-US" sz="2800" u="sng" dirty="0">
                <a:latin typeface="Calibri"/>
                <a:ea typeface="Calibri"/>
              </a:rPr>
              <a:t>50,000</a:t>
            </a:r>
            <a:r>
              <a:rPr lang="en-US" sz="2800" dirty="0">
                <a:latin typeface="Calibri"/>
                <a:ea typeface="Calibri"/>
              </a:rPr>
              <a:t> = 2.857</a:t>
            </a:r>
          </a:p>
          <a:p>
            <a:pPr>
              <a:defRPr/>
            </a:pPr>
            <a:r>
              <a:rPr lang="en-US" sz="2800" dirty="0">
                <a:latin typeface="Calibri"/>
                <a:ea typeface="Calibri"/>
              </a:rPr>
              <a:t>     350,000</a:t>
            </a:r>
          </a:p>
        </p:txBody>
      </p:sp>
      <p:grpSp>
        <p:nvGrpSpPr>
          <p:cNvPr id="14" name="Gruppieren 13">
            <a:extLst>
              <a:ext uri="{FF2B5EF4-FFF2-40B4-BE49-F238E27FC236}">
                <a16:creationId xmlns:a16="http://schemas.microsoft.com/office/drawing/2014/main" id="{DB303A66-93F6-4B7A-9BAB-A590EBE65BE6}"/>
              </a:ext>
            </a:extLst>
          </p:cNvPr>
          <p:cNvGrpSpPr/>
          <p:nvPr/>
        </p:nvGrpSpPr>
        <p:grpSpPr>
          <a:xfrm>
            <a:off x="8883534" y="494973"/>
            <a:ext cx="1912966" cy="1048842"/>
            <a:chOff x="5343525" y="2371725"/>
            <a:chExt cx="3238500" cy="1943099"/>
          </a:xfrm>
        </p:grpSpPr>
        <p:sp>
          <p:nvSpPr>
            <p:cNvPr id="15" name="Rechteck 14">
              <a:extLst>
                <a:ext uri="{FF2B5EF4-FFF2-40B4-BE49-F238E27FC236}">
                  <a16:creationId xmlns:a16="http://schemas.microsoft.com/office/drawing/2014/main" id="{B3752484-7A5E-4DEF-9844-A43AFDE5A515}"/>
                </a:ext>
              </a:extLst>
            </p:cNvPr>
            <p:cNvSpPr/>
            <p:nvPr/>
          </p:nvSpPr>
          <p:spPr>
            <a:xfrm>
              <a:off x="5343525" y="2371725"/>
              <a:ext cx="3238500" cy="1943099"/>
            </a:xfrm>
            <a:prstGeom prst="rect">
              <a:avLst/>
            </a:prstGeom>
          </p:spPr>
          <p:style>
            <a:lnRef idx="3">
              <a:schemeClr val="lt1">
                <a:hueOff val="0"/>
                <a:satOff val="0"/>
                <a:lumOff val="0"/>
                <a:alphaOff val="0"/>
              </a:schemeClr>
            </a:lnRef>
            <a:fillRef idx="1">
              <a:schemeClr val="accent4">
                <a:hueOff val="10395692"/>
                <a:satOff val="-47968"/>
                <a:lumOff val="1765"/>
                <a:alphaOff val="0"/>
              </a:schemeClr>
            </a:fillRef>
            <a:effectRef idx="1">
              <a:schemeClr val="accent4">
                <a:hueOff val="10395692"/>
                <a:satOff val="-47968"/>
                <a:lumOff val="1765"/>
                <a:alphaOff val="0"/>
              </a:schemeClr>
            </a:effectRef>
            <a:fontRef idx="minor">
              <a:schemeClr val="lt1"/>
            </a:fontRef>
          </p:style>
        </p:sp>
        <p:sp>
          <p:nvSpPr>
            <p:cNvPr id="16" name="Textfeld 15">
              <a:extLst>
                <a:ext uri="{FF2B5EF4-FFF2-40B4-BE49-F238E27FC236}">
                  <a16:creationId xmlns:a16="http://schemas.microsoft.com/office/drawing/2014/main" id="{183E16EA-A68F-4AED-AF50-B046943993D2}"/>
                </a:ext>
              </a:extLst>
            </p:cNvPr>
            <p:cNvSpPr txBox="1"/>
            <p:nvPr/>
          </p:nvSpPr>
          <p:spPr>
            <a:xfrm>
              <a:off x="5343525" y="2371725"/>
              <a:ext cx="3238500" cy="1943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en-US" sz="3200" kern="1200" noProof="0" dirty="0"/>
                <a:t>Financial Models</a:t>
              </a:r>
            </a:p>
          </p:txBody>
        </p:sp>
      </p:grpSp>
      <p:sp>
        <p:nvSpPr>
          <p:cNvPr id="17" name="Foliennummernplatzhalter 3">
            <a:extLst>
              <a:ext uri="{FF2B5EF4-FFF2-40B4-BE49-F238E27FC236}">
                <a16:creationId xmlns:a16="http://schemas.microsoft.com/office/drawing/2014/main" id="{87CB811B-50D8-496A-A942-0D08FD0FAC72}"/>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19</a:t>
            </a:fld>
            <a:endParaRPr lang="hr-HR" dirty="0"/>
          </a:p>
        </p:txBody>
      </p:sp>
      <p:sp>
        <p:nvSpPr>
          <p:cNvPr id="18" name="Textfeld 17">
            <a:extLst>
              <a:ext uri="{FF2B5EF4-FFF2-40B4-BE49-F238E27FC236}">
                <a16:creationId xmlns:a16="http://schemas.microsoft.com/office/drawing/2014/main" id="{97D16572-B5CB-4BB7-9D37-E6F4A16DE194}"/>
              </a:ext>
            </a:extLst>
          </p:cNvPr>
          <p:cNvSpPr txBox="1"/>
          <p:nvPr/>
        </p:nvSpPr>
        <p:spPr>
          <a:xfrm>
            <a:off x="131695" y="5868671"/>
            <a:ext cx="2227811" cy="307777"/>
          </a:xfrm>
          <a:prstGeom prst="rect">
            <a:avLst/>
          </a:prstGeom>
          <a:noFill/>
        </p:spPr>
        <p:txBody>
          <a:bodyPr wrap="square" rtlCol="0">
            <a:spAutoFit/>
          </a:bodyPr>
          <a:lstStyle/>
          <a:p>
            <a:r>
              <a:rPr lang="de-DE" sz="1400" dirty="0"/>
              <a:t>Source: Pinto (2015)</a:t>
            </a:r>
          </a:p>
        </p:txBody>
      </p:sp>
    </p:spTree>
    <p:extLst>
      <p:ext uri="{BB962C8B-B14F-4D97-AF65-F5344CB8AC3E}">
        <p14:creationId xmlns:p14="http://schemas.microsoft.com/office/powerpoint/2010/main" val="212952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914400" y="4253023"/>
            <a:ext cx="10363200" cy="1408003"/>
          </a:xfrm>
        </p:spPr>
        <p:txBody>
          <a:bodyPr>
            <a:normAutofit/>
          </a:bodyPr>
          <a:lstStyle/>
          <a:p>
            <a:pPr>
              <a:lnSpc>
                <a:spcPct val="150000"/>
              </a:lnSpc>
              <a:defRPr/>
            </a:pPr>
            <a:r>
              <a:rPr lang="en-GB" sz="2800" dirty="0">
                <a:latin typeface="+mj-lt"/>
                <a:ea typeface="+mn-ea"/>
                <a:cs typeface="+mn-cs"/>
              </a:rPr>
              <a:t>1. Project Selection</a:t>
            </a:r>
            <a:br>
              <a:rPr lang="en-GB" sz="2800" dirty="0">
                <a:latin typeface="+mj-lt"/>
                <a:ea typeface="+mn-ea"/>
                <a:cs typeface="+mn-cs"/>
              </a:rPr>
            </a:br>
            <a:r>
              <a:rPr lang="en-GB" sz="2800" dirty="0">
                <a:latin typeface="+mj-lt"/>
                <a:ea typeface="+mn-ea"/>
                <a:cs typeface="+mn-cs"/>
              </a:rPr>
              <a:t>2. Conceptual Development</a:t>
            </a:r>
            <a:endParaRPr lang="en-US" altLang="en-US" sz="2800" dirty="0">
              <a:latin typeface="+mj-lt"/>
              <a:ea typeface="+mn-ea"/>
              <a:cs typeface="+mn-cs"/>
            </a:endParaRPr>
          </a:p>
        </p:txBody>
      </p:sp>
      <p:sp>
        <p:nvSpPr>
          <p:cNvPr id="87043" name="Rectangle 3"/>
          <p:cNvSpPr>
            <a:spLocks noGrp="1" noChangeArrowheads="1"/>
          </p:cNvSpPr>
          <p:nvPr>
            <p:ph type="subTitle" idx="1"/>
          </p:nvPr>
        </p:nvSpPr>
        <p:spPr>
          <a:xfrm>
            <a:off x="1756757" y="3192832"/>
            <a:ext cx="9144000" cy="1424763"/>
          </a:xfrm>
        </p:spPr>
        <p:txBody>
          <a:bodyPr>
            <a:normAutofit/>
          </a:bodyPr>
          <a:lstStyle/>
          <a:p>
            <a:pPr algn="ctr" eaLnBrk="1" hangingPunct="1">
              <a:buFont typeface="Times" charset="0"/>
              <a:buNone/>
            </a:pPr>
            <a:r>
              <a:rPr lang="en-US" altLang="en-US" sz="4400" b="1" dirty="0">
                <a:latin typeface="+mj-lt"/>
              </a:rPr>
              <a:t>3. Initiating a Project</a:t>
            </a:r>
          </a:p>
        </p:txBody>
      </p:sp>
      <p:sp>
        <p:nvSpPr>
          <p:cNvPr id="87046" name="Foliennummernplatzhalt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346FCAB1-1706-4865-BEC4-C6A20B156483}" type="slidenum">
              <a:rPr lang="en-US" altLang="en-US" sz="1200">
                <a:solidFill>
                  <a:schemeClr val="bg1"/>
                </a:solidFill>
                <a:ea typeface="MS Mincho" pitchFamily="49" charset="-128"/>
              </a:rPr>
              <a:pPr>
                <a:lnSpc>
                  <a:spcPct val="100000"/>
                </a:lnSpc>
                <a:spcBef>
                  <a:spcPct val="0"/>
                </a:spcBef>
                <a:buClrTx/>
                <a:buFontTx/>
                <a:buNone/>
              </a:pPr>
              <a:t>2</a:t>
            </a:fld>
            <a:endParaRPr lang="en-US" altLang="en-US" sz="1200">
              <a:solidFill>
                <a:schemeClr val="bg1"/>
              </a:solidFill>
              <a:ea typeface="MS Mincho" pitchFamily="49" charset="-128"/>
            </a:endParaRPr>
          </a:p>
        </p:txBody>
      </p:sp>
      <p:sp>
        <p:nvSpPr>
          <p:cNvPr id="5" name="Foliennummernplatzhalter 3">
            <a:extLst>
              <a:ext uri="{FF2B5EF4-FFF2-40B4-BE49-F238E27FC236}">
                <a16:creationId xmlns:a16="http://schemas.microsoft.com/office/drawing/2014/main" id="{CD6AA5BB-073B-48B4-A5D0-AD7239801CC1}"/>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2</a:t>
            </a:fld>
            <a:endParaRPr lang="hr-HR" dirty="0"/>
          </a:p>
        </p:txBody>
      </p:sp>
    </p:spTree>
    <p:extLst>
      <p:ext uri="{BB962C8B-B14F-4D97-AF65-F5344CB8AC3E}">
        <p14:creationId xmlns:p14="http://schemas.microsoft.com/office/powerpoint/2010/main" val="3355808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normAutofit/>
          </a:bodyPr>
          <a:lstStyle/>
          <a:p>
            <a:pPr eaLnBrk="1" hangingPunct="1"/>
            <a:r>
              <a:rPr lang="en-US" altLang="de-DE" sz="4000" b="1" dirty="0">
                <a:latin typeface="+mj-lt"/>
              </a:rPr>
              <a:t>Proactive Portfolio Matrix</a:t>
            </a:r>
            <a:br>
              <a:rPr lang="en-US" altLang="de-DE" sz="4000" b="1" dirty="0">
                <a:latin typeface="+mj-lt"/>
              </a:rPr>
            </a:br>
            <a:endParaRPr lang="en-US" altLang="de-DE" sz="4000" b="1" dirty="0">
              <a:latin typeface="+mj-lt"/>
            </a:endParaRPr>
          </a:p>
        </p:txBody>
      </p:sp>
      <p:sp>
        <p:nvSpPr>
          <p:cNvPr id="7" name="Textfeld 6">
            <a:extLst>
              <a:ext uri="{FF2B5EF4-FFF2-40B4-BE49-F238E27FC236}">
                <a16:creationId xmlns:a16="http://schemas.microsoft.com/office/drawing/2014/main" id="{106D5758-192D-47A5-BC1A-A50E6B68575F}"/>
              </a:ext>
            </a:extLst>
          </p:cNvPr>
          <p:cNvSpPr txBox="1"/>
          <p:nvPr/>
        </p:nvSpPr>
        <p:spPr>
          <a:xfrm>
            <a:off x="131695" y="5868671"/>
            <a:ext cx="2227811" cy="307777"/>
          </a:xfrm>
          <a:prstGeom prst="rect">
            <a:avLst/>
          </a:prstGeom>
          <a:noFill/>
        </p:spPr>
        <p:txBody>
          <a:bodyPr wrap="square" rtlCol="0">
            <a:spAutoFit/>
          </a:bodyPr>
          <a:lstStyle/>
          <a:p>
            <a:r>
              <a:rPr lang="de-DE" sz="1400" dirty="0"/>
              <a:t>Source: Pinto (2015)</a:t>
            </a:r>
          </a:p>
        </p:txBody>
      </p:sp>
      <p:pic>
        <p:nvPicPr>
          <p:cNvPr id="3" name="Grafik 2">
            <a:extLst>
              <a:ext uri="{FF2B5EF4-FFF2-40B4-BE49-F238E27FC236}">
                <a16:creationId xmlns:a16="http://schemas.microsoft.com/office/drawing/2014/main" id="{525921A0-B10A-40C8-8984-6722166171B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59506" y="1027906"/>
            <a:ext cx="7551911" cy="5223946"/>
          </a:xfrm>
          <a:prstGeom prst="rect">
            <a:avLst/>
          </a:prstGeom>
        </p:spPr>
      </p:pic>
      <p:sp>
        <p:nvSpPr>
          <p:cNvPr id="4" name="Textfeld 3">
            <a:extLst>
              <a:ext uri="{FF2B5EF4-FFF2-40B4-BE49-F238E27FC236}">
                <a16:creationId xmlns:a16="http://schemas.microsoft.com/office/drawing/2014/main" id="{E8179C5E-3F1D-4C36-9696-B8ED3D8A33ED}"/>
              </a:ext>
            </a:extLst>
          </p:cNvPr>
          <p:cNvSpPr txBox="1"/>
          <p:nvPr/>
        </p:nvSpPr>
        <p:spPr>
          <a:xfrm>
            <a:off x="6450835" y="7024255"/>
            <a:ext cx="7270548" cy="230832"/>
          </a:xfrm>
          <a:prstGeom prst="rect">
            <a:avLst/>
          </a:prstGeom>
          <a:noFill/>
        </p:spPr>
        <p:txBody>
          <a:bodyPr wrap="square" rtlCol="0">
            <a:spAutoFit/>
          </a:bodyPr>
          <a:lstStyle/>
          <a:p>
            <a:r>
              <a:rPr lang="de-DE" sz="900"/>
              <a:t>"</a:t>
            </a:r>
            <a:r>
              <a:rPr lang="de-DE" sz="900">
                <a:hlinkClick r:id="rId4" tooltip="https://2012books.lardbucket.org/books/creating-services-and-products/s17-07-the-project-selection-model-co.html"/>
              </a:rPr>
              <a:t>Dieses Foto</a:t>
            </a:r>
            <a:r>
              <a:rPr lang="de-DE" sz="900"/>
              <a:t>" von Unbekannter Autor ist lizenziert gemäß </a:t>
            </a:r>
            <a:r>
              <a:rPr lang="de-DE" sz="900">
                <a:hlinkClick r:id="rId5" tooltip="https://creativecommons.org/licenses/by-nc-sa/3.0/"/>
              </a:rPr>
              <a:t>CC BY-SA-NC</a:t>
            </a:r>
            <a:endParaRPr lang="de-DE" sz="900"/>
          </a:p>
        </p:txBody>
      </p:sp>
    </p:spTree>
    <p:extLst>
      <p:ext uri="{BB962C8B-B14F-4D97-AF65-F5344CB8AC3E}">
        <p14:creationId xmlns:p14="http://schemas.microsoft.com/office/powerpoint/2010/main" val="296182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8C825ED-5C37-4F63-AD87-8CF51C691AFA}"/>
              </a:ext>
            </a:extLst>
          </p:cNvPr>
          <p:cNvSpPr>
            <a:spLocks noGrp="1"/>
          </p:cNvSpPr>
          <p:nvPr>
            <p:ph idx="1"/>
          </p:nvPr>
        </p:nvSpPr>
        <p:spPr>
          <a:xfrm>
            <a:off x="595423" y="1446028"/>
            <a:ext cx="11100391" cy="4624610"/>
          </a:xfrm>
        </p:spPr>
        <p:txBody>
          <a:bodyPr>
            <a:noAutofit/>
          </a:bodyPr>
          <a:lstStyle/>
          <a:p>
            <a:pPr marL="0" indent="0">
              <a:buNone/>
            </a:pPr>
            <a:r>
              <a:rPr lang="en-US" sz="2400" dirty="0"/>
              <a:t>Step 5: Select a project</a:t>
            </a:r>
          </a:p>
          <a:p>
            <a:r>
              <a:rPr lang="en-US" sz="2400" dirty="0"/>
              <a:t>As a team, review the list of generated projects</a:t>
            </a:r>
          </a:p>
          <a:p>
            <a:r>
              <a:rPr lang="en-US" sz="2400" dirty="0"/>
              <a:t>Discuss selection criteria for your projects (remember, it lasts the entire semester! So, consider your schedule, other courses (your “portfolio”) and issues influencing selection discussed before)</a:t>
            </a:r>
          </a:p>
          <a:p>
            <a:r>
              <a:rPr lang="en-US" sz="2400" dirty="0"/>
              <a:t>Choose one of the screening models we discussed (consider the quality criteria for screening models when choosing an appropriate model)</a:t>
            </a:r>
          </a:p>
          <a:p>
            <a:r>
              <a:rPr lang="en-US" sz="2400" dirty="0"/>
              <a:t>Apply the screening model to come to a final decision of your project</a:t>
            </a:r>
          </a:p>
          <a:p>
            <a:r>
              <a:rPr lang="en-US" sz="2400" dirty="0"/>
              <a:t>Write down your final project idea in one sentence and be as clear and as precise as possible</a:t>
            </a:r>
          </a:p>
          <a:p>
            <a:r>
              <a:rPr lang="en-US" sz="2400" dirty="0"/>
              <a:t>Be ready to present your project in class within one sentence</a:t>
            </a:r>
            <a:endParaRPr lang="de-DE" sz="2400" dirty="0"/>
          </a:p>
        </p:txBody>
      </p:sp>
      <p:sp>
        <p:nvSpPr>
          <p:cNvPr id="4" name="Foliennummernplatzhalter 3">
            <a:extLst>
              <a:ext uri="{FF2B5EF4-FFF2-40B4-BE49-F238E27FC236}">
                <a16:creationId xmlns:a16="http://schemas.microsoft.com/office/drawing/2014/main" id="{851DFD4A-045D-4244-8B42-ED4B7CF206B2}"/>
              </a:ext>
            </a:extLst>
          </p:cNvPr>
          <p:cNvSpPr>
            <a:spLocks noGrp="1"/>
          </p:cNvSpPr>
          <p:nvPr>
            <p:ph type="sldNum" sz="quarter" idx="12"/>
          </p:nvPr>
        </p:nvSpPr>
        <p:spPr/>
        <p:txBody>
          <a:bodyPr/>
          <a:lstStyle/>
          <a:p>
            <a:fld id="{B34092F8-88B9-48E5-9B8F-3F206E5F35A9}" type="slidenum">
              <a:rPr lang="hr-HR" smtClean="0"/>
              <a:t>21</a:t>
            </a:fld>
            <a:endParaRPr lang="hr-HR"/>
          </a:p>
        </p:txBody>
      </p:sp>
      <p:sp>
        <p:nvSpPr>
          <p:cNvPr id="5" name="Titel 2">
            <a:extLst>
              <a:ext uri="{FF2B5EF4-FFF2-40B4-BE49-F238E27FC236}">
                <a16:creationId xmlns:a16="http://schemas.microsoft.com/office/drawing/2014/main" id="{EC430E93-682D-4CD7-A40B-C158C68F454C}"/>
              </a:ext>
            </a:extLst>
          </p:cNvPr>
          <p:cNvSpPr>
            <a:spLocks noGrp="1"/>
          </p:cNvSpPr>
          <p:nvPr>
            <p:ph type="title"/>
          </p:nvPr>
        </p:nvSpPr>
        <p:spPr>
          <a:xfrm>
            <a:off x="990600" y="411200"/>
            <a:ext cx="10515600" cy="1325563"/>
          </a:xfrm>
        </p:spPr>
        <p:txBody>
          <a:bodyPr>
            <a:normAutofit/>
          </a:bodyPr>
          <a:lstStyle/>
          <a:p>
            <a:r>
              <a:rPr lang="en-US" altLang="en-US" sz="4000" b="1" dirty="0">
                <a:latin typeface="+mj-lt"/>
              </a:rPr>
              <a:t>Generating Project Ideas - Approach</a:t>
            </a:r>
          </a:p>
        </p:txBody>
      </p:sp>
    </p:spTree>
    <p:extLst>
      <p:ext uri="{BB962C8B-B14F-4D97-AF65-F5344CB8AC3E}">
        <p14:creationId xmlns:p14="http://schemas.microsoft.com/office/powerpoint/2010/main" val="3302667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de-DE" altLang="en-US" b="1" dirty="0">
                <a:latin typeface="+mj-lt"/>
              </a:rPr>
              <a:t>Summary</a:t>
            </a:r>
            <a:endParaRPr lang="en-US" altLang="en-US" b="1" dirty="0">
              <a:latin typeface="+mj-lt"/>
            </a:endParaRPr>
          </a:p>
        </p:txBody>
      </p:sp>
      <p:sp>
        <p:nvSpPr>
          <p:cNvPr id="28677" name="Foliennummernplatzhalt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40CE23C5-F80C-44AA-A6DE-6DE39B8EFE65}" type="slidenum">
              <a:rPr lang="en-US" altLang="de-DE" sz="1200">
                <a:solidFill>
                  <a:schemeClr val="bg1"/>
                </a:solidFill>
                <a:ea typeface="MS Mincho" pitchFamily="49" charset="-128"/>
              </a:rPr>
              <a:pPr>
                <a:lnSpc>
                  <a:spcPct val="100000"/>
                </a:lnSpc>
                <a:spcBef>
                  <a:spcPct val="0"/>
                </a:spcBef>
                <a:buClrTx/>
                <a:buFontTx/>
                <a:buNone/>
              </a:pPr>
              <a:t>22</a:t>
            </a:fld>
            <a:endParaRPr lang="en-US" altLang="de-DE" sz="1200">
              <a:solidFill>
                <a:schemeClr val="bg1"/>
              </a:solidFill>
              <a:ea typeface="MS Mincho" pitchFamily="49" charset="-128"/>
            </a:endParaRPr>
          </a:p>
        </p:txBody>
      </p:sp>
      <p:sp>
        <p:nvSpPr>
          <p:cNvPr id="8" name="Foliennummernplatzhalter 5">
            <a:extLst>
              <a:ext uri="{FF2B5EF4-FFF2-40B4-BE49-F238E27FC236}">
                <a16:creationId xmlns:a16="http://schemas.microsoft.com/office/drawing/2014/main" id="{94F988D0-9C50-4E94-B006-18DC4C7F1B87}"/>
              </a:ext>
            </a:extLst>
          </p:cNvPr>
          <p:cNvSpPr txBox="1">
            <a:spLocks/>
          </p:cNvSpPr>
          <p:nvPr/>
        </p:nvSpPr>
        <p:spPr bwMode="auto">
          <a:xfrm>
            <a:off x="8925984" y="6456300"/>
            <a:ext cx="3860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sr-Latn-RS"/>
            </a:defPPr>
            <a:lvl1pPr marL="0" algn="ctr" defTabSz="912813" rtl="0" eaLnBrk="1" latinLnBrk="0" hangingPunct="1">
              <a:lnSpc>
                <a:spcPts val="3200"/>
              </a:lnSpc>
              <a:spcBef>
                <a:spcPct val="20000"/>
              </a:spcBef>
              <a:buClr>
                <a:schemeClr val="accent1"/>
              </a:buClr>
              <a:buFont typeface="Times" charset="0"/>
              <a:buChar char="•"/>
              <a:defRPr sz="2400" kern="1200">
                <a:solidFill>
                  <a:schemeClr val="tx1"/>
                </a:solidFill>
                <a:latin typeface="Verdana" pitchFamily="34" charset="0"/>
                <a:ea typeface="MS PGothic" pitchFamily="34" charset="-128"/>
                <a:cs typeface="+mn-cs"/>
              </a:defRPr>
            </a:lvl1pPr>
            <a:lvl2pPr marL="742950" indent="-285750" algn="l" defTabSz="912813" rtl="0" eaLnBrk="1" latinLnBrk="0" hangingPunct="1">
              <a:lnSpc>
                <a:spcPts val="3200"/>
              </a:lnSpc>
              <a:spcBef>
                <a:spcPct val="20000"/>
              </a:spcBef>
              <a:buClr>
                <a:schemeClr val="accent1"/>
              </a:buClr>
              <a:buFont typeface="Times" charset="0"/>
              <a:buChar char="•"/>
              <a:defRPr sz="2400" kern="1200">
                <a:solidFill>
                  <a:schemeClr val="tx1"/>
                </a:solidFill>
                <a:latin typeface="Verdana" pitchFamily="34" charset="0"/>
                <a:ea typeface="MS PGothic" pitchFamily="34" charset="-128"/>
                <a:cs typeface="+mn-cs"/>
              </a:defRPr>
            </a:lvl2pPr>
            <a:lvl3pPr marL="1143000" indent="-228600" algn="l" defTabSz="912813" rtl="0" eaLnBrk="1" latinLnBrk="0" hangingPunct="1">
              <a:lnSpc>
                <a:spcPts val="3200"/>
              </a:lnSpc>
              <a:spcBef>
                <a:spcPct val="20000"/>
              </a:spcBef>
              <a:buClr>
                <a:schemeClr val="accent1"/>
              </a:buClr>
              <a:buFont typeface="Times" charset="0"/>
              <a:buChar char="•"/>
              <a:defRPr sz="2400" kern="1200">
                <a:solidFill>
                  <a:schemeClr val="tx1"/>
                </a:solidFill>
                <a:latin typeface="Verdana" pitchFamily="34" charset="0"/>
                <a:ea typeface="MS PGothic" pitchFamily="34" charset="-128"/>
                <a:cs typeface="+mn-cs"/>
              </a:defRPr>
            </a:lvl3pPr>
            <a:lvl4pPr marL="1600200" indent="-228600" algn="l" defTabSz="912813" rtl="0" eaLnBrk="1" latinLnBrk="0" hangingPunct="1">
              <a:lnSpc>
                <a:spcPts val="3200"/>
              </a:lnSpc>
              <a:spcBef>
                <a:spcPct val="20000"/>
              </a:spcBef>
              <a:buClr>
                <a:schemeClr val="accent1"/>
              </a:buClr>
              <a:buFont typeface="Times" charset="0"/>
              <a:buChar char="•"/>
              <a:defRPr sz="2400" kern="1200">
                <a:solidFill>
                  <a:schemeClr val="tx1"/>
                </a:solidFill>
                <a:latin typeface="Verdana" pitchFamily="34" charset="0"/>
                <a:ea typeface="MS PGothic" pitchFamily="34" charset="-128"/>
                <a:cs typeface="+mn-cs"/>
              </a:defRPr>
            </a:lvl4pPr>
            <a:lvl5pPr marL="2057400" indent="-228600" algn="l" defTabSz="912813" rtl="0" eaLnBrk="1" latinLnBrk="0" hangingPunct="1">
              <a:lnSpc>
                <a:spcPts val="3200"/>
              </a:lnSpc>
              <a:spcBef>
                <a:spcPct val="20000"/>
              </a:spcBef>
              <a:buClr>
                <a:schemeClr val="accent1"/>
              </a:buClr>
              <a:buFont typeface="Times" charset="0"/>
              <a:buChar char="•"/>
              <a:defRPr sz="2400" kern="1200">
                <a:solidFill>
                  <a:schemeClr val="tx1"/>
                </a:solidFill>
                <a:latin typeface="Verdana" pitchFamily="34" charset="0"/>
                <a:ea typeface="MS PGothic" pitchFamily="34" charset="-128"/>
                <a:cs typeface="+mn-cs"/>
              </a:defRPr>
            </a:lvl5pPr>
            <a:lvl6pPr marL="2514600" indent="-228600" algn="l" defTabSz="912813" rtl="0" eaLnBrk="0" fontAlgn="base" latinLnBrk="0" hangingPunct="0">
              <a:lnSpc>
                <a:spcPts val="3200"/>
              </a:lnSpc>
              <a:spcBef>
                <a:spcPct val="20000"/>
              </a:spcBef>
              <a:spcAft>
                <a:spcPct val="0"/>
              </a:spcAft>
              <a:buClr>
                <a:schemeClr val="accent1"/>
              </a:buClr>
              <a:buFont typeface="Times" charset="0"/>
              <a:buChar char="•"/>
              <a:defRPr sz="2400" kern="1200">
                <a:solidFill>
                  <a:schemeClr val="tx1"/>
                </a:solidFill>
                <a:latin typeface="Verdana" pitchFamily="34" charset="0"/>
                <a:ea typeface="MS PGothic" pitchFamily="34" charset="-128"/>
                <a:cs typeface="+mn-cs"/>
              </a:defRPr>
            </a:lvl6pPr>
            <a:lvl7pPr marL="2971800" indent="-228600" algn="l" defTabSz="912813" rtl="0" eaLnBrk="0" fontAlgn="base" latinLnBrk="0" hangingPunct="0">
              <a:lnSpc>
                <a:spcPts val="3200"/>
              </a:lnSpc>
              <a:spcBef>
                <a:spcPct val="20000"/>
              </a:spcBef>
              <a:spcAft>
                <a:spcPct val="0"/>
              </a:spcAft>
              <a:buClr>
                <a:schemeClr val="accent1"/>
              </a:buClr>
              <a:buFont typeface="Times" charset="0"/>
              <a:buChar char="•"/>
              <a:defRPr sz="2400" kern="1200">
                <a:solidFill>
                  <a:schemeClr val="tx1"/>
                </a:solidFill>
                <a:latin typeface="Verdana" pitchFamily="34" charset="0"/>
                <a:ea typeface="MS PGothic" pitchFamily="34" charset="-128"/>
                <a:cs typeface="+mn-cs"/>
              </a:defRPr>
            </a:lvl7pPr>
            <a:lvl8pPr marL="3429000" indent="-228600" algn="l" defTabSz="912813" rtl="0" eaLnBrk="0" fontAlgn="base" latinLnBrk="0" hangingPunct="0">
              <a:lnSpc>
                <a:spcPts val="3200"/>
              </a:lnSpc>
              <a:spcBef>
                <a:spcPct val="20000"/>
              </a:spcBef>
              <a:spcAft>
                <a:spcPct val="0"/>
              </a:spcAft>
              <a:buClr>
                <a:schemeClr val="accent1"/>
              </a:buClr>
              <a:buFont typeface="Times" charset="0"/>
              <a:buChar char="•"/>
              <a:defRPr sz="2400" kern="1200">
                <a:solidFill>
                  <a:schemeClr val="tx1"/>
                </a:solidFill>
                <a:latin typeface="Verdana" pitchFamily="34" charset="0"/>
                <a:ea typeface="MS PGothic" pitchFamily="34" charset="-128"/>
                <a:cs typeface="+mn-cs"/>
              </a:defRPr>
            </a:lvl8pPr>
            <a:lvl9pPr marL="3886200" indent="-228600" algn="l" defTabSz="912813" rtl="0" eaLnBrk="0" fontAlgn="base" latinLnBrk="0" hangingPunct="0">
              <a:lnSpc>
                <a:spcPts val="3200"/>
              </a:lnSpc>
              <a:spcBef>
                <a:spcPct val="20000"/>
              </a:spcBef>
              <a:spcAft>
                <a:spcPct val="0"/>
              </a:spcAft>
              <a:buClr>
                <a:schemeClr val="accent1"/>
              </a:buClr>
              <a:buFont typeface="Times" charset="0"/>
              <a:buChar char="•"/>
              <a:defRPr sz="2400" kern="1200">
                <a:solidFill>
                  <a:schemeClr val="tx1"/>
                </a:solidFill>
                <a:latin typeface="Verdana" pitchFamily="34" charset="0"/>
                <a:ea typeface="MS PGothic" pitchFamily="34" charset="-128"/>
                <a:cs typeface="+mn-cs"/>
              </a:defRPr>
            </a:lvl9pPr>
          </a:lstStyle>
          <a:p>
            <a:pPr>
              <a:lnSpc>
                <a:spcPct val="100000"/>
              </a:lnSpc>
              <a:spcBef>
                <a:spcPct val="0"/>
              </a:spcBef>
              <a:buClrTx/>
              <a:buFontTx/>
              <a:buNone/>
            </a:pPr>
            <a:fld id="{C35CB901-21B1-46C2-BD5D-AA20F1594103}" type="slidenum">
              <a:rPr lang="de-DE" altLang="en-US" sz="1200" smtClean="0">
                <a:solidFill>
                  <a:schemeClr val="bg1">
                    <a:lumMod val="50000"/>
                  </a:schemeClr>
                </a:solidFill>
                <a:ea typeface="MS Mincho" pitchFamily="49" charset="-128"/>
              </a:rPr>
              <a:pPr>
                <a:lnSpc>
                  <a:spcPct val="100000"/>
                </a:lnSpc>
                <a:spcBef>
                  <a:spcPct val="0"/>
                </a:spcBef>
                <a:buClrTx/>
                <a:buFontTx/>
                <a:buNone/>
              </a:pPr>
              <a:t>22</a:t>
            </a:fld>
            <a:endParaRPr lang="de-DE" altLang="en-US" sz="1200">
              <a:solidFill>
                <a:schemeClr val="bg1">
                  <a:lumMod val="50000"/>
                </a:schemeClr>
              </a:solidFill>
              <a:ea typeface="MS Mincho" pitchFamily="49" charset="-128"/>
            </a:endParaRPr>
          </a:p>
        </p:txBody>
      </p:sp>
      <p:graphicFrame>
        <p:nvGraphicFramePr>
          <p:cNvPr id="2" name="Diagramm 1">
            <a:extLst>
              <a:ext uri="{FF2B5EF4-FFF2-40B4-BE49-F238E27FC236}">
                <a16:creationId xmlns:a16="http://schemas.microsoft.com/office/drawing/2014/main" id="{6BCC66C1-B2C3-4D27-995A-27E59BFD3503}"/>
              </a:ext>
            </a:extLst>
          </p:cNvPr>
          <p:cNvGraphicFramePr/>
          <p:nvPr>
            <p:extLst>
              <p:ext uri="{D42A27DB-BD31-4B8C-83A1-F6EECF244321}">
                <p14:modId xmlns:p14="http://schemas.microsoft.com/office/powerpoint/2010/main" val="969663374"/>
              </p:ext>
            </p:extLst>
          </p:nvPr>
        </p:nvGraphicFramePr>
        <p:xfrm>
          <a:off x="678873" y="1537855"/>
          <a:ext cx="9933709" cy="4516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9310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normAutofit/>
          </a:bodyPr>
          <a:lstStyle/>
          <a:p>
            <a:pPr eaLnBrk="1" hangingPunct="1"/>
            <a:r>
              <a:rPr lang="en-US" altLang="de-DE" sz="4000" b="1" dirty="0">
                <a:latin typeface="+mj-lt"/>
              </a:rPr>
              <a:t>Learning Objectives</a:t>
            </a:r>
          </a:p>
        </p:txBody>
      </p:sp>
      <p:sp>
        <p:nvSpPr>
          <p:cNvPr id="3" name="Content Placeholder 2"/>
          <p:cNvSpPr>
            <a:spLocks noGrp="1"/>
          </p:cNvSpPr>
          <p:nvPr>
            <p:ph idx="1"/>
          </p:nvPr>
        </p:nvSpPr>
        <p:spPr>
          <a:xfrm>
            <a:off x="431800" y="1786270"/>
            <a:ext cx="10434674" cy="3953540"/>
          </a:xfrm>
        </p:spPr>
        <p:txBody>
          <a:bodyPr>
            <a:noAutofit/>
          </a:bodyPr>
          <a:lstStyle/>
          <a:p>
            <a:pPr marL="0" indent="0" eaLnBrk="1" fontAlgn="auto" hangingPunct="1">
              <a:lnSpc>
                <a:spcPct val="150000"/>
              </a:lnSpc>
              <a:spcAft>
                <a:spcPts val="0"/>
              </a:spcAft>
              <a:buClr>
                <a:srgbClr val="76B900"/>
              </a:buClr>
              <a:buFont typeface="Times" pitchFamily="1" charset="0"/>
              <a:buNone/>
              <a:defRPr/>
            </a:pPr>
            <a:r>
              <a:rPr lang="en-US" sz="2400" dirty="0">
                <a:ea typeface="+mn-ea"/>
              </a:rPr>
              <a:t>After completing this chapter, students will be able to:</a:t>
            </a:r>
          </a:p>
          <a:p>
            <a:pPr eaLnBrk="1" fontAlgn="auto" hangingPunct="1">
              <a:lnSpc>
                <a:spcPct val="150000"/>
              </a:lnSpc>
              <a:spcAft>
                <a:spcPts val="0"/>
              </a:spcAft>
              <a:buClr>
                <a:srgbClr val="76B900"/>
              </a:buClr>
              <a:buFont typeface="Times" pitchFamily="1" charset="0"/>
              <a:buChar char="•"/>
              <a:defRPr/>
            </a:pPr>
            <a:r>
              <a:rPr lang="en-US" sz="2400" dirty="0">
                <a:ea typeface="+mn-ea"/>
              </a:rPr>
              <a:t>Explain criteria for a useful project selection/screening model</a:t>
            </a:r>
          </a:p>
          <a:p>
            <a:pPr eaLnBrk="1" fontAlgn="auto" hangingPunct="1">
              <a:lnSpc>
                <a:spcPct val="150000"/>
              </a:lnSpc>
              <a:spcAft>
                <a:spcPts val="0"/>
              </a:spcAft>
              <a:buClr>
                <a:srgbClr val="76B900"/>
              </a:buClr>
              <a:buFont typeface="Times" pitchFamily="1" charset="0"/>
              <a:buChar char="•"/>
              <a:defRPr/>
            </a:pPr>
            <a:r>
              <a:rPr lang="en-US" sz="2400" dirty="0">
                <a:ea typeface="+mn-ea"/>
              </a:rPr>
              <a:t>Understand how to employ scoring models to select projects</a:t>
            </a:r>
          </a:p>
          <a:p>
            <a:pPr eaLnBrk="1" fontAlgn="auto" hangingPunct="1">
              <a:lnSpc>
                <a:spcPct val="150000"/>
              </a:lnSpc>
              <a:spcAft>
                <a:spcPts val="0"/>
              </a:spcAft>
              <a:buClr>
                <a:srgbClr val="76B900"/>
              </a:buClr>
              <a:buFont typeface="Times" pitchFamily="1" charset="0"/>
              <a:buChar char="•"/>
              <a:defRPr/>
            </a:pPr>
            <a:r>
              <a:rPr lang="en-US" sz="2400" dirty="0" err="1">
                <a:ea typeface="+mn-ea"/>
              </a:rPr>
              <a:t>Recognise</a:t>
            </a:r>
            <a:r>
              <a:rPr lang="en-US" sz="2400" dirty="0">
                <a:ea typeface="+mn-ea"/>
              </a:rPr>
              <a:t> the challenges that arise in maintaining an optimal project portfolio for an </a:t>
            </a:r>
            <a:r>
              <a:rPr lang="en-US" sz="2400" dirty="0" err="1">
                <a:ea typeface="+mn-ea"/>
              </a:rPr>
              <a:t>organisation</a:t>
            </a:r>
            <a:endParaRPr lang="en-US" sz="2400" dirty="0">
              <a:ea typeface="+mn-ea"/>
            </a:endParaRPr>
          </a:p>
          <a:p>
            <a:pPr eaLnBrk="1" fontAlgn="auto" hangingPunct="1">
              <a:lnSpc>
                <a:spcPct val="150000"/>
              </a:lnSpc>
              <a:spcAft>
                <a:spcPts val="0"/>
              </a:spcAft>
              <a:buClr>
                <a:srgbClr val="76B900"/>
              </a:buClr>
              <a:buFont typeface="Times" pitchFamily="1" charset="0"/>
              <a:buChar char="•"/>
              <a:defRPr/>
            </a:pPr>
            <a:r>
              <a:rPr lang="en-US" sz="2400" dirty="0">
                <a:ea typeface="+mn-ea"/>
              </a:rPr>
              <a:t>Understand the three keys to successful project portfolio management</a:t>
            </a:r>
          </a:p>
        </p:txBody>
      </p:sp>
      <p:sp>
        <p:nvSpPr>
          <p:cNvPr id="7" name="Foliennummernplatzhalter 3">
            <a:extLst>
              <a:ext uri="{FF2B5EF4-FFF2-40B4-BE49-F238E27FC236}">
                <a16:creationId xmlns:a16="http://schemas.microsoft.com/office/drawing/2014/main" id="{2E5390FF-AEF1-42C5-A024-B0C229F85D51}"/>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23</a:t>
            </a:fld>
            <a:endParaRPr lang="hr-HR" dirty="0"/>
          </a:p>
        </p:txBody>
      </p:sp>
    </p:spTree>
    <p:extLst>
      <p:ext uri="{BB962C8B-B14F-4D97-AF65-F5344CB8AC3E}">
        <p14:creationId xmlns:p14="http://schemas.microsoft.com/office/powerpoint/2010/main" val="3350894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FD871-BC41-42AC-9481-A7D14C660447}"/>
              </a:ext>
            </a:extLst>
          </p:cNvPr>
          <p:cNvSpPr>
            <a:spLocks noGrp="1"/>
          </p:cNvSpPr>
          <p:nvPr>
            <p:ph type="title"/>
          </p:nvPr>
        </p:nvSpPr>
        <p:spPr/>
        <p:txBody>
          <a:bodyPr/>
          <a:lstStyle/>
          <a:p>
            <a:r>
              <a:rPr lang="de-DE" b="1" dirty="0">
                <a:latin typeface="+mj-lt"/>
              </a:rPr>
              <a:t>References</a:t>
            </a:r>
          </a:p>
        </p:txBody>
      </p:sp>
      <p:sp>
        <p:nvSpPr>
          <p:cNvPr id="3" name="Inhaltsplatzhalter 2">
            <a:extLst>
              <a:ext uri="{FF2B5EF4-FFF2-40B4-BE49-F238E27FC236}">
                <a16:creationId xmlns:a16="http://schemas.microsoft.com/office/drawing/2014/main" id="{51D3368C-046D-4712-973D-A806D77A82F6}"/>
              </a:ext>
            </a:extLst>
          </p:cNvPr>
          <p:cNvSpPr>
            <a:spLocks noGrp="1"/>
          </p:cNvSpPr>
          <p:nvPr>
            <p:ph idx="1"/>
          </p:nvPr>
        </p:nvSpPr>
        <p:spPr/>
        <p:txBody>
          <a:bodyPr>
            <a:normAutofit/>
          </a:bodyPr>
          <a:lstStyle/>
          <a:p>
            <a:r>
              <a:rPr lang="en-US" altLang="en-US" sz="1600" dirty="0" err="1">
                <a:latin typeface="+mj-lt"/>
              </a:rPr>
              <a:t>Horine</a:t>
            </a:r>
            <a:r>
              <a:rPr lang="en-US" altLang="en-US" sz="1600" dirty="0">
                <a:latin typeface="+mj-lt"/>
              </a:rPr>
              <a:t>, Greg (2013): </a:t>
            </a:r>
            <a:r>
              <a:rPr lang="en-US" altLang="en-US" sz="1600" i="1" dirty="0">
                <a:latin typeface="+mj-lt"/>
              </a:rPr>
              <a:t>Absolute Beginner’s Guide to Project Management</a:t>
            </a:r>
            <a:r>
              <a:rPr lang="en-US" altLang="en-US" sz="1600" dirty="0">
                <a:latin typeface="+mj-lt"/>
              </a:rPr>
              <a:t>, Que </a:t>
            </a:r>
            <a:r>
              <a:rPr lang="en-US" altLang="en-US" sz="1600" dirty="0" err="1">
                <a:latin typeface="+mj-lt"/>
              </a:rPr>
              <a:t>Sams</a:t>
            </a:r>
            <a:r>
              <a:rPr lang="en-US" altLang="en-US" sz="1600" dirty="0">
                <a:latin typeface="+mj-lt"/>
              </a:rPr>
              <a:t>/Pearson Education, 3</a:t>
            </a:r>
            <a:r>
              <a:rPr lang="en-US" altLang="en-US" sz="1600" baseline="30000" dirty="0">
                <a:latin typeface="+mj-lt"/>
              </a:rPr>
              <a:t>rd</a:t>
            </a:r>
            <a:r>
              <a:rPr lang="en-US" altLang="en-US" sz="1600" dirty="0">
                <a:latin typeface="+mj-lt"/>
              </a:rPr>
              <a:t> ed.</a:t>
            </a:r>
          </a:p>
          <a:p>
            <a:r>
              <a:rPr lang="en-US" altLang="en-US" sz="1600" dirty="0">
                <a:latin typeface="+mj-lt"/>
              </a:rPr>
              <a:t>Pinto, J. K. (2015): Project management. Achieving competitive advantage, Pearson Education, Harlow, Essex, 4</a:t>
            </a:r>
            <a:r>
              <a:rPr lang="en-US" altLang="en-US" sz="1600" baseline="30000" dirty="0">
                <a:latin typeface="+mj-lt"/>
              </a:rPr>
              <a:t>th</a:t>
            </a:r>
            <a:r>
              <a:rPr lang="en-US" altLang="en-US" sz="1600" dirty="0">
                <a:latin typeface="+mj-lt"/>
              </a:rPr>
              <a:t> ed.</a:t>
            </a:r>
          </a:p>
          <a:p>
            <a:r>
              <a:rPr lang="en-GB" altLang="en-US" sz="1600" dirty="0">
                <a:latin typeface="+mj-lt"/>
              </a:rPr>
              <a:t>Project Management Institute (2013): A Guide to the Project Management Body of Knowledge: </a:t>
            </a:r>
            <a:r>
              <a:rPr lang="en-GB" altLang="en-US" sz="1600" dirty="0" err="1">
                <a:latin typeface="+mj-lt"/>
              </a:rPr>
              <a:t>PMBOK</a:t>
            </a:r>
            <a:r>
              <a:rPr lang="en-GB" altLang="en-US" sz="1600" dirty="0">
                <a:latin typeface="+mj-lt"/>
              </a:rPr>
              <a:t>(R) Guide, Project Management Institute; 5</a:t>
            </a:r>
            <a:r>
              <a:rPr lang="en-GB" altLang="en-US" sz="1600" baseline="30000" dirty="0">
                <a:latin typeface="+mj-lt"/>
              </a:rPr>
              <a:t>th</a:t>
            </a:r>
            <a:r>
              <a:rPr lang="en-GB" altLang="en-US" sz="1600" dirty="0">
                <a:latin typeface="+mj-lt"/>
              </a:rPr>
              <a:t> ed.</a:t>
            </a:r>
          </a:p>
          <a:p>
            <a:r>
              <a:rPr lang="en-US" sz="1600" dirty="0">
                <a:latin typeface="+mj-lt"/>
              </a:rPr>
              <a:t>Souder, W. E., &amp; Sherman, J. D. (1994). Managing new technology development. Columbia University Press.</a:t>
            </a:r>
            <a:endParaRPr lang="en-GB" altLang="en-US" sz="1600" dirty="0">
              <a:latin typeface="+mj-lt"/>
            </a:endParaRPr>
          </a:p>
          <a:p>
            <a:endParaRPr lang="de-DE" sz="1600" dirty="0">
              <a:latin typeface="+mj-lt"/>
            </a:endParaRPr>
          </a:p>
        </p:txBody>
      </p:sp>
      <p:sp>
        <p:nvSpPr>
          <p:cNvPr id="4" name="Foliennummernplatzhalter 3">
            <a:extLst>
              <a:ext uri="{FF2B5EF4-FFF2-40B4-BE49-F238E27FC236}">
                <a16:creationId xmlns:a16="http://schemas.microsoft.com/office/drawing/2014/main" id="{E366C27A-3C26-43E7-A0B0-16AC8E21C235}"/>
              </a:ext>
            </a:extLst>
          </p:cNvPr>
          <p:cNvSpPr>
            <a:spLocks noGrp="1"/>
          </p:cNvSpPr>
          <p:nvPr>
            <p:ph type="sldNum" sz="quarter" idx="12"/>
          </p:nvPr>
        </p:nvSpPr>
        <p:spPr/>
        <p:txBody>
          <a:bodyPr/>
          <a:lstStyle/>
          <a:p>
            <a:fld id="{B34092F8-88B9-48E5-9B8F-3F206E5F35A9}" type="slidenum">
              <a:rPr lang="hr-HR" smtClean="0"/>
              <a:t>24</a:t>
            </a:fld>
            <a:endParaRPr lang="hr-HR"/>
          </a:p>
        </p:txBody>
      </p:sp>
    </p:spTree>
    <p:extLst>
      <p:ext uri="{BB962C8B-B14F-4D97-AF65-F5344CB8AC3E}">
        <p14:creationId xmlns:p14="http://schemas.microsoft.com/office/powerpoint/2010/main" val="338109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normAutofit/>
          </a:bodyPr>
          <a:lstStyle/>
          <a:p>
            <a:pPr eaLnBrk="1" hangingPunct="1"/>
            <a:r>
              <a:rPr lang="en-US" altLang="de-DE" sz="4000" b="1" dirty="0">
                <a:latin typeface="+mj-lt"/>
              </a:rPr>
              <a:t>Learning Objectives</a:t>
            </a:r>
          </a:p>
        </p:txBody>
      </p:sp>
      <p:sp>
        <p:nvSpPr>
          <p:cNvPr id="3" name="Content Placeholder 2"/>
          <p:cNvSpPr>
            <a:spLocks noGrp="1"/>
          </p:cNvSpPr>
          <p:nvPr>
            <p:ph idx="1"/>
          </p:nvPr>
        </p:nvSpPr>
        <p:spPr>
          <a:xfrm>
            <a:off x="431800" y="1786270"/>
            <a:ext cx="10434674" cy="3953540"/>
          </a:xfrm>
        </p:spPr>
        <p:txBody>
          <a:bodyPr>
            <a:noAutofit/>
          </a:bodyPr>
          <a:lstStyle/>
          <a:p>
            <a:pPr marL="0" indent="0" eaLnBrk="1" fontAlgn="auto" hangingPunct="1">
              <a:lnSpc>
                <a:spcPct val="150000"/>
              </a:lnSpc>
              <a:spcAft>
                <a:spcPts val="0"/>
              </a:spcAft>
              <a:buClr>
                <a:srgbClr val="76B900"/>
              </a:buClr>
              <a:buFont typeface="Times" pitchFamily="1" charset="0"/>
              <a:buNone/>
              <a:defRPr/>
            </a:pPr>
            <a:r>
              <a:rPr lang="en-GB" sz="2400" dirty="0">
                <a:latin typeface="+mj-lt"/>
                <a:ea typeface="+mn-ea"/>
              </a:rPr>
              <a:t>After completing this chapter, students will be able to:</a:t>
            </a:r>
          </a:p>
          <a:p>
            <a:pPr eaLnBrk="1" fontAlgn="auto" hangingPunct="1">
              <a:lnSpc>
                <a:spcPct val="150000"/>
              </a:lnSpc>
              <a:spcAft>
                <a:spcPts val="0"/>
              </a:spcAft>
              <a:buClr>
                <a:srgbClr val="76B900"/>
              </a:buClr>
              <a:buFont typeface="Times" pitchFamily="1" charset="0"/>
              <a:buChar char="•"/>
              <a:defRPr/>
            </a:pPr>
            <a:r>
              <a:rPr lang="en-GB" sz="2400" dirty="0">
                <a:latin typeface="+mj-lt"/>
                <a:ea typeface="+mn-ea"/>
              </a:rPr>
              <a:t>Explain criteria for a useful project selection/screening model</a:t>
            </a:r>
          </a:p>
          <a:p>
            <a:pPr eaLnBrk="1" fontAlgn="auto" hangingPunct="1">
              <a:lnSpc>
                <a:spcPct val="150000"/>
              </a:lnSpc>
              <a:spcAft>
                <a:spcPts val="0"/>
              </a:spcAft>
              <a:buClr>
                <a:srgbClr val="76B900"/>
              </a:buClr>
              <a:buFont typeface="Times" pitchFamily="1" charset="0"/>
              <a:buChar char="•"/>
              <a:defRPr/>
            </a:pPr>
            <a:r>
              <a:rPr lang="en-GB" sz="2400" dirty="0">
                <a:latin typeface="+mj-lt"/>
                <a:ea typeface="+mn-ea"/>
              </a:rPr>
              <a:t>Understand how to employ scoring models to select projects</a:t>
            </a:r>
          </a:p>
          <a:p>
            <a:pPr eaLnBrk="1" fontAlgn="auto" hangingPunct="1">
              <a:lnSpc>
                <a:spcPct val="150000"/>
              </a:lnSpc>
              <a:spcAft>
                <a:spcPts val="0"/>
              </a:spcAft>
              <a:buClr>
                <a:srgbClr val="76B900"/>
              </a:buClr>
              <a:buFont typeface="Times" pitchFamily="1" charset="0"/>
              <a:buChar char="•"/>
              <a:defRPr/>
            </a:pPr>
            <a:r>
              <a:rPr lang="en-GB" sz="2400" dirty="0">
                <a:latin typeface="+mj-lt"/>
                <a:ea typeface="+mn-ea"/>
              </a:rPr>
              <a:t>Recognise the challenges that arise in maintaining an optimal project portfolio for an organisation</a:t>
            </a:r>
          </a:p>
          <a:p>
            <a:pPr eaLnBrk="1" fontAlgn="auto" hangingPunct="1">
              <a:lnSpc>
                <a:spcPct val="150000"/>
              </a:lnSpc>
              <a:spcAft>
                <a:spcPts val="0"/>
              </a:spcAft>
              <a:buClr>
                <a:srgbClr val="76B900"/>
              </a:buClr>
              <a:buFont typeface="Times" pitchFamily="1" charset="0"/>
              <a:buChar char="•"/>
              <a:defRPr/>
            </a:pPr>
            <a:r>
              <a:rPr lang="en-GB" sz="2400" dirty="0">
                <a:latin typeface="+mj-lt"/>
                <a:ea typeface="+mn-ea"/>
              </a:rPr>
              <a:t>Understand the three keys to successful project portfolio management</a:t>
            </a:r>
          </a:p>
        </p:txBody>
      </p:sp>
      <p:sp>
        <p:nvSpPr>
          <p:cNvPr id="7" name="Foliennummernplatzhalter 3">
            <a:extLst>
              <a:ext uri="{FF2B5EF4-FFF2-40B4-BE49-F238E27FC236}">
                <a16:creationId xmlns:a16="http://schemas.microsoft.com/office/drawing/2014/main" id="{2E5390FF-AEF1-42C5-A024-B0C229F85D51}"/>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3</a:t>
            </a:fld>
            <a:endParaRPr lang="hr-HR" dirty="0"/>
          </a:p>
        </p:txBody>
      </p:sp>
    </p:spTree>
    <p:extLst>
      <p:ext uri="{BB962C8B-B14F-4D97-AF65-F5344CB8AC3E}">
        <p14:creationId xmlns:p14="http://schemas.microsoft.com/office/powerpoint/2010/main" val="28688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nhaltsplatzhalter 8"/>
          <p:cNvGraphicFramePr>
            <a:graphicFrameLocks noGrp="1"/>
          </p:cNvGraphicFramePr>
          <p:nvPr>
            <p:ph idx="1"/>
            <p:extLst>
              <p:ext uri="{D42A27DB-BD31-4B8C-83A1-F6EECF244321}">
                <p14:modId xmlns:p14="http://schemas.microsoft.com/office/powerpoint/2010/main" val="2426376201"/>
              </p:ext>
            </p:extLst>
          </p:nvPr>
        </p:nvGraphicFramePr>
        <p:xfrm>
          <a:off x="914400" y="1447800"/>
          <a:ext cx="9824484"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163" name="Titel 2"/>
          <p:cNvSpPr>
            <a:spLocks noGrp="1"/>
          </p:cNvSpPr>
          <p:nvPr>
            <p:ph type="title"/>
          </p:nvPr>
        </p:nvSpPr>
        <p:spPr/>
        <p:txBody>
          <a:bodyPr>
            <a:normAutofit/>
          </a:bodyPr>
          <a:lstStyle/>
          <a:p>
            <a:r>
              <a:rPr lang="de-DE" altLang="de-DE" sz="4000" b="1" dirty="0">
                <a:latin typeface="+mj-lt"/>
              </a:rPr>
              <a:t>Portfolio Management</a:t>
            </a:r>
            <a:endParaRPr lang="en-US" altLang="de-DE" sz="4000" b="1" dirty="0">
              <a:latin typeface="+mj-lt"/>
            </a:endParaRPr>
          </a:p>
        </p:txBody>
      </p:sp>
      <p:sp>
        <p:nvSpPr>
          <p:cNvPr id="10" name="Foliennummernplatzhalter 3">
            <a:extLst>
              <a:ext uri="{FF2B5EF4-FFF2-40B4-BE49-F238E27FC236}">
                <a16:creationId xmlns:a16="http://schemas.microsoft.com/office/drawing/2014/main" id="{292D20FC-6B24-4D6A-9878-F4E2BE965A0B}"/>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4</a:t>
            </a:fld>
            <a:endParaRPr lang="hr-HR" dirty="0"/>
          </a:p>
        </p:txBody>
      </p:sp>
    </p:spTree>
    <p:extLst>
      <p:ext uri="{BB962C8B-B14F-4D97-AF65-F5344CB8AC3E}">
        <p14:creationId xmlns:p14="http://schemas.microsoft.com/office/powerpoint/2010/main" val="990020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C99A2D9-A4A5-4260-973B-4E123B4180F0}"/>
              </a:ext>
            </a:extLst>
          </p:cNvPr>
          <p:cNvSpPr>
            <a:spLocks noGrp="1"/>
          </p:cNvSpPr>
          <p:nvPr>
            <p:ph type="title"/>
          </p:nvPr>
        </p:nvSpPr>
        <p:spPr/>
        <p:txBody>
          <a:bodyPr>
            <a:normAutofit/>
          </a:bodyPr>
          <a:lstStyle/>
          <a:p>
            <a:r>
              <a:rPr lang="en-US" altLang="en-US" sz="4000" b="1" dirty="0">
                <a:latin typeface="+mj-lt"/>
              </a:rPr>
              <a:t>Project Group Work for This Course</a:t>
            </a:r>
            <a:endParaRPr lang="de-DE" altLang="de-DE" sz="4000" b="1" dirty="0">
              <a:latin typeface="+mj-lt"/>
            </a:endParaRPr>
          </a:p>
        </p:txBody>
      </p:sp>
      <p:sp>
        <p:nvSpPr>
          <p:cNvPr id="23555" name="Content Placeholder 2">
            <a:extLst>
              <a:ext uri="{FF2B5EF4-FFF2-40B4-BE49-F238E27FC236}">
                <a16:creationId xmlns:a16="http://schemas.microsoft.com/office/drawing/2014/main" id="{7A8F1312-3069-4A81-8DFA-AACAD49B4DD7}"/>
              </a:ext>
            </a:extLst>
          </p:cNvPr>
          <p:cNvSpPr>
            <a:spLocks noGrp="1"/>
          </p:cNvSpPr>
          <p:nvPr>
            <p:ph idx="1"/>
          </p:nvPr>
        </p:nvSpPr>
        <p:spPr>
          <a:xfrm>
            <a:off x="574158" y="1690688"/>
            <a:ext cx="9408042" cy="4100512"/>
          </a:xfrm>
        </p:spPr>
        <p:txBody>
          <a:bodyPr>
            <a:normAutofit/>
          </a:bodyPr>
          <a:lstStyle/>
          <a:p>
            <a:r>
              <a:rPr lang="en-US" altLang="de-DE" sz="2400" dirty="0">
                <a:latin typeface="+mj-lt"/>
              </a:rPr>
              <a:t>During this course you are to develop and plan a project of your choice</a:t>
            </a:r>
          </a:p>
          <a:p>
            <a:r>
              <a:rPr lang="en-US" altLang="de-DE" sz="2400" dirty="0">
                <a:latin typeface="+mj-lt"/>
              </a:rPr>
              <a:t>Today: </a:t>
            </a:r>
          </a:p>
          <a:p>
            <a:pPr lvl="1"/>
            <a:r>
              <a:rPr lang="en-US" altLang="de-DE" sz="2000" dirty="0">
                <a:latin typeface="+mj-lt"/>
              </a:rPr>
              <a:t>Choose a team of 4 – 5 Students</a:t>
            </a:r>
          </a:p>
          <a:p>
            <a:pPr lvl="2"/>
            <a:r>
              <a:rPr lang="en-US" altLang="de-DE" dirty="0">
                <a:latin typeface="+mj-lt"/>
              </a:rPr>
              <a:t>Needs to be able to be in working mode in 2 weeks</a:t>
            </a:r>
          </a:p>
          <a:p>
            <a:pPr lvl="1"/>
            <a:r>
              <a:rPr lang="en-US" altLang="de-DE" sz="2000" dirty="0">
                <a:latin typeface="+mj-lt"/>
              </a:rPr>
              <a:t>Develop different project ideas with your team</a:t>
            </a:r>
          </a:p>
          <a:p>
            <a:pPr lvl="2"/>
            <a:r>
              <a:rPr lang="en-US" altLang="de-DE" dirty="0">
                <a:latin typeface="+mj-lt"/>
              </a:rPr>
              <a:t>Can be real or fictitious</a:t>
            </a:r>
          </a:p>
          <a:p>
            <a:pPr lvl="1"/>
            <a:r>
              <a:rPr lang="en-US" altLang="de-DE" sz="2000" dirty="0">
                <a:latin typeface="+mj-lt"/>
              </a:rPr>
              <a:t>Choose a project idea that your team will follow for the rest of this course </a:t>
            </a:r>
          </a:p>
        </p:txBody>
      </p:sp>
      <p:sp>
        <p:nvSpPr>
          <p:cNvPr id="23558" name="Date Placeholder 5">
            <a:extLst>
              <a:ext uri="{FF2B5EF4-FFF2-40B4-BE49-F238E27FC236}">
                <a16:creationId xmlns:a16="http://schemas.microsoft.com/office/drawing/2014/main" id="{8D02D0AD-3649-41D3-B2C8-2BD7CFFFF00E}"/>
              </a:ext>
            </a:extLst>
          </p:cNvPr>
          <p:cNvSpPr>
            <a:spLocks noGrp="1"/>
          </p:cNvSpPr>
          <p:nvPr>
            <p:ph type="dt"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r>
              <a:rPr lang="en-US" altLang="de-DE" sz="1200">
                <a:solidFill>
                  <a:schemeClr val="bg1"/>
                </a:solidFill>
                <a:ea typeface="MS Mincho" panose="02020609040205080304" pitchFamily="49" charset="-128"/>
              </a:rPr>
              <a:t>Summer Term 2017</a:t>
            </a:r>
          </a:p>
        </p:txBody>
      </p:sp>
      <p:sp>
        <p:nvSpPr>
          <p:cNvPr id="10" name="Foliennummernplatzhalter 3">
            <a:extLst>
              <a:ext uri="{FF2B5EF4-FFF2-40B4-BE49-F238E27FC236}">
                <a16:creationId xmlns:a16="http://schemas.microsoft.com/office/drawing/2014/main" id="{A0DC40A0-A56C-4DD0-986F-9FC027D74389}"/>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4092F8-88B9-48E5-9B8F-3F206E5F35A9}" type="slidenum">
              <a:rPr lang="hr-HR" smtClean="0"/>
              <a:pPr/>
              <a:t>5</a:t>
            </a:fld>
            <a:endParaRPr lang="hr-HR" dirty="0"/>
          </a:p>
        </p:txBody>
      </p:sp>
    </p:spTree>
    <p:extLst>
      <p:ext uri="{BB962C8B-B14F-4D97-AF65-F5344CB8AC3E}">
        <p14:creationId xmlns:p14="http://schemas.microsoft.com/office/powerpoint/2010/main" val="3022812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a:extLst>
              <a:ext uri="{FF2B5EF4-FFF2-40B4-BE49-F238E27FC236}">
                <a16:creationId xmlns:a16="http://schemas.microsoft.com/office/drawing/2014/main" id="{1546E441-CBF7-412B-8D69-D66ED5D0AE09}"/>
              </a:ext>
            </a:extLst>
          </p:cNvPr>
          <p:cNvGraphicFramePr>
            <a:graphicFrameLocks noGrp="1"/>
          </p:cNvGraphicFramePr>
          <p:nvPr>
            <p:ph idx="1"/>
            <p:extLst>
              <p:ext uri="{D42A27DB-BD31-4B8C-83A1-F6EECF244321}">
                <p14:modId xmlns:p14="http://schemas.microsoft.com/office/powerpoint/2010/main" val="2334941039"/>
              </p:ext>
            </p:extLst>
          </p:nvPr>
        </p:nvGraphicFramePr>
        <p:xfrm>
          <a:off x="838199" y="1690688"/>
          <a:ext cx="5171283" cy="3952080"/>
        </p:xfrm>
        <a:graphic>
          <a:graphicData uri="http://schemas.openxmlformats.org/drawingml/2006/table">
            <a:tbl>
              <a:tblPr firstRow="1" bandRow="1">
                <a:tableStyleId>{93296810-A885-4BE3-A3E7-6D5BEEA58F35}</a:tableStyleId>
              </a:tblPr>
              <a:tblGrid>
                <a:gridCol w="5171283">
                  <a:extLst>
                    <a:ext uri="{9D8B030D-6E8A-4147-A177-3AD203B41FA5}">
                      <a16:colId xmlns:a16="http://schemas.microsoft.com/office/drawing/2014/main" val="20000"/>
                    </a:ext>
                  </a:extLst>
                </a:gridCol>
              </a:tblGrid>
              <a:tr h="530334">
                <a:tc>
                  <a:txBody>
                    <a:bodyPr/>
                    <a:lstStyle/>
                    <a:p>
                      <a:r>
                        <a:rPr lang="en-US" sz="2400" b="0" u="none" strike="noStrike" kern="1200" baseline="0" noProof="0" dirty="0">
                          <a:latin typeface="Calibri"/>
                          <a:ea typeface="Calibri"/>
                        </a:rPr>
                        <a:t>Rational Thinking</a:t>
                      </a:r>
                      <a:endParaRPr lang="en-US" sz="2400" b="0" noProof="0" dirty="0">
                        <a:latin typeface="Calibri"/>
                        <a:ea typeface="Calibri"/>
                      </a:endParaRPr>
                    </a:p>
                  </a:txBody>
                  <a:tcPr marL="91456" marR="91456" marT="45714" marB="45714"/>
                </a:tc>
                <a:extLst>
                  <a:ext uri="{0D108BD9-81ED-4DB2-BD59-A6C34878D82A}">
                    <a16:rowId xmlns:a16="http://schemas.microsoft.com/office/drawing/2014/main" val="10000"/>
                  </a:ext>
                </a:extLst>
              </a:tr>
              <a:tr h="915372">
                <a:tc>
                  <a:txBody>
                    <a:bodyPr/>
                    <a:lstStyle/>
                    <a:p>
                      <a:r>
                        <a:rPr lang="en-US" sz="2400" b="0" u="none" strike="noStrike" kern="1200" baseline="0" noProof="0" dirty="0">
                          <a:latin typeface="Calibri"/>
                          <a:ea typeface="Calibri"/>
                        </a:rPr>
                        <a:t>Examining your own strengths</a:t>
                      </a:r>
                    </a:p>
                    <a:p>
                      <a:r>
                        <a:rPr lang="en-US" sz="2400" b="0" u="none" strike="noStrike" kern="1200" baseline="0" noProof="0" dirty="0">
                          <a:latin typeface="Calibri"/>
                          <a:ea typeface="Calibri"/>
                        </a:rPr>
                        <a:t>and interests</a:t>
                      </a:r>
                      <a:endParaRPr lang="en-US" sz="2400" b="0" noProof="0" dirty="0">
                        <a:latin typeface="Calibri"/>
                        <a:ea typeface="Calibri"/>
                      </a:endParaRPr>
                    </a:p>
                  </a:txBody>
                  <a:tcPr marL="91456" marR="91456" marT="45714" marB="45714"/>
                </a:tc>
                <a:extLst>
                  <a:ext uri="{0D108BD9-81ED-4DB2-BD59-A6C34878D82A}">
                    <a16:rowId xmlns:a16="http://schemas.microsoft.com/office/drawing/2014/main" val="10001"/>
                  </a:ext>
                </a:extLst>
              </a:tr>
              <a:tr h="915372">
                <a:tc>
                  <a:txBody>
                    <a:bodyPr/>
                    <a:lstStyle/>
                    <a:p>
                      <a:r>
                        <a:rPr lang="en-US" sz="2400" b="0" u="none" strike="noStrike" kern="1200" baseline="0" noProof="0" dirty="0">
                          <a:latin typeface="Calibri"/>
                          <a:ea typeface="Calibri"/>
                        </a:rPr>
                        <a:t>Looking at past project titles</a:t>
                      </a:r>
                      <a:endParaRPr lang="en-US" sz="2400" b="0" noProof="0" dirty="0">
                        <a:latin typeface="Calibri"/>
                        <a:ea typeface="Calibri"/>
                      </a:endParaRPr>
                    </a:p>
                  </a:txBody>
                  <a:tcPr marL="91456" marR="91456" marT="45714" marB="45714"/>
                </a:tc>
                <a:extLst>
                  <a:ext uri="{0D108BD9-81ED-4DB2-BD59-A6C34878D82A}">
                    <a16:rowId xmlns:a16="http://schemas.microsoft.com/office/drawing/2014/main" val="10002"/>
                  </a:ext>
                </a:extLst>
              </a:tr>
              <a:tr h="530334">
                <a:tc>
                  <a:txBody>
                    <a:bodyPr/>
                    <a:lstStyle/>
                    <a:p>
                      <a:r>
                        <a:rPr lang="en-US" sz="2400" b="0" noProof="0" dirty="0">
                          <a:latin typeface="Calibri"/>
                          <a:ea typeface="Calibri"/>
                        </a:rPr>
                        <a:t>Discussion</a:t>
                      </a:r>
                    </a:p>
                  </a:txBody>
                  <a:tcPr marL="91456" marR="91456" marT="45714" marB="45714"/>
                </a:tc>
                <a:extLst>
                  <a:ext uri="{0D108BD9-81ED-4DB2-BD59-A6C34878D82A}">
                    <a16:rowId xmlns:a16="http://schemas.microsoft.com/office/drawing/2014/main" val="10003"/>
                  </a:ext>
                </a:extLst>
              </a:tr>
              <a:tr h="530334">
                <a:tc>
                  <a:txBody>
                    <a:bodyPr/>
                    <a:lstStyle/>
                    <a:p>
                      <a:r>
                        <a:rPr lang="en-US" sz="2400" b="0" u="none" strike="noStrike" kern="1200" baseline="0" noProof="0" dirty="0">
                          <a:latin typeface="Calibri"/>
                          <a:ea typeface="Calibri"/>
                        </a:rPr>
                        <a:t>Searching literature</a:t>
                      </a:r>
                      <a:endParaRPr lang="en-US" sz="2400" b="0" noProof="0" dirty="0">
                        <a:latin typeface="Calibri"/>
                        <a:ea typeface="Calibri"/>
                      </a:endParaRPr>
                    </a:p>
                  </a:txBody>
                  <a:tcPr marL="91456" marR="91456" marT="45714" marB="45714"/>
                </a:tc>
                <a:extLst>
                  <a:ext uri="{0D108BD9-81ED-4DB2-BD59-A6C34878D82A}">
                    <a16:rowId xmlns:a16="http://schemas.microsoft.com/office/drawing/2014/main" val="10004"/>
                  </a:ext>
                </a:extLst>
              </a:tr>
              <a:tr h="530334">
                <a:tc>
                  <a:txBody>
                    <a:bodyPr/>
                    <a:lstStyle/>
                    <a:p>
                      <a:r>
                        <a:rPr lang="en-US" sz="2400" b="0" noProof="0" dirty="0">
                          <a:latin typeface="Calibri"/>
                          <a:ea typeface="Calibri"/>
                        </a:rPr>
                        <a:t>Scanning media</a:t>
                      </a:r>
                    </a:p>
                  </a:txBody>
                  <a:tcPr marL="91456" marR="91456" marT="45714" marB="45714"/>
                </a:tc>
                <a:extLst>
                  <a:ext uri="{0D108BD9-81ED-4DB2-BD59-A6C34878D82A}">
                    <a16:rowId xmlns:a16="http://schemas.microsoft.com/office/drawing/2014/main" val="10005"/>
                  </a:ext>
                </a:extLst>
              </a:tr>
            </a:tbl>
          </a:graphicData>
        </a:graphic>
      </p:graphicFrame>
      <p:sp>
        <p:nvSpPr>
          <p:cNvPr id="24594" name="Titel 2">
            <a:extLst>
              <a:ext uri="{FF2B5EF4-FFF2-40B4-BE49-F238E27FC236}">
                <a16:creationId xmlns:a16="http://schemas.microsoft.com/office/drawing/2014/main" id="{B6B079D6-EF56-4DC3-9D19-84E326C993A0}"/>
              </a:ext>
            </a:extLst>
          </p:cNvPr>
          <p:cNvSpPr>
            <a:spLocks noGrp="1"/>
          </p:cNvSpPr>
          <p:nvPr>
            <p:ph type="title"/>
          </p:nvPr>
        </p:nvSpPr>
        <p:spPr/>
        <p:txBody>
          <a:bodyPr>
            <a:normAutofit/>
          </a:bodyPr>
          <a:lstStyle/>
          <a:p>
            <a:r>
              <a:rPr lang="en-US" altLang="en-US" sz="4000" b="1" dirty="0">
                <a:latin typeface="+mj-lt"/>
              </a:rPr>
              <a:t>Generating Project Ideas</a:t>
            </a:r>
          </a:p>
        </p:txBody>
      </p:sp>
      <p:pic>
        <p:nvPicPr>
          <p:cNvPr id="24598" name="Picture 3" descr="C:\Users\Tine\AppData\Local\Microsoft\Windows\Temporary Internet Files\Content.IE5\43P8J46P\discussion_leader_picture[1].jpg">
            <a:extLst>
              <a:ext uri="{FF2B5EF4-FFF2-40B4-BE49-F238E27FC236}">
                <a16:creationId xmlns:a16="http://schemas.microsoft.com/office/drawing/2014/main" id="{9E7C7433-30F1-40F3-86DF-6101A098A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9463" y="2811463"/>
            <a:ext cx="1809750" cy="180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9" name="Picture 4" descr="C:\Users\Tine\AppData\Local\Microsoft\Windows\Temporary Internet Files\Content.IE5\1CMHR0L7\classic%20books[1].jpg">
            <a:extLst>
              <a:ext uri="{FF2B5EF4-FFF2-40B4-BE49-F238E27FC236}">
                <a16:creationId xmlns:a16="http://schemas.microsoft.com/office/drawing/2014/main" id="{B864BA0A-8F49-437E-AD8B-709759337A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5089" y="4079875"/>
            <a:ext cx="1984375" cy="173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600" name="Picture 5" descr="C:\Users\Tine\AppData\Local\Microsoft\Windows\Temporary Internet Files\Content.IE5\43P8J46P\assessment_000[1].jpeg">
            <a:extLst>
              <a:ext uri="{FF2B5EF4-FFF2-40B4-BE49-F238E27FC236}">
                <a16:creationId xmlns:a16="http://schemas.microsoft.com/office/drawing/2014/main" id="{B0FF6878-1AFB-46D1-B9D9-73A908A548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7539" y="766763"/>
            <a:ext cx="2200275"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Foliennummernplatzhalter 3">
            <a:extLst>
              <a:ext uri="{FF2B5EF4-FFF2-40B4-BE49-F238E27FC236}">
                <a16:creationId xmlns:a16="http://schemas.microsoft.com/office/drawing/2014/main" id="{2236F05E-8B4D-4081-8D5D-C1280D5BCBA1}"/>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6</a:t>
            </a:fld>
            <a:endParaRPr lang="hr-HR" dirty="0"/>
          </a:p>
        </p:txBody>
      </p:sp>
    </p:spTree>
    <p:extLst>
      <p:ext uri="{BB962C8B-B14F-4D97-AF65-F5344CB8AC3E}">
        <p14:creationId xmlns:p14="http://schemas.microsoft.com/office/powerpoint/2010/main" val="3679180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a:extLst>
              <a:ext uri="{FF2B5EF4-FFF2-40B4-BE49-F238E27FC236}">
                <a16:creationId xmlns:a16="http://schemas.microsoft.com/office/drawing/2014/main" id="{578129F4-946A-41E2-BA24-1C08CC9A67D2}"/>
              </a:ext>
            </a:extLst>
          </p:cNvPr>
          <p:cNvGraphicFramePr>
            <a:graphicFrameLocks noGrp="1"/>
          </p:cNvGraphicFramePr>
          <p:nvPr>
            <p:ph idx="1"/>
            <p:extLst>
              <p:ext uri="{D42A27DB-BD31-4B8C-83A1-F6EECF244321}">
                <p14:modId xmlns:p14="http://schemas.microsoft.com/office/powerpoint/2010/main" val="2744312256"/>
              </p:ext>
            </p:extLst>
          </p:nvPr>
        </p:nvGraphicFramePr>
        <p:xfrm>
          <a:off x="4996308" y="1503362"/>
          <a:ext cx="5210948" cy="3706311"/>
        </p:xfrm>
        <a:graphic>
          <a:graphicData uri="http://schemas.openxmlformats.org/drawingml/2006/table">
            <a:tbl>
              <a:tblPr firstRow="1" bandRow="1">
                <a:tableStyleId>{93296810-A885-4BE3-A3E7-6D5BEEA58F35}</a:tableStyleId>
              </a:tblPr>
              <a:tblGrid>
                <a:gridCol w="5210948">
                  <a:extLst>
                    <a:ext uri="{9D8B030D-6E8A-4147-A177-3AD203B41FA5}">
                      <a16:colId xmlns:a16="http://schemas.microsoft.com/office/drawing/2014/main" val="20000"/>
                    </a:ext>
                  </a:extLst>
                </a:gridCol>
              </a:tblGrid>
              <a:tr h="574439">
                <a:tc>
                  <a:txBody>
                    <a:bodyPr/>
                    <a:lstStyle/>
                    <a:p>
                      <a:r>
                        <a:rPr lang="en-US" sz="2400" u="none" strike="noStrike" kern="1200" baseline="0" noProof="0" dirty="0">
                          <a:latin typeface="Calibri"/>
                          <a:ea typeface="Calibri"/>
                        </a:rPr>
                        <a:t>Creative Thinking</a:t>
                      </a:r>
                      <a:endParaRPr lang="en-US" sz="2400" noProof="0" dirty="0">
                        <a:latin typeface="Calibri"/>
                        <a:ea typeface="Calibri"/>
                      </a:endParaRPr>
                    </a:p>
                  </a:txBody>
                  <a:tcPr marL="91456" marR="91456" marT="45695" marB="45695"/>
                </a:tc>
                <a:extLst>
                  <a:ext uri="{0D108BD9-81ED-4DB2-BD59-A6C34878D82A}">
                    <a16:rowId xmlns:a16="http://schemas.microsoft.com/office/drawing/2014/main" val="10000"/>
                  </a:ext>
                </a:extLst>
              </a:tr>
              <a:tr h="991497">
                <a:tc>
                  <a:txBody>
                    <a:bodyPr/>
                    <a:lstStyle/>
                    <a:p>
                      <a:r>
                        <a:rPr lang="en-US" sz="2400" u="none" strike="noStrike" kern="1200" baseline="0" noProof="0" dirty="0">
                          <a:latin typeface="Calibri"/>
                          <a:ea typeface="Calibri"/>
                        </a:rPr>
                        <a:t>Keeping a notebook of ideas</a:t>
                      </a:r>
                      <a:endParaRPr lang="en-US" sz="2400" noProof="0" dirty="0">
                        <a:latin typeface="Calibri"/>
                        <a:ea typeface="Calibri"/>
                      </a:endParaRPr>
                    </a:p>
                  </a:txBody>
                  <a:tcPr marL="91456" marR="91456" marT="45695" marB="45695"/>
                </a:tc>
                <a:extLst>
                  <a:ext uri="{0D108BD9-81ED-4DB2-BD59-A6C34878D82A}">
                    <a16:rowId xmlns:a16="http://schemas.microsoft.com/office/drawing/2014/main" val="10001"/>
                  </a:ext>
                </a:extLst>
              </a:tr>
              <a:tr h="991497">
                <a:tc>
                  <a:txBody>
                    <a:bodyPr/>
                    <a:lstStyle/>
                    <a:p>
                      <a:r>
                        <a:rPr lang="en-US" sz="2400" u="none" strike="noStrike" kern="1200" baseline="0" noProof="0" dirty="0">
                          <a:latin typeface="Calibri"/>
                          <a:ea typeface="Calibri"/>
                        </a:rPr>
                        <a:t>Exploring personal preferences using past projects</a:t>
                      </a:r>
                      <a:endParaRPr lang="en-US" sz="2400" noProof="0" dirty="0">
                        <a:latin typeface="Calibri"/>
                        <a:ea typeface="Calibri"/>
                      </a:endParaRPr>
                    </a:p>
                  </a:txBody>
                  <a:tcPr marL="91456" marR="91456" marT="45695" marB="45695"/>
                </a:tc>
                <a:extLst>
                  <a:ext uri="{0D108BD9-81ED-4DB2-BD59-A6C34878D82A}">
                    <a16:rowId xmlns:a16="http://schemas.microsoft.com/office/drawing/2014/main" val="10002"/>
                  </a:ext>
                </a:extLst>
              </a:tr>
              <a:tr h="574439">
                <a:tc>
                  <a:txBody>
                    <a:bodyPr/>
                    <a:lstStyle/>
                    <a:p>
                      <a:r>
                        <a:rPr lang="en-US" sz="2400" noProof="0" dirty="0">
                          <a:latin typeface="Calibri"/>
                          <a:ea typeface="Calibri"/>
                        </a:rPr>
                        <a:t>Relevance trees</a:t>
                      </a:r>
                    </a:p>
                  </a:txBody>
                  <a:tcPr marL="91456" marR="91456" marT="45695" marB="45695"/>
                </a:tc>
                <a:extLst>
                  <a:ext uri="{0D108BD9-81ED-4DB2-BD59-A6C34878D82A}">
                    <a16:rowId xmlns:a16="http://schemas.microsoft.com/office/drawing/2014/main" val="10003"/>
                  </a:ext>
                </a:extLst>
              </a:tr>
              <a:tr h="574439">
                <a:tc>
                  <a:txBody>
                    <a:bodyPr/>
                    <a:lstStyle/>
                    <a:p>
                      <a:r>
                        <a:rPr lang="en-US" sz="2400" noProof="0" dirty="0">
                          <a:latin typeface="Calibri"/>
                          <a:ea typeface="Calibri"/>
                        </a:rPr>
                        <a:t>Brainstorming</a:t>
                      </a:r>
                    </a:p>
                  </a:txBody>
                  <a:tcPr marL="91456" marR="91456" marT="45695" marB="45695"/>
                </a:tc>
                <a:extLst>
                  <a:ext uri="{0D108BD9-81ED-4DB2-BD59-A6C34878D82A}">
                    <a16:rowId xmlns:a16="http://schemas.microsoft.com/office/drawing/2014/main" val="10004"/>
                  </a:ext>
                </a:extLst>
              </a:tr>
            </a:tbl>
          </a:graphicData>
        </a:graphic>
      </p:graphicFrame>
      <p:sp>
        <p:nvSpPr>
          <p:cNvPr id="25618" name="Titel 2">
            <a:extLst>
              <a:ext uri="{FF2B5EF4-FFF2-40B4-BE49-F238E27FC236}">
                <a16:creationId xmlns:a16="http://schemas.microsoft.com/office/drawing/2014/main" id="{2237BF94-2BBB-4A84-AA33-0A1376077DCA}"/>
              </a:ext>
            </a:extLst>
          </p:cNvPr>
          <p:cNvSpPr>
            <a:spLocks noGrp="1"/>
          </p:cNvSpPr>
          <p:nvPr>
            <p:ph type="title"/>
          </p:nvPr>
        </p:nvSpPr>
        <p:spPr/>
        <p:txBody>
          <a:bodyPr>
            <a:normAutofit/>
          </a:bodyPr>
          <a:lstStyle/>
          <a:p>
            <a:r>
              <a:rPr lang="en-US" altLang="en-US" sz="4000" b="1" dirty="0">
                <a:latin typeface="+mj-lt"/>
              </a:rPr>
              <a:t>Generating Project Ideas</a:t>
            </a:r>
          </a:p>
        </p:txBody>
      </p:sp>
      <p:pic>
        <p:nvPicPr>
          <p:cNvPr id="25622" name="Picture 32" descr="C:\Users\Tine\AppData\Local\Microsoft\Windows\Temporary Internet Files\Content.IE5\3CEB7Q2H\brainstorming[1].jpg">
            <a:extLst>
              <a:ext uri="{FF2B5EF4-FFF2-40B4-BE49-F238E27FC236}">
                <a16:creationId xmlns:a16="http://schemas.microsoft.com/office/drawing/2014/main" id="{C7BF24D8-4DD0-4861-91B4-3A7011E99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047" y="3824288"/>
            <a:ext cx="21336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23" name="Picture 34">
            <a:extLst>
              <a:ext uri="{FF2B5EF4-FFF2-40B4-BE49-F238E27FC236}">
                <a16:creationId xmlns:a16="http://schemas.microsoft.com/office/drawing/2014/main" id="{54D7762C-F4FF-487E-A2CB-AC9358176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347" y="2347914"/>
            <a:ext cx="2882900" cy="21621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5624" name="Picture 29" descr="C:\Users\Tine\AppData\Local\Microsoft\Windows\Temporary Internet Files\Content.IE5\3CEB7Q2H\notebook-311122_640[1].png">
            <a:extLst>
              <a:ext uri="{FF2B5EF4-FFF2-40B4-BE49-F238E27FC236}">
                <a16:creationId xmlns:a16="http://schemas.microsoft.com/office/drawing/2014/main" id="{F6ED23F1-5F7E-4F69-8241-758CFAF0B9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261" y="1268413"/>
            <a:ext cx="1576387" cy="154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Foliennummernplatzhalter 3">
            <a:extLst>
              <a:ext uri="{FF2B5EF4-FFF2-40B4-BE49-F238E27FC236}">
                <a16:creationId xmlns:a16="http://schemas.microsoft.com/office/drawing/2014/main" id="{74F8DF66-DC69-4F8E-BE74-498A290F36CB}"/>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7</a:t>
            </a:fld>
            <a:endParaRPr lang="hr-HR" dirty="0"/>
          </a:p>
        </p:txBody>
      </p:sp>
    </p:spTree>
    <p:extLst>
      <p:ext uri="{BB962C8B-B14F-4D97-AF65-F5344CB8AC3E}">
        <p14:creationId xmlns:p14="http://schemas.microsoft.com/office/powerpoint/2010/main" val="2065593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8C825ED-5C37-4F63-AD87-8CF51C691AFA}"/>
              </a:ext>
            </a:extLst>
          </p:cNvPr>
          <p:cNvSpPr>
            <a:spLocks noGrp="1"/>
          </p:cNvSpPr>
          <p:nvPr>
            <p:ph idx="1"/>
          </p:nvPr>
        </p:nvSpPr>
        <p:spPr>
          <a:xfrm>
            <a:off x="595423" y="1446028"/>
            <a:ext cx="11100391" cy="4624610"/>
          </a:xfrm>
        </p:spPr>
        <p:txBody>
          <a:bodyPr>
            <a:noAutofit/>
          </a:bodyPr>
          <a:lstStyle/>
          <a:p>
            <a:pPr marL="0" indent="0">
              <a:buNone/>
            </a:pPr>
            <a:r>
              <a:rPr lang="en-GB" sz="2000" b="1" dirty="0"/>
              <a:t>Step 1: Silent brainstorm (5 minutes)</a:t>
            </a:r>
            <a:endParaRPr lang="en-GB" sz="2000" dirty="0"/>
          </a:p>
          <a:p>
            <a:pPr lvl="0"/>
            <a:r>
              <a:rPr lang="en-GB" sz="2000" dirty="0"/>
              <a:t>Write down your thoughts and/or ideas on post-its/cards. If you want, you can visualise your ideas with little drawings; use one post-it/card per idea.</a:t>
            </a:r>
          </a:p>
          <a:p>
            <a:pPr marL="0" indent="0">
              <a:buNone/>
            </a:pPr>
            <a:r>
              <a:rPr lang="en-GB" sz="2000" b="1" dirty="0"/>
              <a:t>Step 2: Sharing (10 minutes)</a:t>
            </a:r>
            <a:endParaRPr lang="en-GB" sz="2000" dirty="0"/>
          </a:p>
          <a:p>
            <a:pPr lvl="0"/>
            <a:r>
              <a:rPr lang="en-GB" sz="2000" dirty="0"/>
              <a:t>Present your ideas to the other group members and put your post-its/cards on the table or a flip-chart</a:t>
            </a:r>
          </a:p>
          <a:p>
            <a:pPr lvl="0"/>
            <a:r>
              <a:rPr lang="en-GB" sz="2000" dirty="0"/>
              <a:t>Other group members can add ideas spontaneously</a:t>
            </a:r>
          </a:p>
          <a:p>
            <a:pPr marL="0" indent="0">
              <a:buNone/>
            </a:pPr>
            <a:r>
              <a:rPr lang="en-GB" sz="2000" b="1" dirty="0"/>
              <a:t>Step 3: Voting (5 minutes)</a:t>
            </a:r>
            <a:endParaRPr lang="en-GB" sz="2000" dirty="0"/>
          </a:p>
          <a:p>
            <a:pPr lvl="0"/>
            <a:r>
              <a:rPr lang="en-GB" sz="2000" dirty="0"/>
              <a:t>Use the two stickers to vote for the two project ideas that you like most </a:t>
            </a:r>
          </a:p>
          <a:p>
            <a:pPr lvl="0"/>
            <a:r>
              <a:rPr lang="en-GB" sz="2000" dirty="0"/>
              <a:t>Choose the two project ideas with the most votes</a:t>
            </a:r>
          </a:p>
          <a:p>
            <a:pPr marL="0" indent="0">
              <a:buNone/>
            </a:pPr>
            <a:r>
              <a:rPr lang="en-GB" sz="2000" b="1" dirty="0"/>
              <a:t>Step 4: Specifying your project ideas (10 minutes)</a:t>
            </a:r>
            <a:endParaRPr lang="en-GB" sz="2000" dirty="0"/>
          </a:p>
          <a:p>
            <a:pPr lvl="0"/>
            <a:r>
              <a:rPr lang="en-GB" sz="2000" dirty="0"/>
              <a:t>Specify the two remaining project ideas within your team: what could your project look like?</a:t>
            </a:r>
          </a:p>
          <a:p>
            <a:pPr lvl="0"/>
            <a:r>
              <a:rPr lang="en-GB" sz="2000" dirty="0"/>
              <a:t>Collect your ideas on post-its/cards </a:t>
            </a:r>
          </a:p>
        </p:txBody>
      </p:sp>
      <p:sp>
        <p:nvSpPr>
          <p:cNvPr id="4" name="Foliennummernplatzhalter 3">
            <a:extLst>
              <a:ext uri="{FF2B5EF4-FFF2-40B4-BE49-F238E27FC236}">
                <a16:creationId xmlns:a16="http://schemas.microsoft.com/office/drawing/2014/main" id="{851DFD4A-045D-4244-8B42-ED4B7CF206B2}"/>
              </a:ext>
            </a:extLst>
          </p:cNvPr>
          <p:cNvSpPr>
            <a:spLocks noGrp="1"/>
          </p:cNvSpPr>
          <p:nvPr>
            <p:ph type="sldNum" sz="quarter" idx="12"/>
          </p:nvPr>
        </p:nvSpPr>
        <p:spPr/>
        <p:txBody>
          <a:bodyPr/>
          <a:lstStyle/>
          <a:p>
            <a:fld id="{B34092F8-88B9-48E5-9B8F-3F206E5F35A9}" type="slidenum">
              <a:rPr lang="hr-HR" smtClean="0"/>
              <a:t>8</a:t>
            </a:fld>
            <a:endParaRPr lang="hr-HR"/>
          </a:p>
        </p:txBody>
      </p:sp>
      <p:sp>
        <p:nvSpPr>
          <p:cNvPr id="5" name="Titel 2">
            <a:extLst>
              <a:ext uri="{FF2B5EF4-FFF2-40B4-BE49-F238E27FC236}">
                <a16:creationId xmlns:a16="http://schemas.microsoft.com/office/drawing/2014/main" id="{EC430E93-682D-4CD7-A40B-C158C68F454C}"/>
              </a:ext>
            </a:extLst>
          </p:cNvPr>
          <p:cNvSpPr>
            <a:spLocks noGrp="1"/>
          </p:cNvSpPr>
          <p:nvPr>
            <p:ph type="title"/>
          </p:nvPr>
        </p:nvSpPr>
        <p:spPr>
          <a:xfrm>
            <a:off x="990600" y="411200"/>
            <a:ext cx="10515600" cy="1325563"/>
          </a:xfrm>
        </p:spPr>
        <p:txBody>
          <a:bodyPr>
            <a:normAutofit/>
          </a:bodyPr>
          <a:lstStyle/>
          <a:p>
            <a:r>
              <a:rPr lang="en-US" altLang="en-US" sz="4000" b="1" dirty="0">
                <a:latin typeface="+mj-lt"/>
              </a:rPr>
              <a:t>Generating Project Ideas - Approach</a:t>
            </a:r>
          </a:p>
        </p:txBody>
      </p:sp>
    </p:spTree>
    <p:extLst>
      <p:ext uri="{BB962C8B-B14F-4D97-AF65-F5344CB8AC3E}">
        <p14:creationId xmlns:p14="http://schemas.microsoft.com/office/powerpoint/2010/main" val="243563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normAutofit/>
          </a:bodyPr>
          <a:lstStyle/>
          <a:p>
            <a:r>
              <a:rPr lang="en-US" altLang="de-DE" sz="4000" b="1" dirty="0">
                <a:latin typeface="+mj-lt"/>
              </a:rPr>
              <a:t>Quality Factors of Screening Models</a:t>
            </a:r>
          </a:p>
        </p:txBody>
      </p:sp>
      <p:sp>
        <p:nvSpPr>
          <p:cNvPr id="93188" name="Slide Number Placeholder 3"/>
          <p:cNvSpPr>
            <a:spLocks noGrp="1"/>
          </p:cNvSpPr>
          <p:nvPr>
            <p:ph type="sldNum" sz="quarter" idx="11"/>
          </p:nvPr>
        </p:nvSpPr>
        <p:spPr bwMode="auto">
          <a:xfrm>
            <a:off x="9723967" y="6391276"/>
            <a:ext cx="38608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gn="ctr">
              <a:lnSpc>
                <a:spcPct val="100000"/>
              </a:lnSpc>
              <a:spcBef>
                <a:spcPct val="0"/>
              </a:spcBef>
              <a:buClrTx/>
              <a:buFontTx/>
              <a:buNone/>
            </a:pPr>
            <a:fld id="{ED3E6CA2-B312-401A-981D-4A5C4D285571}" type="slidenum">
              <a:rPr lang="en-US" altLang="en-US" sz="1600">
                <a:solidFill>
                  <a:schemeClr val="bg1"/>
                </a:solidFill>
                <a:ea typeface="MS Mincho" pitchFamily="49" charset="-128"/>
              </a:rPr>
              <a:pPr algn="ctr">
                <a:lnSpc>
                  <a:spcPct val="100000"/>
                </a:lnSpc>
                <a:spcBef>
                  <a:spcPct val="0"/>
                </a:spcBef>
                <a:buClrTx/>
                <a:buFontTx/>
                <a:buNone/>
              </a:pPr>
              <a:t>9</a:t>
            </a:fld>
            <a:endParaRPr lang="en-US" altLang="en-US" sz="1600">
              <a:solidFill>
                <a:schemeClr val="bg1"/>
              </a:solidFill>
              <a:ea typeface="MS Mincho" pitchFamily="49" charset="-128"/>
            </a:endParaRPr>
          </a:p>
        </p:txBody>
      </p:sp>
      <p:graphicFrame>
        <p:nvGraphicFramePr>
          <p:cNvPr id="2" name="Diagramm 1">
            <a:extLst>
              <a:ext uri="{FF2B5EF4-FFF2-40B4-BE49-F238E27FC236}">
                <a16:creationId xmlns:a16="http://schemas.microsoft.com/office/drawing/2014/main" id="{29167BA6-8342-4434-8AF1-1031305CAB06}"/>
              </a:ext>
            </a:extLst>
          </p:cNvPr>
          <p:cNvGraphicFramePr/>
          <p:nvPr>
            <p:extLst>
              <p:ext uri="{D42A27DB-BD31-4B8C-83A1-F6EECF244321}">
                <p14:modId xmlns:p14="http://schemas.microsoft.com/office/powerpoint/2010/main" val="1581976192"/>
              </p:ext>
            </p:extLst>
          </p:nvPr>
        </p:nvGraphicFramePr>
        <p:xfrm>
          <a:off x="1100975" y="1463040"/>
          <a:ext cx="9173556" cy="4808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Foliennummernplatzhalter 3">
            <a:extLst>
              <a:ext uri="{FF2B5EF4-FFF2-40B4-BE49-F238E27FC236}">
                <a16:creationId xmlns:a16="http://schemas.microsoft.com/office/drawing/2014/main" id="{0E096E1D-0FC0-4256-8BB9-BA4E9FBAB674}"/>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9</a:t>
            </a:fld>
            <a:endParaRPr lang="hr-HR"/>
          </a:p>
        </p:txBody>
      </p:sp>
      <p:sp>
        <p:nvSpPr>
          <p:cNvPr id="3" name="Rechteck 2">
            <a:extLst>
              <a:ext uri="{FF2B5EF4-FFF2-40B4-BE49-F238E27FC236}">
                <a16:creationId xmlns:a16="http://schemas.microsoft.com/office/drawing/2014/main" id="{9A1A6D17-C3DF-4794-A86B-C94547A1CD51}"/>
              </a:ext>
            </a:extLst>
          </p:cNvPr>
          <p:cNvSpPr/>
          <p:nvPr/>
        </p:nvSpPr>
        <p:spPr>
          <a:xfrm>
            <a:off x="8610600" y="5734802"/>
            <a:ext cx="2469907" cy="276999"/>
          </a:xfrm>
          <a:prstGeom prst="rect">
            <a:avLst/>
          </a:prstGeom>
        </p:spPr>
        <p:txBody>
          <a:bodyPr wrap="none">
            <a:spAutoFit/>
          </a:bodyPr>
          <a:lstStyle/>
          <a:p>
            <a:r>
              <a:rPr lang="en-US" sz="1200" dirty="0">
                <a:ea typeface="ＭＳ Ｐゴシック" pitchFamily="1" charset="-128"/>
              </a:rPr>
              <a:t>Source: Souder and Sherman (1994) </a:t>
            </a:r>
            <a:endParaRPr lang="de-DE" sz="1200" dirty="0"/>
          </a:p>
        </p:txBody>
      </p:sp>
    </p:spTree>
    <p:extLst>
      <p:ext uri="{BB962C8B-B14F-4D97-AF65-F5344CB8AC3E}">
        <p14:creationId xmlns:p14="http://schemas.microsoft.com/office/powerpoint/2010/main" val="1225501224"/>
      </p:ext>
    </p:extLst>
  </p:cSld>
  <p:clrMapOvr>
    <a:masterClrMapping/>
  </p:clrMapOvr>
</p:sld>
</file>

<file path=ppt/theme/theme1.xml><?xml version="1.0" encoding="utf-8"?>
<a:theme xmlns:a="http://schemas.openxmlformats.org/drawingml/2006/main" name="C.2.1_Project Manage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DD96114-6485-4712-A2E5-F80BEEB2F904}" vid="{E763CF33-CB39-41AA-926E-C2936AC49055}"/>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C.2.1_Project Management</Template>
  <TotalTime>0</TotalTime>
  <Words>3172</Words>
  <Application>Microsoft Office PowerPoint</Application>
  <PresentationFormat>Breitbild</PresentationFormat>
  <Paragraphs>356</Paragraphs>
  <Slides>24</Slides>
  <Notes>18</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24</vt:i4>
      </vt:variant>
    </vt:vector>
  </HeadingPairs>
  <TitlesOfParts>
    <vt:vector size="35" baseType="lpstr">
      <vt:lpstr>ＭＳ Ｐゴシック</vt:lpstr>
      <vt:lpstr>Arial</vt:lpstr>
      <vt:lpstr>Calibri</vt:lpstr>
      <vt:lpstr>Calibri Light</vt:lpstr>
      <vt:lpstr>Corbel</vt:lpstr>
      <vt:lpstr>Times</vt:lpstr>
      <vt:lpstr>Times New Roman</vt:lpstr>
      <vt:lpstr>Verdana</vt:lpstr>
      <vt:lpstr>Wingdings</vt:lpstr>
      <vt:lpstr>C.2.1_Project Management</vt:lpstr>
      <vt:lpstr>Equation</vt:lpstr>
      <vt:lpstr>Project Management</vt:lpstr>
      <vt:lpstr>1. Project Selection 2. Conceptual Development</vt:lpstr>
      <vt:lpstr>Learning Objectives</vt:lpstr>
      <vt:lpstr>Portfolio Management</vt:lpstr>
      <vt:lpstr>Project Group Work for This Course</vt:lpstr>
      <vt:lpstr>Generating Project Ideas</vt:lpstr>
      <vt:lpstr>Generating Project Ideas</vt:lpstr>
      <vt:lpstr>Generating Project Ideas - Approach</vt:lpstr>
      <vt:lpstr>Quality Factors of Screening Models</vt:lpstr>
      <vt:lpstr>Screening &amp; Selection Issues</vt:lpstr>
      <vt:lpstr>Screening &amp; Selection Issues</vt:lpstr>
      <vt:lpstr>Approaches to Project Screening</vt:lpstr>
      <vt:lpstr>Simplified Checklist Model</vt:lpstr>
      <vt:lpstr>Simple Scoring Model</vt:lpstr>
      <vt:lpstr>Analytic Hierarchy Process</vt:lpstr>
      <vt:lpstr>Sample AHP with Rankings for Salient Selection Criteria </vt:lpstr>
      <vt:lpstr>Profile Models</vt:lpstr>
      <vt:lpstr>Financial Models - Payback Period</vt:lpstr>
      <vt:lpstr>Payback Period Example</vt:lpstr>
      <vt:lpstr>Proactive Portfolio Matrix </vt:lpstr>
      <vt:lpstr>Generating Project Ideas - Approach</vt:lpstr>
      <vt:lpstr>Summary</vt:lpstr>
      <vt:lpstr>Learning Objectives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dc:title>
  <dc:creator>Tine</dc:creator>
  <cp:lastModifiedBy>Tine</cp:lastModifiedBy>
  <cp:revision>35</cp:revision>
  <dcterms:created xsi:type="dcterms:W3CDTF">2017-07-06T07:32:09Z</dcterms:created>
  <dcterms:modified xsi:type="dcterms:W3CDTF">2019-07-01T15:31:32Z</dcterms:modified>
</cp:coreProperties>
</file>