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98" r:id="rId3"/>
    <p:sldId id="499" r:id="rId4"/>
    <p:sldId id="500" r:id="rId5"/>
    <p:sldId id="501" r:id="rId6"/>
    <p:sldId id="296" r:id="rId7"/>
    <p:sldId id="502" r:id="rId8"/>
    <p:sldId id="297" r:id="rId9"/>
    <p:sldId id="503" r:id="rId10"/>
    <p:sldId id="504" r:id="rId11"/>
    <p:sldId id="298" r:id="rId12"/>
    <p:sldId id="505" r:id="rId13"/>
    <p:sldId id="299" r:id="rId14"/>
    <p:sldId id="506" r:id="rId15"/>
    <p:sldId id="507" r:id="rId16"/>
    <p:sldId id="510" r:id="rId17"/>
    <p:sldId id="509" r:id="rId18"/>
    <p:sldId id="301" r:id="rId19"/>
    <p:sldId id="269" r:id="rId20"/>
    <p:sldId id="508" r:id="rId21"/>
    <p:sldId id="511"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7291" autoAdjust="0"/>
  </p:normalViewPr>
  <p:slideViewPr>
    <p:cSldViewPr snapToGrid="0">
      <p:cViewPr varScale="1">
        <p:scale>
          <a:sx n="65" d="100"/>
          <a:sy n="65" d="100"/>
        </p:scale>
        <p:origin x="85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pngimg.com/download/14891" TargetMode="External"/><Relationship Id="rId1" Type="http://schemas.openxmlformats.org/officeDocument/2006/relationships/image" Target="../media/image8.png"/><Relationship Id="rId6" Type="http://schemas.openxmlformats.org/officeDocument/2006/relationships/hyperlink" Target="http://pngimg.com/download/14974" TargetMode="External"/><Relationship Id="rId5" Type="http://schemas.openxmlformats.org/officeDocument/2006/relationships/image" Target="../media/image10.png"/><Relationship Id="rId4" Type="http://schemas.openxmlformats.org/officeDocument/2006/relationships/hyperlink" Target="http://commons.wikimedia.org/wiki/File:2_number_black_and_white.svg"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pngimg.com/download/14891" TargetMode="External"/><Relationship Id="rId1" Type="http://schemas.openxmlformats.org/officeDocument/2006/relationships/image" Target="../media/image8.png"/><Relationship Id="rId6" Type="http://schemas.openxmlformats.org/officeDocument/2006/relationships/hyperlink" Target="http://pngimg.com/download/14974" TargetMode="External"/><Relationship Id="rId5" Type="http://schemas.openxmlformats.org/officeDocument/2006/relationships/image" Target="../media/image10.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4D613-0F93-4884-95FE-A3021A50AD15}" type="doc">
      <dgm:prSet loTypeId="urn:microsoft.com/office/officeart/2005/8/layout/cycle6" loCatId="cycle" qsTypeId="urn:microsoft.com/office/officeart/2005/8/quickstyle/simple3" qsCatId="simple" csTypeId="urn:microsoft.com/office/officeart/2005/8/colors/accent6_3" csCatId="accent6" phldr="1"/>
      <dgm:spPr/>
      <dgm:t>
        <a:bodyPr/>
        <a:lstStyle/>
        <a:p>
          <a:endParaRPr lang="de-DE"/>
        </a:p>
      </dgm:t>
    </dgm:pt>
    <dgm:pt modelId="{8EC20A73-2A93-4144-894E-A19D2C9EECB8}">
      <dgm:prSet phldrT="[Text]" custT="1"/>
      <dgm:spPr/>
      <dgm:t>
        <a:bodyPr/>
        <a:lstStyle/>
        <a:p>
          <a:r>
            <a:rPr lang="en-US" altLang="de-DE" sz="1800" dirty="0">
              <a:ea typeface="ＭＳ Ｐゴシック" panose="020B0600070205080204" pitchFamily="34" charset="-128"/>
            </a:rPr>
            <a:t>Clear Sense of Mission</a:t>
          </a:r>
          <a:endParaRPr lang="de-DE" sz="1800" dirty="0"/>
        </a:p>
      </dgm:t>
    </dgm:pt>
    <dgm:pt modelId="{36FC752C-22C3-4443-9D69-0C422AC11496}" type="parTrans" cxnId="{A5B54392-DA3D-44D6-9BDC-166CA0994AFB}">
      <dgm:prSet/>
      <dgm:spPr/>
      <dgm:t>
        <a:bodyPr/>
        <a:lstStyle/>
        <a:p>
          <a:endParaRPr lang="de-DE" sz="1800"/>
        </a:p>
      </dgm:t>
    </dgm:pt>
    <dgm:pt modelId="{5AC8DF0D-D198-4C8D-A4D3-333F257B5E2E}" type="sibTrans" cxnId="{A5B54392-DA3D-44D6-9BDC-166CA0994AFB}">
      <dgm:prSet/>
      <dgm:spPr/>
      <dgm:t>
        <a:bodyPr/>
        <a:lstStyle/>
        <a:p>
          <a:endParaRPr lang="de-DE" sz="1800"/>
        </a:p>
      </dgm:t>
    </dgm:pt>
    <dgm:pt modelId="{04523156-094C-454D-A7F5-1A3834D282DC}">
      <dgm:prSet custT="1"/>
      <dgm:spPr/>
      <dgm:t>
        <a:bodyPr/>
        <a:lstStyle/>
        <a:p>
          <a:r>
            <a:rPr lang="en-US" altLang="de-DE" sz="1800" dirty="0">
              <a:ea typeface="ＭＳ Ｐゴシック" panose="020B0600070205080204" pitchFamily="34" charset="-128"/>
            </a:rPr>
            <a:t>Productive Interdependency</a:t>
          </a:r>
        </a:p>
      </dgm:t>
    </dgm:pt>
    <dgm:pt modelId="{077D34CA-8DBF-466E-9F9F-FCE90ECDA318}" type="parTrans" cxnId="{076456FC-1E49-4273-B644-39EF8CE7CE09}">
      <dgm:prSet/>
      <dgm:spPr/>
      <dgm:t>
        <a:bodyPr/>
        <a:lstStyle/>
        <a:p>
          <a:endParaRPr lang="de-DE" sz="1800"/>
        </a:p>
      </dgm:t>
    </dgm:pt>
    <dgm:pt modelId="{406D5FCB-5CC1-4CD0-8633-CB6B14352B04}" type="sibTrans" cxnId="{076456FC-1E49-4273-B644-39EF8CE7CE09}">
      <dgm:prSet/>
      <dgm:spPr/>
      <dgm:t>
        <a:bodyPr/>
        <a:lstStyle/>
        <a:p>
          <a:endParaRPr lang="de-DE" sz="1800"/>
        </a:p>
      </dgm:t>
    </dgm:pt>
    <dgm:pt modelId="{C17A8213-B4DC-4702-963E-404BB8117C7E}">
      <dgm:prSet custT="1"/>
      <dgm:spPr/>
      <dgm:t>
        <a:bodyPr/>
        <a:lstStyle/>
        <a:p>
          <a:r>
            <a:rPr lang="en-US" altLang="de-DE" sz="1800">
              <a:ea typeface="ＭＳ Ｐゴシック" panose="020B0600070205080204" pitchFamily="34" charset="-128"/>
            </a:rPr>
            <a:t>Cohesiveness</a:t>
          </a:r>
          <a:endParaRPr lang="en-US" altLang="de-DE" sz="1800" dirty="0">
            <a:ea typeface="ＭＳ Ｐゴシック" panose="020B0600070205080204" pitchFamily="34" charset="-128"/>
          </a:endParaRPr>
        </a:p>
      </dgm:t>
    </dgm:pt>
    <dgm:pt modelId="{EE2354E7-B8A8-434D-8518-D5DC0C0F123E}" type="parTrans" cxnId="{ACC97C8D-1ECC-4307-A464-FE34650EB5A0}">
      <dgm:prSet/>
      <dgm:spPr/>
      <dgm:t>
        <a:bodyPr/>
        <a:lstStyle/>
        <a:p>
          <a:endParaRPr lang="de-DE" sz="1800"/>
        </a:p>
      </dgm:t>
    </dgm:pt>
    <dgm:pt modelId="{22AFB5D7-262B-4022-B562-E3C341FBA4E8}" type="sibTrans" cxnId="{ACC97C8D-1ECC-4307-A464-FE34650EB5A0}">
      <dgm:prSet/>
      <dgm:spPr/>
      <dgm:t>
        <a:bodyPr/>
        <a:lstStyle/>
        <a:p>
          <a:endParaRPr lang="de-DE" sz="1800"/>
        </a:p>
      </dgm:t>
    </dgm:pt>
    <dgm:pt modelId="{191F539C-BF1E-4C96-ADA9-A92FBC03A268}">
      <dgm:prSet custT="1"/>
      <dgm:spPr/>
      <dgm:t>
        <a:bodyPr/>
        <a:lstStyle/>
        <a:p>
          <a:r>
            <a:rPr lang="en-US" altLang="de-DE" sz="1800">
              <a:ea typeface="ＭＳ Ｐゴシック" panose="020B0600070205080204" pitchFamily="34" charset="-128"/>
            </a:rPr>
            <a:t>Trust</a:t>
          </a:r>
          <a:endParaRPr lang="en-US" altLang="de-DE" sz="1800" dirty="0">
            <a:ea typeface="ＭＳ Ｐゴシック" panose="020B0600070205080204" pitchFamily="34" charset="-128"/>
          </a:endParaRPr>
        </a:p>
      </dgm:t>
    </dgm:pt>
    <dgm:pt modelId="{963E8E68-CF24-4F1C-9ACB-F13A9A127709}" type="parTrans" cxnId="{47B686F4-4DCB-4191-9DEB-2760612F4A85}">
      <dgm:prSet/>
      <dgm:spPr/>
      <dgm:t>
        <a:bodyPr/>
        <a:lstStyle/>
        <a:p>
          <a:endParaRPr lang="de-DE" sz="1800"/>
        </a:p>
      </dgm:t>
    </dgm:pt>
    <dgm:pt modelId="{38842F77-D45D-49C5-8D58-14A83F1DBFF6}" type="sibTrans" cxnId="{47B686F4-4DCB-4191-9DEB-2760612F4A85}">
      <dgm:prSet/>
      <dgm:spPr/>
      <dgm:t>
        <a:bodyPr/>
        <a:lstStyle/>
        <a:p>
          <a:endParaRPr lang="de-DE" sz="1800"/>
        </a:p>
      </dgm:t>
    </dgm:pt>
    <dgm:pt modelId="{6DBB74D1-23B2-41BC-A29F-C563F1584D0A}">
      <dgm:prSet custT="1"/>
      <dgm:spPr/>
      <dgm:t>
        <a:bodyPr/>
        <a:lstStyle/>
        <a:p>
          <a:r>
            <a:rPr lang="en-US" altLang="de-DE" sz="1800" dirty="0">
              <a:ea typeface="ＭＳ Ｐゴシック" panose="020B0600070205080204" pitchFamily="34" charset="-128"/>
            </a:rPr>
            <a:t>Enthusiasm</a:t>
          </a:r>
        </a:p>
      </dgm:t>
    </dgm:pt>
    <dgm:pt modelId="{B384CD34-04C7-4337-ADBB-149BA421B4DC}" type="parTrans" cxnId="{F5E060BE-02CC-4BB6-9768-E8595D2D0FEB}">
      <dgm:prSet/>
      <dgm:spPr/>
      <dgm:t>
        <a:bodyPr/>
        <a:lstStyle/>
        <a:p>
          <a:endParaRPr lang="de-DE" sz="1800"/>
        </a:p>
      </dgm:t>
    </dgm:pt>
    <dgm:pt modelId="{10195772-21FF-4BA2-AEF3-ACD2A5BFF695}" type="sibTrans" cxnId="{F5E060BE-02CC-4BB6-9768-E8595D2D0FEB}">
      <dgm:prSet/>
      <dgm:spPr/>
      <dgm:t>
        <a:bodyPr/>
        <a:lstStyle/>
        <a:p>
          <a:endParaRPr lang="de-DE" sz="1800"/>
        </a:p>
      </dgm:t>
    </dgm:pt>
    <dgm:pt modelId="{CA340883-98F2-4783-AB63-8168C4BCEA48}">
      <dgm:prSet custT="1"/>
      <dgm:spPr/>
      <dgm:t>
        <a:bodyPr/>
        <a:lstStyle/>
        <a:p>
          <a:r>
            <a:rPr lang="en-US" altLang="de-DE" sz="1800" dirty="0">
              <a:ea typeface="ＭＳ Ｐゴシック" panose="020B0600070205080204" pitchFamily="34" charset="-128"/>
            </a:rPr>
            <a:t>Results Orientation</a:t>
          </a:r>
        </a:p>
      </dgm:t>
    </dgm:pt>
    <dgm:pt modelId="{E4F82F13-8406-46C0-8C21-08F951899C5D}" type="parTrans" cxnId="{28E647DF-41BB-43AA-B56B-6BFDB67382C3}">
      <dgm:prSet/>
      <dgm:spPr/>
      <dgm:t>
        <a:bodyPr/>
        <a:lstStyle/>
        <a:p>
          <a:endParaRPr lang="de-DE" sz="1800"/>
        </a:p>
      </dgm:t>
    </dgm:pt>
    <dgm:pt modelId="{9173FA98-79CF-43E7-91CE-4EED45200960}" type="sibTrans" cxnId="{28E647DF-41BB-43AA-B56B-6BFDB67382C3}">
      <dgm:prSet/>
      <dgm:spPr/>
      <dgm:t>
        <a:bodyPr/>
        <a:lstStyle/>
        <a:p>
          <a:endParaRPr lang="de-DE" sz="1800"/>
        </a:p>
      </dgm:t>
    </dgm:pt>
    <dgm:pt modelId="{54E174D1-BEEC-4847-90A7-39AAE13CDA09}" type="pres">
      <dgm:prSet presAssocID="{3674D613-0F93-4884-95FE-A3021A50AD15}" presName="cycle" presStyleCnt="0">
        <dgm:presLayoutVars>
          <dgm:dir/>
          <dgm:resizeHandles val="exact"/>
        </dgm:presLayoutVars>
      </dgm:prSet>
      <dgm:spPr/>
    </dgm:pt>
    <dgm:pt modelId="{52024990-E2AD-4A29-AB2A-8183C8382607}" type="pres">
      <dgm:prSet presAssocID="{8EC20A73-2A93-4144-894E-A19D2C9EECB8}" presName="node" presStyleLbl="node1" presStyleIdx="0" presStyleCnt="6" custScaleX="165011" custScaleY="108407">
        <dgm:presLayoutVars>
          <dgm:bulletEnabled val="1"/>
        </dgm:presLayoutVars>
      </dgm:prSet>
      <dgm:spPr/>
    </dgm:pt>
    <dgm:pt modelId="{BE8C2197-2B5B-46B0-8291-92078E568E54}" type="pres">
      <dgm:prSet presAssocID="{8EC20A73-2A93-4144-894E-A19D2C9EECB8}" presName="spNode" presStyleCnt="0"/>
      <dgm:spPr/>
    </dgm:pt>
    <dgm:pt modelId="{ECD5D150-4F4C-4200-B35A-445A95E0BD6B}" type="pres">
      <dgm:prSet presAssocID="{5AC8DF0D-D198-4C8D-A4D3-333F257B5E2E}" presName="sibTrans" presStyleLbl="sibTrans1D1" presStyleIdx="0" presStyleCnt="6"/>
      <dgm:spPr/>
    </dgm:pt>
    <dgm:pt modelId="{F6B80DB1-DD78-4B99-BCC3-33A965F7386B}" type="pres">
      <dgm:prSet presAssocID="{04523156-094C-454D-A7F5-1A3834D282DC}" presName="node" presStyleLbl="node1" presStyleIdx="1" presStyleCnt="6" custScaleX="165011" custScaleY="108407" custRadScaleRad="98340" custRadScaleInc="49878">
        <dgm:presLayoutVars>
          <dgm:bulletEnabled val="1"/>
        </dgm:presLayoutVars>
      </dgm:prSet>
      <dgm:spPr/>
    </dgm:pt>
    <dgm:pt modelId="{72F545F8-2EED-4F0F-AF36-E2B913E8A7A9}" type="pres">
      <dgm:prSet presAssocID="{04523156-094C-454D-A7F5-1A3834D282DC}" presName="spNode" presStyleCnt="0"/>
      <dgm:spPr/>
    </dgm:pt>
    <dgm:pt modelId="{4ED383A8-68EA-4D1D-BF12-B8E27F02AA29}" type="pres">
      <dgm:prSet presAssocID="{406D5FCB-5CC1-4CD0-8633-CB6B14352B04}" presName="sibTrans" presStyleLbl="sibTrans1D1" presStyleIdx="1" presStyleCnt="6"/>
      <dgm:spPr/>
    </dgm:pt>
    <dgm:pt modelId="{E116AFD0-C171-4055-8377-055353EFE2FD}" type="pres">
      <dgm:prSet presAssocID="{C17A8213-B4DC-4702-963E-404BB8117C7E}" presName="node" presStyleLbl="node1" presStyleIdx="2" presStyleCnt="6" custScaleX="165011" custScaleY="108407" custRadScaleRad="101005" custRadScaleInc="-30859">
        <dgm:presLayoutVars>
          <dgm:bulletEnabled val="1"/>
        </dgm:presLayoutVars>
      </dgm:prSet>
      <dgm:spPr/>
    </dgm:pt>
    <dgm:pt modelId="{8121EA2F-76F0-4AD5-8C22-F008F9F279C7}" type="pres">
      <dgm:prSet presAssocID="{C17A8213-B4DC-4702-963E-404BB8117C7E}" presName="spNode" presStyleCnt="0"/>
      <dgm:spPr/>
    </dgm:pt>
    <dgm:pt modelId="{84C31311-8026-47F5-A0CC-702FA4B6C10F}" type="pres">
      <dgm:prSet presAssocID="{22AFB5D7-262B-4022-B562-E3C341FBA4E8}" presName="sibTrans" presStyleLbl="sibTrans1D1" presStyleIdx="2" presStyleCnt="6"/>
      <dgm:spPr/>
    </dgm:pt>
    <dgm:pt modelId="{C97093AF-B5C3-4691-82FE-64E1204173B3}" type="pres">
      <dgm:prSet presAssocID="{191F539C-BF1E-4C96-ADA9-A92FBC03A268}" presName="node" presStyleLbl="node1" presStyleIdx="3" presStyleCnt="6" custScaleX="165011" custScaleY="108407">
        <dgm:presLayoutVars>
          <dgm:bulletEnabled val="1"/>
        </dgm:presLayoutVars>
      </dgm:prSet>
      <dgm:spPr/>
    </dgm:pt>
    <dgm:pt modelId="{15185BA5-55D2-4C20-AB00-33C2F7BC9696}" type="pres">
      <dgm:prSet presAssocID="{191F539C-BF1E-4C96-ADA9-A92FBC03A268}" presName="spNode" presStyleCnt="0"/>
      <dgm:spPr/>
    </dgm:pt>
    <dgm:pt modelId="{14554A29-7E75-4D2C-A7CC-5F0685A7990E}" type="pres">
      <dgm:prSet presAssocID="{38842F77-D45D-49C5-8D58-14A83F1DBFF6}" presName="sibTrans" presStyleLbl="sibTrans1D1" presStyleIdx="3" presStyleCnt="6"/>
      <dgm:spPr/>
    </dgm:pt>
    <dgm:pt modelId="{57A97E72-F3BB-4673-B531-579B28525D4C}" type="pres">
      <dgm:prSet presAssocID="{6DBB74D1-23B2-41BC-A29F-C563F1584D0A}" presName="node" presStyleLbl="node1" presStyleIdx="4" presStyleCnt="6" custScaleX="165011" custScaleY="108407" custRadScaleRad="101005" custRadScaleInc="30859">
        <dgm:presLayoutVars>
          <dgm:bulletEnabled val="1"/>
        </dgm:presLayoutVars>
      </dgm:prSet>
      <dgm:spPr/>
    </dgm:pt>
    <dgm:pt modelId="{2B07A568-1FAD-4BAF-96FF-85060D4EC5E3}" type="pres">
      <dgm:prSet presAssocID="{6DBB74D1-23B2-41BC-A29F-C563F1584D0A}" presName="spNode" presStyleCnt="0"/>
      <dgm:spPr/>
    </dgm:pt>
    <dgm:pt modelId="{5E3B119E-0EBB-497B-96F1-2B571044F02D}" type="pres">
      <dgm:prSet presAssocID="{10195772-21FF-4BA2-AEF3-ACD2A5BFF695}" presName="sibTrans" presStyleLbl="sibTrans1D1" presStyleIdx="4" presStyleCnt="6"/>
      <dgm:spPr/>
    </dgm:pt>
    <dgm:pt modelId="{9FA7F02B-A745-4CA6-8AE0-4B6188281CC3}" type="pres">
      <dgm:prSet presAssocID="{CA340883-98F2-4783-AB63-8168C4BCEA48}" presName="node" presStyleLbl="node1" presStyleIdx="5" presStyleCnt="6" custScaleX="165011" custScaleY="108407" custRadScaleRad="101698" custRadScaleInc="-53318">
        <dgm:presLayoutVars>
          <dgm:bulletEnabled val="1"/>
        </dgm:presLayoutVars>
      </dgm:prSet>
      <dgm:spPr/>
    </dgm:pt>
    <dgm:pt modelId="{CC92B1F7-F68B-4AD9-9E4E-86DE396D8623}" type="pres">
      <dgm:prSet presAssocID="{CA340883-98F2-4783-AB63-8168C4BCEA48}" presName="spNode" presStyleCnt="0"/>
      <dgm:spPr/>
    </dgm:pt>
    <dgm:pt modelId="{D0A46FC6-C677-403C-B0C3-8971D1245856}" type="pres">
      <dgm:prSet presAssocID="{9173FA98-79CF-43E7-91CE-4EED45200960}" presName="sibTrans" presStyleLbl="sibTrans1D1" presStyleIdx="5" presStyleCnt="6"/>
      <dgm:spPr/>
    </dgm:pt>
  </dgm:ptLst>
  <dgm:cxnLst>
    <dgm:cxn modelId="{95694D02-A66B-43A4-B908-BEF7C6CC4DFB}" type="presOf" srcId="{191F539C-BF1E-4C96-ADA9-A92FBC03A268}" destId="{C97093AF-B5C3-4691-82FE-64E1204173B3}" srcOrd="0" destOrd="0" presId="urn:microsoft.com/office/officeart/2005/8/layout/cycle6"/>
    <dgm:cxn modelId="{15134612-11CF-4E1E-AFE4-DD2811AEB359}" type="presOf" srcId="{22AFB5D7-262B-4022-B562-E3C341FBA4E8}" destId="{84C31311-8026-47F5-A0CC-702FA4B6C10F}" srcOrd="0" destOrd="0" presId="urn:microsoft.com/office/officeart/2005/8/layout/cycle6"/>
    <dgm:cxn modelId="{AB476F12-99FF-4076-A257-C80481D3CCDA}" type="presOf" srcId="{10195772-21FF-4BA2-AEF3-ACD2A5BFF695}" destId="{5E3B119E-0EBB-497B-96F1-2B571044F02D}" srcOrd="0" destOrd="0" presId="urn:microsoft.com/office/officeart/2005/8/layout/cycle6"/>
    <dgm:cxn modelId="{260A5422-1053-4B85-B03F-2FD307A5CF4F}" type="presOf" srcId="{406D5FCB-5CC1-4CD0-8633-CB6B14352B04}" destId="{4ED383A8-68EA-4D1D-BF12-B8E27F02AA29}" srcOrd="0" destOrd="0" presId="urn:microsoft.com/office/officeart/2005/8/layout/cycle6"/>
    <dgm:cxn modelId="{C75D2262-6080-4A7D-BA7B-945874F2DFA6}" type="presOf" srcId="{C17A8213-B4DC-4702-963E-404BB8117C7E}" destId="{E116AFD0-C171-4055-8377-055353EFE2FD}" srcOrd="0" destOrd="0" presId="urn:microsoft.com/office/officeart/2005/8/layout/cycle6"/>
    <dgm:cxn modelId="{8CBB7043-8969-4AE1-B35C-9B4043F78FD5}" type="presOf" srcId="{CA340883-98F2-4783-AB63-8168C4BCEA48}" destId="{9FA7F02B-A745-4CA6-8AE0-4B6188281CC3}" srcOrd="0" destOrd="0" presId="urn:microsoft.com/office/officeart/2005/8/layout/cycle6"/>
    <dgm:cxn modelId="{281A7948-DABE-4050-A14E-628BD8F22B9D}" type="presOf" srcId="{04523156-094C-454D-A7F5-1A3834D282DC}" destId="{F6B80DB1-DD78-4B99-BCC3-33A965F7386B}" srcOrd="0" destOrd="0" presId="urn:microsoft.com/office/officeart/2005/8/layout/cycle6"/>
    <dgm:cxn modelId="{7D00EA7E-8D37-4ECB-A025-B3AE73B7E601}" type="presOf" srcId="{3674D613-0F93-4884-95FE-A3021A50AD15}" destId="{54E174D1-BEEC-4847-90A7-39AAE13CDA09}" srcOrd="0" destOrd="0" presId="urn:microsoft.com/office/officeart/2005/8/layout/cycle6"/>
    <dgm:cxn modelId="{ACC97C8D-1ECC-4307-A464-FE34650EB5A0}" srcId="{3674D613-0F93-4884-95FE-A3021A50AD15}" destId="{C17A8213-B4DC-4702-963E-404BB8117C7E}" srcOrd="2" destOrd="0" parTransId="{EE2354E7-B8A8-434D-8518-D5DC0C0F123E}" sibTransId="{22AFB5D7-262B-4022-B562-E3C341FBA4E8}"/>
    <dgm:cxn modelId="{A5B54392-DA3D-44D6-9BDC-166CA0994AFB}" srcId="{3674D613-0F93-4884-95FE-A3021A50AD15}" destId="{8EC20A73-2A93-4144-894E-A19D2C9EECB8}" srcOrd="0" destOrd="0" parTransId="{36FC752C-22C3-4443-9D69-0C422AC11496}" sibTransId="{5AC8DF0D-D198-4C8D-A4D3-333F257B5E2E}"/>
    <dgm:cxn modelId="{0DF81295-6885-456C-9028-3781F26B29C4}" type="presOf" srcId="{5AC8DF0D-D198-4C8D-A4D3-333F257B5E2E}" destId="{ECD5D150-4F4C-4200-B35A-445A95E0BD6B}" srcOrd="0" destOrd="0" presId="urn:microsoft.com/office/officeart/2005/8/layout/cycle6"/>
    <dgm:cxn modelId="{34C964AC-30B4-4C37-A451-5A48D1ABBA4F}" type="presOf" srcId="{38842F77-D45D-49C5-8D58-14A83F1DBFF6}" destId="{14554A29-7E75-4D2C-A7CC-5F0685A7990E}" srcOrd="0" destOrd="0" presId="urn:microsoft.com/office/officeart/2005/8/layout/cycle6"/>
    <dgm:cxn modelId="{F5E060BE-02CC-4BB6-9768-E8595D2D0FEB}" srcId="{3674D613-0F93-4884-95FE-A3021A50AD15}" destId="{6DBB74D1-23B2-41BC-A29F-C563F1584D0A}" srcOrd="4" destOrd="0" parTransId="{B384CD34-04C7-4337-ADBB-149BA421B4DC}" sibTransId="{10195772-21FF-4BA2-AEF3-ACD2A5BFF695}"/>
    <dgm:cxn modelId="{669252CE-6B19-4DBB-93CD-C09130831933}" type="presOf" srcId="{9173FA98-79CF-43E7-91CE-4EED45200960}" destId="{D0A46FC6-C677-403C-B0C3-8971D1245856}" srcOrd="0" destOrd="0" presId="urn:microsoft.com/office/officeart/2005/8/layout/cycle6"/>
    <dgm:cxn modelId="{28E647DF-41BB-43AA-B56B-6BFDB67382C3}" srcId="{3674D613-0F93-4884-95FE-A3021A50AD15}" destId="{CA340883-98F2-4783-AB63-8168C4BCEA48}" srcOrd="5" destOrd="0" parTransId="{E4F82F13-8406-46C0-8C21-08F951899C5D}" sibTransId="{9173FA98-79CF-43E7-91CE-4EED45200960}"/>
    <dgm:cxn modelId="{7642BDDF-6A15-4504-AA68-C4C4E07FE533}" type="presOf" srcId="{8EC20A73-2A93-4144-894E-A19D2C9EECB8}" destId="{52024990-E2AD-4A29-AB2A-8183C8382607}" srcOrd="0" destOrd="0" presId="urn:microsoft.com/office/officeart/2005/8/layout/cycle6"/>
    <dgm:cxn modelId="{BE6219E9-58DB-424E-8C5E-58A261B4CFD5}" type="presOf" srcId="{6DBB74D1-23B2-41BC-A29F-C563F1584D0A}" destId="{57A97E72-F3BB-4673-B531-579B28525D4C}" srcOrd="0" destOrd="0" presId="urn:microsoft.com/office/officeart/2005/8/layout/cycle6"/>
    <dgm:cxn modelId="{47B686F4-4DCB-4191-9DEB-2760612F4A85}" srcId="{3674D613-0F93-4884-95FE-A3021A50AD15}" destId="{191F539C-BF1E-4C96-ADA9-A92FBC03A268}" srcOrd="3" destOrd="0" parTransId="{963E8E68-CF24-4F1C-9ACB-F13A9A127709}" sibTransId="{38842F77-D45D-49C5-8D58-14A83F1DBFF6}"/>
    <dgm:cxn modelId="{076456FC-1E49-4273-B644-39EF8CE7CE09}" srcId="{3674D613-0F93-4884-95FE-A3021A50AD15}" destId="{04523156-094C-454D-A7F5-1A3834D282DC}" srcOrd="1" destOrd="0" parTransId="{077D34CA-8DBF-466E-9F9F-FCE90ECDA318}" sibTransId="{406D5FCB-5CC1-4CD0-8633-CB6B14352B04}"/>
    <dgm:cxn modelId="{0F3FFAD6-A508-4F63-8E76-15E1157AE378}" type="presParOf" srcId="{54E174D1-BEEC-4847-90A7-39AAE13CDA09}" destId="{52024990-E2AD-4A29-AB2A-8183C8382607}" srcOrd="0" destOrd="0" presId="urn:microsoft.com/office/officeart/2005/8/layout/cycle6"/>
    <dgm:cxn modelId="{F69C5CEA-1042-4807-A627-9AECB447D575}" type="presParOf" srcId="{54E174D1-BEEC-4847-90A7-39AAE13CDA09}" destId="{BE8C2197-2B5B-46B0-8291-92078E568E54}" srcOrd="1" destOrd="0" presId="urn:microsoft.com/office/officeart/2005/8/layout/cycle6"/>
    <dgm:cxn modelId="{314FEFC4-F9B3-4F4E-A762-697F646C416D}" type="presParOf" srcId="{54E174D1-BEEC-4847-90A7-39AAE13CDA09}" destId="{ECD5D150-4F4C-4200-B35A-445A95E0BD6B}" srcOrd="2" destOrd="0" presId="urn:microsoft.com/office/officeart/2005/8/layout/cycle6"/>
    <dgm:cxn modelId="{EE182D0D-8DD1-450A-A812-532F6300F760}" type="presParOf" srcId="{54E174D1-BEEC-4847-90A7-39AAE13CDA09}" destId="{F6B80DB1-DD78-4B99-BCC3-33A965F7386B}" srcOrd="3" destOrd="0" presId="urn:microsoft.com/office/officeart/2005/8/layout/cycle6"/>
    <dgm:cxn modelId="{CA418C03-A650-4211-AEEA-E5A1F186D2EB}" type="presParOf" srcId="{54E174D1-BEEC-4847-90A7-39AAE13CDA09}" destId="{72F545F8-2EED-4F0F-AF36-E2B913E8A7A9}" srcOrd="4" destOrd="0" presId="urn:microsoft.com/office/officeart/2005/8/layout/cycle6"/>
    <dgm:cxn modelId="{A1256024-F4A2-4DBB-8249-4D720170685D}" type="presParOf" srcId="{54E174D1-BEEC-4847-90A7-39AAE13CDA09}" destId="{4ED383A8-68EA-4D1D-BF12-B8E27F02AA29}" srcOrd="5" destOrd="0" presId="urn:microsoft.com/office/officeart/2005/8/layout/cycle6"/>
    <dgm:cxn modelId="{C015DAC4-90E1-4BEE-A3BA-520655C5F52A}" type="presParOf" srcId="{54E174D1-BEEC-4847-90A7-39AAE13CDA09}" destId="{E116AFD0-C171-4055-8377-055353EFE2FD}" srcOrd="6" destOrd="0" presId="urn:microsoft.com/office/officeart/2005/8/layout/cycle6"/>
    <dgm:cxn modelId="{9B9BCCA1-31C8-4727-AA3A-47522A325170}" type="presParOf" srcId="{54E174D1-BEEC-4847-90A7-39AAE13CDA09}" destId="{8121EA2F-76F0-4AD5-8C22-F008F9F279C7}" srcOrd="7" destOrd="0" presId="urn:microsoft.com/office/officeart/2005/8/layout/cycle6"/>
    <dgm:cxn modelId="{02E7787C-4BA9-4D7C-B7E6-7E06002240BA}" type="presParOf" srcId="{54E174D1-BEEC-4847-90A7-39AAE13CDA09}" destId="{84C31311-8026-47F5-A0CC-702FA4B6C10F}" srcOrd="8" destOrd="0" presId="urn:microsoft.com/office/officeart/2005/8/layout/cycle6"/>
    <dgm:cxn modelId="{593613B5-2CB6-4E62-A798-64A796C92D6A}" type="presParOf" srcId="{54E174D1-BEEC-4847-90A7-39AAE13CDA09}" destId="{C97093AF-B5C3-4691-82FE-64E1204173B3}" srcOrd="9" destOrd="0" presId="urn:microsoft.com/office/officeart/2005/8/layout/cycle6"/>
    <dgm:cxn modelId="{FEEC9ADA-3514-4777-BC50-39F4D8BA6EB0}" type="presParOf" srcId="{54E174D1-BEEC-4847-90A7-39AAE13CDA09}" destId="{15185BA5-55D2-4C20-AB00-33C2F7BC9696}" srcOrd="10" destOrd="0" presId="urn:microsoft.com/office/officeart/2005/8/layout/cycle6"/>
    <dgm:cxn modelId="{494B6623-62E1-4998-A90E-11BF3DB49213}" type="presParOf" srcId="{54E174D1-BEEC-4847-90A7-39AAE13CDA09}" destId="{14554A29-7E75-4D2C-A7CC-5F0685A7990E}" srcOrd="11" destOrd="0" presId="urn:microsoft.com/office/officeart/2005/8/layout/cycle6"/>
    <dgm:cxn modelId="{E8EA92F5-BB13-4611-A3AA-B643FC14901A}" type="presParOf" srcId="{54E174D1-BEEC-4847-90A7-39AAE13CDA09}" destId="{57A97E72-F3BB-4673-B531-579B28525D4C}" srcOrd="12" destOrd="0" presId="urn:microsoft.com/office/officeart/2005/8/layout/cycle6"/>
    <dgm:cxn modelId="{0F0EC31C-CF59-49AD-98E5-CAFB439ADD33}" type="presParOf" srcId="{54E174D1-BEEC-4847-90A7-39AAE13CDA09}" destId="{2B07A568-1FAD-4BAF-96FF-85060D4EC5E3}" srcOrd="13" destOrd="0" presId="urn:microsoft.com/office/officeart/2005/8/layout/cycle6"/>
    <dgm:cxn modelId="{6111CAA8-4EAA-4133-8CAC-3547093ABC68}" type="presParOf" srcId="{54E174D1-BEEC-4847-90A7-39AAE13CDA09}" destId="{5E3B119E-0EBB-497B-96F1-2B571044F02D}" srcOrd="14" destOrd="0" presId="urn:microsoft.com/office/officeart/2005/8/layout/cycle6"/>
    <dgm:cxn modelId="{DC640622-77B0-40B7-9688-68F407F95F0F}" type="presParOf" srcId="{54E174D1-BEEC-4847-90A7-39AAE13CDA09}" destId="{9FA7F02B-A745-4CA6-8AE0-4B6188281CC3}" srcOrd="15" destOrd="0" presId="urn:microsoft.com/office/officeart/2005/8/layout/cycle6"/>
    <dgm:cxn modelId="{3AF4A910-1021-4A72-9A2B-A82E5CB6E7B0}" type="presParOf" srcId="{54E174D1-BEEC-4847-90A7-39AAE13CDA09}" destId="{CC92B1F7-F68B-4AD9-9E4E-86DE396D8623}" srcOrd="16" destOrd="0" presId="urn:microsoft.com/office/officeart/2005/8/layout/cycle6"/>
    <dgm:cxn modelId="{423DD1A3-9468-41B2-BF03-E9F02B3264FF}" type="presParOf" srcId="{54E174D1-BEEC-4847-90A7-39AAE13CDA09}" destId="{D0A46FC6-C677-403C-B0C3-8971D124585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A43E6-0938-4B71-8EE7-555C97065E39}" type="doc">
      <dgm:prSet loTypeId="urn:microsoft.com/office/officeart/2005/8/layout/hProcess9" loCatId="process" qsTypeId="urn:microsoft.com/office/officeart/2005/8/quickstyle/simple1" qsCatId="simple" csTypeId="urn:microsoft.com/office/officeart/2005/8/colors/accent6_2" csCatId="accent6" phldr="1"/>
      <dgm:spPr/>
    </dgm:pt>
    <dgm:pt modelId="{F891D101-890F-418B-9C3E-EE0D22790BB3}">
      <dgm:prSet phldrT="[Text]" custT="1"/>
      <dgm:spPr/>
      <dgm:t>
        <a:bodyPr/>
        <a:lstStyle/>
        <a:p>
          <a:r>
            <a:rPr lang="en-US" sz="1800" dirty="0"/>
            <a:t>Team members working at </a:t>
          </a:r>
          <a:r>
            <a:rPr lang="en-US" sz="1800" b="1" dirty="0"/>
            <a:t>one place</a:t>
          </a:r>
          <a:r>
            <a:rPr lang="en-US" sz="1800" dirty="0"/>
            <a:t>, at </a:t>
          </a:r>
          <a:r>
            <a:rPr lang="en-US" sz="1800" b="1" dirty="0"/>
            <a:t>one time</a:t>
          </a:r>
        </a:p>
        <a:p>
          <a:r>
            <a:rPr lang="en-US" sz="1900" dirty="0">
              <a:sym typeface="Wingdings" pitchFamily="2" charset="2"/>
            </a:rPr>
            <a:t></a:t>
          </a:r>
          <a:r>
            <a:rPr lang="en-US" sz="2400" i="1" dirty="0"/>
            <a:t>“</a:t>
          </a:r>
          <a:r>
            <a:rPr lang="en-US" sz="2400" dirty="0">
              <a:sym typeface="Wingdings" pitchFamily="2" charset="2"/>
            </a:rPr>
            <a:t>traditional” team</a:t>
          </a:r>
          <a:endParaRPr lang="en-US" sz="2400" dirty="0"/>
        </a:p>
      </dgm:t>
    </dgm:pt>
    <dgm:pt modelId="{F18340B1-2167-497E-AEA3-14D40A6CE24B}" type="parTrans" cxnId="{3C908BE6-EFFC-40F5-8A0F-EF54F8744591}">
      <dgm:prSet/>
      <dgm:spPr/>
      <dgm:t>
        <a:bodyPr/>
        <a:lstStyle/>
        <a:p>
          <a:endParaRPr lang="en-US"/>
        </a:p>
      </dgm:t>
    </dgm:pt>
    <dgm:pt modelId="{057499DF-9746-4F76-9CD1-C8443F0FD09F}" type="sibTrans" cxnId="{3C908BE6-EFFC-40F5-8A0F-EF54F8744591}">
      <dgm:prSet/>
      <dgm:spPr/>
      <dgm:t>
        <a:bodyPr/>
        <a:lstStyle/>
        <a:p>
          <a:endParaRPr lang="en-US"/>
        </a:p>
      </dgm:t>
    </dgm:pt>
    <dgm:pt modelId="{1C8BC19B-E3BE-4CDA-8C1E-88FEEAA29BC6}">
      <dgm:prSet phldrT="[Text]" custT="1"/>
      <dgm:spPr/>
      <dgm:t>
        <a:bodyPr/>
        <a:lstStyle/>
        <a:p>
          <a:r>
            <a:rPr lang="en-US" sz="1800" b="1" dirty="0"/>
            <a:t>International</a:t>
          </a:r>
          <a:r>
            <a:rPr lang="en-US" sz="1800" dirty="0"/>
            <a:t> team members working at </a:t>
          </a:r>
          <a:r>
            <a:rPr lang="en-US" sz="1800" b="1" dirty="0"/>
            <a:t>one place </a:t>
          </a:r>
          <a:r>
            <a:rPr lang="en-US" sz="1800" dirty="0"/>
            <a:t>at </a:t>
          </a:r>
          <a:r>
            <a:rPr lang="en-US" sz="1800" b="1" dirty="0"/>
            <a:t>one time</a:t>
          </a:r>
        </a:p>
        <a:p>
          <a:r>
            <a:rPr lang="en-US" sz="1800" dirty="0">
              <a:sym typeface="Wingdings" pitchFamily="2" charset="2"/>
            </a:rPr>
            <a:t> </a:t>
          </a:r>
          <a:r>
            <a:rPr lang="en-US" sz="2400" dirty="0">
              <a:sym typeface="Wingdings" pitchFamily="2" charset="2"/>
            </a:rPr>
            <a:t>multicultural team</a:t>
          </a:r>
          <a:r>
            <a:rPr lang="en-US" sz="2400" dirty="0"/>
            <a:t> </a:t>
          </a:r>
          <a:endParaRPr lang="en-US" sz="2000" dirty="0"/>
        </a:p>
      </dgm:t>
    </dgm:pt>
    <dgm:pt modelId="{1C003F3F-1BF8-4626-8622-16A25EA66FE2}" type="parTrans" cxnId="{656DD0FB-ACBE-4D01-B758-4D79AB3EB84A}">
      <dgm:prSet/>
      <dgm:spPr/>
      <dgm:t>
        <a:bodyPr/>
        <a:lstStyle/>
        <a:p>
          <a:endParaRPr lang="en-US"/>
        </a:p>
      </dgm:t>
    </dgm:pt>
    <dgm:pt modelId="{9AF7DCAD-D0F3-42D0-9B2C-F9EC05664E75}" type="sibTrans" cxnId="{656DD0FB-ACBE-4D01-B758-4D79AB3EB84A}">
      <dgm:prSet/>
      <dgm:spPr/>
      <dgm:t>
        <a:bodyPr/>
        <a:lstStyle/>
        <a:p>
          <a:endParaRPr lang="en-US"/>
        </a:p>
      </dgm:t>
    </dgm:pt>
    <dgm:pt modelId="{2B257CD7-7A7E-407F-92C5-2B98C21ADC78}">
      <dgm:prSet phldrT="[Text]" custT="1"/>
      <dgm:spPr/>
      <dgm:t>
        <a:bodyPr/>
        <a:lstStyle/>
        <a:p>
          <a:pPr>
            <a:spcAft>
              <a:spcPct val="35000"/>
            </a:spcAft>
          </a:pPr>
          <a:r>
            <a:rPr lang="en-US" sz="1800" b="1" dirty="0"/>
            <a:t>International</a:t>
          </a:r>
          <a:r>
            <a:rPr lang="en-US" sz="1800" dirty="0"/>
            <a:t> team members working </a:t>
          </a:r>
          <a:r>
            <a:rPr lang="en-US" sz="1800" b="1" dirty="0"/>
            <a:t>locally dispersed  </a:t>
          </a:r>
        </a:p>
        <a:p>
          <a:pPr>
            <a:spcAft>
              <a:spcPts val="0"/>
            </a:spcAft>
          </a:pPr>
          <a:r>
            <a:rPr lang="en-US" sz="1800" dirty="0">
              <a:sym typeface="Wingdings" pitchFamily="2" charset="2"/>
            </a:rPr>
            <a:t> </a:t>
          </a:r>
          <a:r>
            <a:rPr lang="en-US" sz="2400" dirty="0">
              <a:sym typeface="Wingdings" pitchFamily="2" charset="2"/>
            </a:rPr>
            <a:t>transnational team </a:t>
          </a:r>
        </a:p>
      </dgm:t>
    </dgm:pt>
    <dgm:pt modelId="{891EAE79-2477-49A2-B9A6-4A890CC463D9}" type="parTrans" cxnId="{6073EE86-3DFE-452F-A497-D9D169AA7F09}">
      <dgm:prSet/>
      <dgm:spPr/>
      <dgm:t>
        <a:bodyPr/>
        <a:lstStyle/>
        <a:p>
          <a:endParaRPr lang="en-US"/>
        </a:p>
      </dgm:t>
    </dgm:pt>
    <dgm:pt modelId="{CCD02276-DC5B-4A20-A996-429A7027CA9D}" type="sibTrans" cxnId="{6073EE86-3DFE-452F-A497-D9D169AA7F09}">
      <dgm:prSet/>
      <dgm:spPr/>
      <dgm:t>
        <a:bodyPr/>
        <a:lstStyle/>
        <a:p>
          <a:endParaRPr lang="en-US"/>
        </a:p>
      </dgm:t>
    </dgm:pt>
    <dgm:pt modelId="{254572D5-433A-40CF-A0F3-7FF4BB85A4C8}" type="pres">
      <dgm:prSet presAssocID="{F2EA43E6-0938-4B71-8EE7-555C97065E39}" presName="CompostProcess" presStyleCnt="0">
        <dgm:presLayoutVars>
          <dgm:dir/>
          <dgm:resizeHandles val="exact"/>
        </dgm:presLayoutVars>
      </dgm:prSet>
      <dgm:spPr/>
    </dgm:pt>
    <dgm:pt modelId="{59069163-1C9D-4DA2-B952-985F426C52AC}" type="pres">
      <dgm:prSet presAssocID="{F2EA43E6-0938-4B71-8EE7-555C97065E39}" presName="arrow" presStyleLbl="bgShp" presStyleIdx="0" presStyleCnt="1" custScaleX="117647" custLinFactNeighborY="422"/>
      <dgm:spPr/>
    </dgm:pt>
    <dgm:pt modelId="{9043CC6E-6FD2-4AA0-8199-6C0276DFC461}" type="pres">
      <dgm:prSet presAssocID="{F2EA43E6-0938-4B71-8EE7-555C97065E39}" presName="linearProcess" presStyleCnt="0"/>
      <dgm:spPr/>
    </dgm:pt>
    <dgm:pt modelId="{5DECC020-E708-45EA-B8E0-B0E9090AF08D}" type="pres">
      <dgm:prSet presAssocID="{F891D101-890F-418B-9C3E-EE0D22790BB3}" presName="textNode" presStyleLbl="node1" presStyleIdx="0" presStyleCnt="3" custScaleY="112319" custLinFactNeighborY="0">
        <dgm:presLayoutVars>
          <dgm:bulletEnabled val="1"/>
        </dgm:presLayoutVars>
      </dgm:prSet>
      <dgm:spPr/>
    </dgm:pt>
    <dgm:pt modelId="{1E01FF4C-102C-4368-9678-38C4EA5BF83D}" type="pres">
      <dgm:prSet presAssocID="{057499DF-9746-4F76-9CD1-C8443F0FD09F}" presName="sibTrans" presStyleCnt="0"/>
      <dgm:spPr/>
    </dgm:pt>
    <dgm:pt modelId="{0DD56420-2E05-45E7-A1C8-CD7D285D7A88}" type="pres">
      <dgm:prSet presAssocID="{1C8BC19B-E3BE-4CDA-8C1E-88FEEAA29BC6}" presName="textNode" presStyleLbl="node1" presStyleIdx="1" presStyleCnt="3" custScaleY="112319">
        <dgm:presLayoutVars>
          <dgm:bulletEnabled val="1"/>
        </dgm:presLayoutVars>
      </dgm:prSet>
      <dgm:spPr/>
    </dgm:pt>
    <dgm:pt modelId="{7F260D6D-F1C8-4AF7-B565-5275D5952F27}" type="pres">
      <dgm:prSet presAssocID="{9AF7DCAD-D0F3-42D0-9B2C-F9EC05664E75}" presName="sibTrans" presStyleCnt="0"/>
      <dgm:spPr/>
    </dgm:pt>
    <dgm:pt modelId="{2DB3ECA5-C845-43AF-B59C-A1EB6147260D}" type="pres">
      <dgm:prSet presAssocID="{2B257CD7-7A7E-407F-92C5-2B98C21ADC78}" presName="textNode" presStyleLbl="node1" presStyleIdx="2" presStyleCnt="3" custScaleY="112319">
        <dgm:presLayoutVars>
          <dgm:bulletEnabled val="1"/>
        </dgm:presLayoutVars>
      </dgm:prSet>
      <dgm:spPr/>
    </dgm:pt>
  </dgm:ptLst>
  <dgm:cxnLst>
    <dgm:cxn modelId="{B2003501-BC4B-46E1-B4CC-59AD8ACAA467}" type="presOf" srcId="{2B257CD7-7A7E-407F-92C5-2B98C21ADC78}" destId="{2DB3ECA5-C845-43AF-B59C-A1EB6147260D}" srcOrd="0" destOrd="0" presId="urn:microsoft.com/office/officeart/2005/8/layout/hProcess9"/>
    <dgm:cxn modelId="{9C283732-319B-4CBD-9CD8-60E02B972A5E}" type="presOf" srcId="{1C8BC19B-E3BE-4CDA-8C1E-88FEEAA29BC6}" destId="{0DD56420-2E05-45E7-A1C8-CD7D285D7A88}" srcOrd="0" destOrd="0" presId="urn:microsoft.com/office/officeart/2005/8/layout/hProcess9"/>
    <dgm:cxn modelId="{6073EE86-3DFE-452F-A497-D9D169AA7F09}" srcId="{F2EA43E6-0938-4B71-8EE7-555C97065E39}" destId="{2B257CD7-7A7E-407F-92C5-2B98C21ADC78}" srcOrd="2" destOrd="0" parTransId="{891EAE79-2477-49A2-B9A6-4A890CC463D9}" sibTransId="{CCD02276-DC5B-4A20-A996-429A7027CA9D}"/>
    <dgm:cxn modelId="{0E721AE3-7B44-4EC2-8906-C122BFD9688A}" type="presOf" srcId="{F891D101-890F-418B-9C3E-EE0D22790BB3}" destId="{5DECC020-E708-45EA-B8E0-B0E9090AF08D}" srcOrd="0" destOrd="0" presId="urn:microsoft.com/office/officeart/2005/8/layout/hProcess9"/>
    <dgm:cxn modelId="{3C908BE6-EFFC-40F5-8A0F-EF54F8744591}" srcId="{F2EA43E6-0938-4B71-8EE7-555C97065E39}" destId="{F891D101-890F-418B-9C3E-EE0D22790BB3}" srcOrd="0" destOrd="0" parTransId="{F18340B1-2167-497E-AEA3-14D40A6CE24B}" sibTransId="{057499DF-9746-4F76-9CD1-C8443F0FD09F}"/>
    <dgm:cxn modelId="{54977CE8-F99F-4B73-B790-97B293CF36B4}" type="presOf" srcId="{F2EA43E6-0938-4B71-8EE7-555C97065E39}" destId="{254572D5-433A-40CF-A0F3-7FF4BB85A4C8}" srcOrd="0" destOrd="0" presId="urn:microsoft.com/office/officeart/2005/8/layout/hProcess9"/>
    <dgm:cxn modelId="{656DD0FB-ACBE-4D01-B758-4D79AB3EB84A}" srcId="{F2EA43E6-0938-4B71-8EE7-555C97065E39}" destId="{1C8BC19B-E3BE-4CDA-8C1E-88FEEAA29BC6}" srcOrd="1" destOrd="0" parTransId="{1C003F3F-1BF8-4626-8622-16A25EA66FE2}" sibTransId="{9AF7DCAD-D0F3-42D0-9B2C-F9EC05664E75}"/>
    <dgm:cxn modelId="{B7E30EB8-DF29-44CA-B10E-804F9FA9B248}" type="presParOf" srcId="{254572D5-433A-40CF-A0F3-7FF4BB85A4C8}" destId="{59069163-1C9D-4DA2-B952-985F426C52AC}" srcOrd="0" destOrd="0" presId="urn:microsoft.com/office/officeart/2005/8/layout/hProcess9"/>
    <dgm:cxn modelId="{B04C4B3D-5B41-4BC9-9E15-54EE375BE209}" type="presParOf" srcId="{254572D5-433A-40CF-A0F3-7FF4BB85A4C8}" destId="{9043CC6E-6FD2-4AA0-8199-6C0276DFC461}" srcOrd="1" destOrd="0" presId="urn:microsoft.com/office/officeart/2005/8/layout/hProcess9"/>
    <dgm:cxn modelId="{8EA76DDF-9335-4CC7-8FD8-FA49A712CC30}" type="presParOf" srcId="{9043CC6E-6FD2-4AA0-8199-6C0276DFC461}" destId="{5DECC020-E708-45EA-B8E0-B0E9090AF08D}" srcOrd="0" destOrd="0" presId="urn:microsoft.com/office/officeart/2005/8/layout/hProcess9"/>
    <dgm:cxn modelId="{DAB78AEC-DA70-4FC5-A57F-9617CE843C99}" type="presParOf" srcId="{9043CC6E-6FD2-4AA0-8199-6C0276DFC461}" destId="{1E01FF4C-102C-4368-9678-38C4EA5BF83D}" srcOrd="1" destOrd="0" presId="urn:microsoft.com/office/officeart/2005/8/layout/hProcess9"/>
    <dgm:cxn modelId="{1A86499C-07D0-4D45-B725-A564D329C780}" type="presParOf" srcId="{9043CC6E-6FD2-4AA0-8199-6C0276DFC461}" destId="{0DD56420-2E05-45E7-A1C8-CD7D285D7A88}" srcOrd="2" destOrd="0" presId="urn:microsoft.com/office/officeart/2005/8/layout/hProcess9"/>
    <dgm:cxn modelId="{5EA5E995-C075-4176-BFFF-E2320048A5EB}" type="presParOf" srcId="{9043CC6E-6FD2-4AA0-8199-6C0276DFC461}" destId="{7F260D6D-F1C8-4AF7-B565-5275D5952F27}" srcOrd="3" destOrd="0" presId="urn:microsoft.com/office/officeart/2005/8/layout/hProcess9"/>
    <dgm:cxn modelId="{B798D93E-8BCB-40FD-AE29-7B0F05EF76FE}" type="presParOf" srcId="{9043CC6E-6FD2-4AA0-8199-6C0276DFC461}" destId="{2DB3ECA5-C845-43AF-B59C-A1EB6147260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B48480-2BC4-456E-A703-A0764C01785B}" type="doc">
      <dgm:prSet loTypeId="urn:microsoft.com/office/officeart/2005/8/layout/vList3" loCatId="list" qsTypeId="urn:microsoft.com/office/officeart/2005/8/quickstyle/simple1" qsCatId="simple" csTypeId="urn:microsoft.com/office/officeart/2005/8/colors/accent6_2" csCatId="accent6" phldr="1"/>
      <dgm:spPr/>
    </dgm:pt>
    <dgm:pt modelId="{89CB39D9-4E68-4830-98FF-BDB32E2C0F26}">
      <dgm:prSet phldrT="[Text]"/>
      <dgm:spPr/>
      <dgm:t>
        <a:bodyPr/>
        <a:lstStyle/>
        <a:p>
          <a:r>
            <a:rPr lang="en-GB" dirty="0">
              <a:ea typeface="+mn-ea"/>
            </a:rPr>
            <a:t>Understand the steps involved in project team building and</a:t>
          </a:r>
          <a:endParaRPr lang="de-DE" dirty="0"/>
        </a:p>
      </dgm:t>
    </dgm:pt>
    <dgm:pt modelId="{67436EA1-D8BE-4A02-9F14-53A6C2A966FC}" type="parTrans" cxnId="{1AAA6B4A-8DA1-4A9D-9F0E-CAA1FAF7C985}">
      <dgm:prSet/>
      <dgm:spPr/>
      <dgm:t>
        <a:bodyPr/>
        <a:lstStyle/>
        <a:p>
          <a:endParaRPr lang="de-DE"/>
        </a:p>
      </dgm:t>
    </dgm:pt>
    <dgm:pt modelId="{5A681E50-3D3E-48AF-81C2-27AA287547AB}" type="sibTrans" cxnId="{1AAA6B4A-8DA1-4A9D-9F0E-CAA1FAF7C985}">
      <dgm:prSet/>
      <dgm:spPr/>
      <dgm:t>
        <a:bodyPr/>
        <a:lstStyle/>
        <a:p>
          <a:endParaRPr lang="de-DE"/>
        </a:p>
      </dgm:t>
    </dgm:pt>
    <dgm:pt modelId="{B2918129-4605-4A56-8593-63C2EEFF3915}">
      <dgm:prSet/>
      <dgm:spPr/>
      <dgm:t>
        <a:bodyPr/>
        <a:lstStyle/>
        <a:p>
          <a:r>
            <a:rPr lang="en-GB" dirty="0">
              <a:ea typeface="+mn-ea"/>
            </a:rPr>
            <a:t>Know the characteristics of effective project teams and why teams fail</a:t>
          </a:r>
          <a:endParaRPr lang="en-GB" altLang="en-US" dirty="0">
            <a:latin typeface="+mj-lt"/>
          </a:endParaRPr>
        </a:p>
      </dgm:t>
    </dgm:pt>
    <dgm:pt modelId="{B86C85AB-AE15-442E-9CF0-7DB9EF59D7AE}" type="sibTrans" cxnId="{C1B8D717-C121-4B89-A0B5-6825B96C285F}">
      <dgm:prSet/>
      <dgm:spPr/>
      <dgm:t>
        <a:bodyPr/>
        <a:lstStyle/>
        <a:p>
          <a:endParaRPr lang="de-DE"/>
        </a:p>
      </dgm:t>
    </dgm:pt>
    <dgm:pt modelId="{982559AC-F0AF-4BB6-B84C-A219730EA96E}" type="parTrans" cxnId="{C1B8D717-C121-4B89-A0B5-6825B96C285F}">
      <dgm:prSet/>
      <dgm:spPr/>
      <dgm:t>
        <a:bodyPr/>
        <a:lstStyle/>
        <a:p>
          <a:endParaRPr lang="de-DE"/>
        </a:p>
      </dgm:t>
    </dgm:pt>
    <dgm:pt modelId="{132DB0B3-93D9-4B86-B5C7-B60656996DB7}">
      <dgm:prSet/>
      <dgm:spPr/>
      <dgm:t>
        <a:bodyPr/>
        <a:lstStyle/>
        <a:p>
          <a:r>
            <a:rPr lang="en-GB" dirty="0">
              <a:ea typeface="+mn-ea"/>
            </a:rPr>
            <a:t>Know the stages in the development of groups</a:t>
          </a:r>
          <a:endParaRPr lang="en-GB" altLang="en-US" dirty="0">
            <a:latin typeface="+mj-lt"/>
          </a:endParaRPr>
        </a:p>
      </dgm:t>
    </dgm:pt>
    <dgm:pt modelId="{46180F75-F976-4AE2-B05C-B6190BBADA96}" type="sibTrans" cxnId="{6730B541-4694-4968-94BE-180140E0AB3A}">
      <dgm:prSet/>
      <dgm:spPr/>
      <dgm:t>
        <a:bodyPr/>
        <a:lstStyle/>
        <a:p>
          <a:endParaRPr lang="de-DE"/>
        </a:p>
      </dgm:t>
    </dgm:pt>
    <dgm:pt modelId="{8C6DB565-7C72-4996-8714-D756E5F119C6}" type="parTrans" cxnId="{6730B541-4694-4968-94BE-180140E0AB3A}">
      <dgm:prSet/>
      <dgm:spPr/>
      <dgm:t>
        <a:bodyPr/>
        <a:lstStyle/>
        <a:p>
          <a:endParaRPr lang="de-DE"/>
        </a:p>
      </dgm:t>
    </dgm:pt>
    <dgm:pt modelId="{C08546A5-1250-4ABA-8BCA-C4499D03B7EC}">
      <dgm:prSet/>
      <dgm:spPr/>
      <dgm:t>
        <a:bodyPr/>
        <a:lstStyle/>
        <a:p>
          <a:r>
            <a:rPr lang="en-GB" altLang="en-US" dirty="0">
              <a:latin typeface="+mj-lt"/>
            </a:rPr>
            <a:t>Understand and reflect your own role on a project team</a:t>
          </a:r>
        </a:p>
      </dgm:t>
    </dgm:pt>
    <dgm:pt modelId="{ECC13AD4-2A20-43F2-A213-4D21EDD51242}" type="sibTrans" cxnId="{90EBCC00-567F-4D4D-9B4B-B822AA133A7C}">
      <dgm:prSet/>
      <dgm:spPr/>
      <dgm:t>
        <a:bodyPr/>
        <a:lstStyle/>
        <a:p>
          <a:endParaRPr lang="de-DE"/>
        </a:p>
      </dgm:t>
    </dgm:pt>
    <dgm:pt modelId="{5ED70BFA-C75F-43A1-84EB-4B4EC01CB81F}" type="parTrans" cxnId="{90EBCC00-567F-4D4D-9B4B-B822AA133A7C}">
      <dgm:prSet/>
      <dgm:spPr/>
      <dgm:t>
        <a:bodyPr/>
        <a:lstStyle/>
        <a:p>
          <a:endParaRPr lang="de-DE"/>
        </a:p>
      </dgm:t>
    </dgm:pt>
    <dgm:pt modelId="{048496A8-57C1-4333-9887-61801405A6FD}" type="pres">
      <dgm:prSet presAssocID="{C5B48480-2BC4-456E-A703-A0764C01785B}" presName="linearFlow" presStyleCnt="0">
        <dgm:presLayoutVars>
          <dgm:dir/>
          <dgm:resizeHandles val="exact"/>
        </dgm:presLayoutVars>
      </dgm:prSet>
      <dgm:spPr/>
    </dgm:pt>
    <dgm:pt modelId="{C6E6AE5F-CEE6-408D-A5EA-5C5A939FE71A}" type="pres">
      <dgm:prSet presAssocID="{89CB39D9-4E68-4830-98FF-BDB32E2C0F26}" presName="composite" presStyleCnt="0"/>
      <dgm:spPr/>
    </dgm:pt>
    <dgm:pt modelId="{FFC32F7E-DF38-48B0-9942-08D80429C931}" type="pres">
      <dgm:prSet presAssocID="{89CB39D9-4E68-4830-98FF-BDB32E2C0F26}"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23918A9-3301-4975-8599-326E1127645B}" type="pres">
      <dgm:prSet presAssocID="{89CB39D9-4E68-4830-98FF-BDB32E2C0F26}" presName="txShp" presStyleLbl="node1" presStyleIdx="0" presStyleCnt="4">
        <dgm:presLayoutVars>
          <dgm:bulletEnabled val="1"/>
        </dgm:presLayoutVars>
      </dgm:prSet>
      <dgm:spPr/>
    </dgm:pt>
    <dgm:pt modelId="{868795AC-512F-4462-8E19-F8BDB4E1A6ED}" type="pres">
      <dgm:prSet presAssocID="{5A681E50-3D3E-48AF-81C2-27AA287547AB}" presName="spacing" presStyleCnt="0"/>
      <dgm:spPr/>
    </dgm:pt>
    <dgm:pt modelId="{113F9589-91FD-4A87-BF38-2C0A9C4415E0}" type="pres">
      <dgm:prSet presAssocID="{B2918129-4605-4A56-8593-63C2EEFF3915}" presName="composite" presStyleCnt="0"/>
      <dgm:spPr/>
    </dgm:pt>
    <dgm:pt modelId="{2D22345C-FFF5-4698-9C1E-AD90799FB09B}" type="pres">
      <dgm:prSet presAssocID="{B2918129-4605-4A56-8593-63C2EEFF3915}"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D5E1486A-6BF7-4467-8BF8-F551138F943C}" type="pres">
      <dgm:prSet presAssocID="{B2918129-4605-4A56-8593-63C2EEFF3915}" presName="txShp" presStyleLbl="node1" presStyleIdx="1" presStyleCnt="4">
        <dgm:presLayoutVars>
          <dgm:bulletEnabled val="1"/>
        </dgm:presLayoutVars>
      </dgm:prSet>
      <dgm:spPr/>
    </dgm:pt>
    <dgm:pt modelId="{355E3C31-3E9B-464A-A2EA-E2940971D3B9}" type="pres">
      <dgm:prSet presAssocID="{B86C85AB-AE15-442E-9CF0-7DB9EF59D7AE}" presName="spacing" presStyleCnt="0"/>
      <dgm:spPr/>
    </dgm:pt>
    <dgm:pt modelId="{BC247CC5-E18C-4063-8308-874196DAFDF4}" type="pres">
      <dgm:prSet presAssocID="{132DB0B3-93D9-4B86-B5C7-B60656996DB7}" presName="composite" presStyleCnt="0"/>
      <dgm:spPr/>
    </dgm:pt>
    <dgm:pt modelId="{24840847-87A1-4554-A7AA-09173E3CDD42}" type="pres">
      <dgm:prSet presAssocID="{132DB0B3-93D9-4B86-B5C7-B60656996DB7}" presName="imgShp" presStyleLbl="fgImgPlace1" presStyleIdx="2" presStyleCnt="4"/>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D0DE923F-9193-4F9F-B162-EDEA4AEB8FC0}" type="pres">
      <dgm:prSet presAssocID="{132DB0B3-93D9-4B86-B5C7-B60656996DB7}" presName="txShp" presStyleLbl="node1" presStyleIdx="2" presStyleCnt="4">
        <dgm:presLayoutVars>
          <dgm:bulletEnabled val="1"/>
        </dgm:presLayoutVars>
      </dgm:prSet>
      <dgm:spPr/>
    </dgm:pt>
    <dgm:pt modelId="{AF4622F6-3EC9-4803-A8AA-2E056EB19AEA}" type="pres">
      <dgm:prSet presAssocID="{46180F75-F976-4AE2-B05C-B6190BBADA96}" presName="spacing" presStyleCnt="0"/>
      <dgm:spPr/>
    </dgm:pt>
    <dgm:pt modelId="{734FA30F-9AE1-4C9D-B2B7-8DAEA8D0D9E9}" type="pres">
      <dgm:prSet presAssocID="{C08546A5-1250-4ABA-8BCA-C4499D03B7EC}" presName="composite" presStyleCnt="0"/>
      <dgm:spPr/>
    </dgm:pt>
    <dgm:pt modelId="{9995BFF3-9CCC-4376-B8D3-E1AE8DA393C7}" type="pres">
      <dgm:prSet presAssocID="{C08546A5-1250-4ABA-8BCA-C4499D03B7EC}" presName="imgShp" presStyleLbl="fgImgPlace1" presStyleIdx="3" presStyleCnt="4"/>
      <dgm:spPr>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BEB7B618-7F27-4C48-A865-14A187C8EE23}" type="pres">
      <dgm:prSet presAssocID="{C08546A5-1250-4ABA-8BCA-C4499D03B7EC}" presName="txShp" presStyleLbl="node1" presStyleIdx="3" presStyleCnt="4">
        <dgm:presLayoutVars>
          <dgm:bulletEnabled val="1"/>
        </dgm:presLayoutVars>
      </dgm:prSet>
      <dgm:spPr/>
    </dgm:pt>
  </dgm:ptLst>
  <dgm:cxnLst>
    <dgm:cxn modelId="{90EBCC00-567F-4D4D-9B4B-B822AA133A7C}" srcId="{C5B48480-2BC4-456E-A703-A0764C01785B}" destId="{C08546A5-1250-4ABA-8BCA-C4499D03B7EC}" srcOrd="3" destOrd="0" parTransId="{5ED70BFA-C75F-43A1-84EB-4B4EC01CB81F}" sibTransId="{ECC13AD4-2A20-43F2-A213-4D21EDD51242}"/>
    <dgm:cxn modelId="{C1B8D717-C121-4B89-A0B5-6825B96C285F}" srcId="{C5B48480-2BC4-456E-A703-A0764C01785B}" destId="{B2918129-4605-4A56-8593-63C2EEFF3915}" srcOrd="1" destOrd="0" parTransId="{982559AC-F0AF-4BB6-B84C-A219730EA96E}" sibTransId="{B86C85AB-AE15-442E-9CF0-7DB9EF59D7AE}"/>
    <dgm:cxn modelId="{6730B541-4694-4968-94BE-180140E0AB3A}" srcId="{C5B48480-2BC4-456E-A703-A0764C01785B}" destId="{132DB0B3-93D9-4B86-B5C7-B60656996DB7}" srcOrd="2" destOrd="0" parTransId="{8C6DB565-7C72-4996-8714-D756E5F119C6}" sibTransId="{46180F75-F976-4AE2-B05C-B6190BBADA96}"/>
    <dgm:cxn modelId="{1AAA6B4A-8DA1-4A9D-9F0E-CAA1FAF7C985}" srcId="{C5B48480-2BC4-456E-A703-A0764C01785B}" destId="{89CB39D9-4E68-4830-98FF-BDB32E2C0F26}" srcOrd="0" destOrd="0" parTransId="{67436EA1-D8BE-4A02-9F14-53A6C2A966FC}" sibTransId="{5A681E50-3D3E-48AF-81C2-27AA287547AB}"/>
    <dgm:cxn modelId="{A4D1474D-29BB-46BA-A851-1A7FDD7B0433}" type="presOf" srcId="{C08546A5-1250-4ABA-8BCA-C4499D03B7EC}" destId="{BEB7B618-7F27-4C48-A865-14A187C8EE23}" srcOrd="0" destOrd="0" presId="urn:microsoft.com/office/officeart/2005/8/layout/vList3"/>
    <dgm:cxn modelId="{0214B273-60FC-4095-834D-61F5E668E4E1}" type="presOf" srcId="{132DB0B3-93D9-4B86-B5C7-B60656996DB7}" destId="{D0DE923F-9193-4F9F-B162-EDEA4AEB8FC0}" srcOrd="0" destOrd="0" presId="urn:microsoft.com/office/officeart/2005/8/layout/vList3"/>
    <dgm:cxn modelId="{B88CAA59-94AB-48B4-8067-FF31066A368E}" type="presOf" srcId="{B2918129-4605-4A56-8593-63C2EEFF3915}" destId="{D5E1486A-6BF7-4467-8BF8-F551138F943C}" srcOrd="0" destOrd="0" presId="urn:microsoft.com/office/officeart/2005/8/layout/vList3"/>
    <dgm:cxn modelId="{D23EA5C1-AB3C-4DC9-8177-02A39D787AB8}" type="presOf" srcId="{89CB39D9-4E68-4830-98FF-BDB32E2C0F26}" destId="{E23918A9-3301-4975-8599-326E1127645B}" srcOrd="0" destOrd="0" presId="urn:microsoft.com/office/officeart/2005/8/layout/vList3"/>
    <dgm:cxn modelId="{77D744E0-E7D5-4B59-8928-DB7B37875367}" type="presOf" srcId="{C5B48480-2BC4-456E-A703-A0764C01785B}" destId="{048496A8-57C1-4333-9887-61801405A6FD}" srcOrd="0" destOrd="0" presId="urn:microsoft.com/office/officeart/2005/8/layout/vList3"/>
    <dgm:cxn modelId="{DDD063D9-2274-4221-87EE-8FE5D51CF82D}" type="presParOf" srcId="{048496A8-57C1-4333-9887-61801405A6FD}" destId="{C6E6AE5F-CEE6-408D-A5EA-5C5A939FE71A}" srcOrd="0" destOrd="0" presId="urn:microsoft.com/office/officeart/2005/8/layout/vList3"/>
    <dgm:cxn modelId="{DA9FAB32-2C49-4C91-B45B-E994C7757C32}" type="presParOf" srcId="{C6E6AE5F-CEE6-408D-A5EA-5C5A939FE71A}" destId="{FFC32F7E-DF38-48B0-9942-08D80429C931}" srcOrd="0" destOrd="0" presId="urn:microsoft.com/office/officeart/2005/8/layout/vList3"/>
    <dgm:cxn modelId="{05AD7428-9D88-43BB-A4C8-122E620960FD}" type="presParOf" srcId="{C6E6AE5F-CEE6-408D-A5EA-5C5A939FE71A}" destId="{E23918A9-3301-4975-8599-326E1127645B}" srcOrd="1" destOrd="0" presId="urn:microsoft.com/office/officeart/2005/8/layout/vList3"/>
    <dgm:cxn modelId="{3A1605DF-1E3B-465E-BF62-5A6FDC7167EA}" type="presParOf" srcId="{048496A8-57C1-4333-9887-61801405A6FD}" destId="{868795AC-512F-4462-8E19-F8BDB4E1A6ED}" srcOrd="1" destOrd="0" presId="urn:microsoft.com/office/officeart/2005/8/layout/vList3"/>
    <dgm:cxn modelId="{07F862D6-3C56-4495-892C-6970A107D27E}" type="presParOf" srcId="{048496A8-57C1-4333-9887-61801405A6FD}" destId="{113F9589-91FD-4A87-BF38-2C0A9C4415E0}" srcOrd="2" destOrd="0" presId="urn:microsoft.com/office/officeart/2005/8/layout/vList3"/>
    <dgm:cxn modelId="{DA40E310-3A04-4C8E-9D7A-278A7CA829AB}" type="presParOf" srcId="{113F9589-91FD-4A87-BF38-2C0A9C4415E0}" destId="{2D22345C-FFF5-4698-9C1E-AD90799FB09B}" srcOrd="0" destOrd="0" presId="urn:microsoft.com/office/officeart/2005/8/layout/vList3"/>
    <dgm:cxn modelId="{6D24CB17-48FE-4959-AA26-3FA0CF07BD3D}" type="presParOf" srcId="{113F9589-91FD-4A87-BF38-2C0A9C4415E0}" destId="{D5E1486A-6BF7-4467-8BF8-F551138F943C}" srcOrd="1" destOrd="0" presId="urn:microsoft.com/office/officeart/2005/8/layout/vList3"/>
    <dgm:cxn modelId="{6C638C86-4715-4A5D-8A3C-5214B598A0BA}" type="presParOf" srcId="{048496A8-57C1-4333-9887-61801405A6FD}" destId="{355E3C31-3E9B-464A-A2EA-E2940971D3B9}" srcOrd="3" destOrd="0" presId="urn:microsoft.com/office/officeart/2005/8/layout/vList3"/>
    <dgm:cxn modelId="{531B8A6C-CD69-486F-A568-DEBFDE2E9133}" type="presParOf" srcId="{048496A8-57C1-4333-9887-61801405A6FD}" destId="{BC247CC5-E18C-4063-8308-874196DAFDF4}" srcOrd="4" destOrd="0" presId="urn:microsoft.com/office/officeart/2005/8/layout/vList3"/>
    <dgm:cxn modelId="{F54DF7B2-FB4B-4FF8-835E-E2C248CBCB5E}" type="presParOf" srcId="{BC247CC5-E18C-4063-8308-874196DAFDF4}" destId="{24840847-87A1-4554-A7AA-09173E3CDD42}" srcOrd="0" destOrd="0" presId="urn:microsoft.com/office/officeart/2005/8/layout/vList3"/>
    <dgm:cxn modelId="{1C19EB28-50EB-4923-B3F1-D50238609ABE}" type="presParOf" srcId="{BC247CC5-E18C-4063-8308-874196DAFDF4}" destId="{D0DE923F-9193-4F9F-B162-EDEA4AEB8FC0}" srcOrd="1" destOrd="0" presId="urn:microsoft.com/office/officeart/2005/8/layout/vList3"/>
    <dgm:cxn modelId="{CB645779-3BD0-476E-8C22-B88CF5EB83E0}" type="presParOf" srcId="{048496A8-57C1-4333-9887-61801405A6FD}" destId="{AF4622F6-3EC9-4803-A8AA-2E056EB19AEA}" srcOrd="5" destOrd="0" presId="urn:microsoft.com/office/officeart/2005/8/layout/vList3"/>
    <dgm:cxn modelId="{89DD78EA-E1FF-4711-9755-2673ADE2F07E}" type="presParOf" srcId="{048496A8-57C1-4333-9887-61801405A6FD}" destId="{734FA30F-9AE1-4C9D-B2B7-8DAEA8D0D9E9}" srcOrd="6" destOrd="0" presId="urn:microsoft.com/office/officeart/2005/8/layout/vList3"/>
    <dgm:cxn modelId="{D87FE03F-BE7E-42E7-8B87-A790619E4515}" type="presParOf" srcId="{734FA30F-9AE1-4C9D-B2B7-8DAEA8D0D9E9}" destId="{9995BFF3-9CCC-4376-B8D3-E1AE8DA393C7}" srcOrd="0" destOrd="0" presId="urn:microsoft.com/office/officeart/2005/8/layout/vList3"/>
    <dgm:cxn modelId="{0E994102-115F-4576-929B-9A98D81FD221}" type="presParOf" srcId="{734FA30F-9AE1-4C9D-B2B7-8DAEA8D0D9E9}" destId="{BEB7B618-7F27-4C48-A865-14A187C8EE2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24990-E2AD-4A29-AB2A-8183C8382607}">
      <dsp:nvSpPr>
        <dsp:cNvPr id="0" name=""/>
        <dsp:cNvSpPr/>
      </dsp:nvSpPr>
      <dsp:spPr>
        <a:xfrm>
          <a:off x="2799680" y="-35084"/>
          <a:ext cx="2173039" cy="927951"/>
        </a:xfrm>
        <a:prstGeom prst="round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de-DE" sz="1800" kern="1200" dirty="0">
              <a:ea typeface="ＭＳ Ｐゴシック" panose="020B0600070205080204" pitchFamily="34" charset="-128"/>
            </a:rPr>
            <a:t>Clear Sense of Mission</a:t>
          </a:r>
          <a:endParaRPr lang="de-DE" sz="1800" kern="1200" dirty="0"/>
        </a:p>
      </dsp:txBody>
      <dsp:txXfrm>
        <a:off x="2844979" y="10215"/>
        <a:ext cx="2082441" cy="837353"/>
      </dsp:txXfrm>
    </dsp:sp>
    <dsp:sp modelId="{ECD5D150-4F4C-4200-B35A-445A95E0BD6B}">
      <dsp:nvSpPr>
        <dsp:cNvPr id="0" name=""/>
        <dsp:cNvSpPr/>
      </dsp:nvSpPr>
      <dsp:spPr>
        <a:xfrm>
          <a:off x="1793093" y="379518"/>
          <a:ext cx="4038761" cy="4038761"/>
        </a:xfrm>
        <a:custGeom>
          <a:avLst/>
          <a:gdLst/>
          <a:ahLst/>
          <a:cxnLst/>
          <a:rect l="0" t="0" r="0" b="0"/>
          <a:pathLst>
            <a:path>
              <a:moveTo>
                <a:pt x="3185955" y="371048"/>
              </a:moveTo>
              <a:arcTo wR="2019380" hR="2019380" stAng="18317292" swAng="1300135"/>
            </a:path>
          </a:pathLst>
        </a:custGeom>
        <a:noFill/>
        <a:ln w="6350" cap="flat" cmpd="sng" algn="ctr">
          <a:solidFill>
            <a:schemeClr val="accent6">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B80DB1-DD78-4B99-BCC3-33A965F7386B}">
      <dsp:nvSpPr>
        <dsp:cNvPr id="0" name=""/>
        <dsp:cNvSpPr/>
      </dsp:nvSpPr>
      <dsp:spPr>
        <a:xfrm>
          <a:off x="4665487" y="1304297"/>
          <a:ext cx="2173039" cy="927951"/>
        </a:xfrm>
        <a:prstGeom prst="roundRect">
          <a:avLst/>
        </a:prstGeom>
        <a:gradFill rotWithShape="0">
          <a:gsLst>
            <a:gs pos="0">
              <a:schemeClr val="accent6">
                <a:shade val="80000"/>
                <a:hueOff val="64256"/>
                <a:satOff val="-2582"/>
                <a:lumOff val="5526"/>
                <a:alphaOff val="0"/>
                <a:lumMod val="110000"/>
                <a:satMod val="105000"/>
                <a:tint val="67000"/>
              </a:schemeClr>
            </a:gs>
            <a:gs pos="50000">
              <a:schemeClr val="accent6">
                <a:shade val="80000"/>
                <a:hueOff val="64256"/>
                <a:satOff val="-2582"/>
                <a:lumOff val="5526"/>
                <a:alphaOff val="0"/>
                <a:lumMod val="105000"/>
                <a:satMod val="103000"/>
                <a:tint val="73000"/>
              </a:schemeClr>
            </a:gs>
            <a:gs pos="100000">
              <a:schemeClr val="accent6">
                <a:shade val="80000"/>
                <a:hueOff val="64256"/>
                <a:satOff val="-2582"/>
                <a:lumOff val="55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de-DE" sz="1800" kern="1200" dirty="0">
              <a:ea typeface="ＭＳ Ｐゴシック" panose="020B0600070205080204" pitchFamily="34" charset="-128"/>
            </a:rPr>
            <a:t>Productive Interdependency</a:t>
          </a:r>
        </a:p>
      </dsp:txBody>
      <dsp:txXfrm>
        <a:off x="4710786" y="1349596"/>
        <a:ext cx="2082441" cy="837353"/>
      </dsp:txXfrm>
    </dsp:sp>
    <dsp:sp modelId="{4ED383A8-68EA-4D1D-BF12-B8E27F02AA29}">
      <dsp:nvSpPr>
        <dsp:cNvPr id="0" name=""/>
        <dsp:cNvSpPr/>
      </dsp:nvSpPr>
      <dsp:spPr>
        <a:xfrm>
          <a:off x="1862402" y="617182"/>
          <a:ext cx="4038761" cy="4038761"/>
        </a:xfrm>
        <a:custGeom>
          <a:avLst/>
          <a:gdLst/>
          <a:ahLst/>
          <a:cxnLst/>
          <a:rect l="0" t="0" r="0" b="0"/>
          <a:pathLst>
            <a:path>
              <a:moveTo>
                <a:pt x="3999019" y="1620721"/>
              </a:moveTo>
              <a:arcTo wR="2019380" hR="2019380" stAng="20916845" swAng="966073"/>
            </a:path>
          </a:pathLst>
        </a:custGeom>
        <a:noFill/>
        <a:ln w="6350" cap="flat" cmpd="sng" algn="ctr">
          <a:solidFill>
            <a:schemeClr val="accent6">
              <a:shade val="90000"/>
              <a:hueOff val="64277"/>
              <a:satOff val="-2531"/>
              <a:lumOff val="5037"/>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16AFD0-C171-4055-8377-055353EFE2FD}">
      <dsp:nvSpPr>
        <dsp:cNvPr id="0" name=""/>
        <dsp:cNvSpPr/>
      </dsp:nvSpPr>
      <dsp:spPr>
        <a:xfrm>
          <a:off x="4665495" y="2808316"/>
          <a:ext cx="2173039" cy="927951"/>
        </a:xfrm>
        <a:prstGeom prst="roundRect">
          <a:avLst/>
        </a:prstGeom>
        <a:gradFill rotWithShape="0">
          <a:gsLst>
            <a:gs pos="0">
              <a:schemeClr val="accent6">
                <a:shade val="80000"/>
                <a:hueOff val="128512"/>
                <a:satOff val="-5164"/>
                <a:lumOff val="11051"/>
                <a:alphaOff val="0"/>
                <a:lumMod val="110000"/>
                <a:satMod val="105000"/>
                <a:tint val="67000"/>
              </a:schemeClr>
            </a:gs>
            <a:gs pos="50000">
              <a:schemeClr val="accent6">
                <a:shade val="80000"/>
                <a:hueOff val="128512"/>
                <a:satOff val="-5164"/>
                <a:lumOff val="11051"/>
                <a:alphaOff val="0"/>
                <a:lumMod val="105000"/>
                <a:satMod val="103000"/>
                <a:tint val="73000"/>
              </a:schemeClr>
            </a:gs>
            <a:gs pos="100000">
              <a:schemeClr val="accent6">
                <a:shade val="80000"/>
                <a:hueOff val="128512"/>
                <a:satOff val="-5164"/>
                <a:lumOff val="110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de-DE" sz="1800" kern="1200">
              <a:ea typeface="ＭＳ Ｐゴシック" panose="020B0600070205080204" pitchFamily="34" charset="-128"/>
            </a:rPr>
            <a:t>Cohesiveness</a:t>
          </a:r>
          <a:endParaRPr lang="en-US" altLang="de-DE" sz="1800" kern="1200" dirty="0">
            <a:ea typeface="ＭＳ Ｐゴシック" panose="020B0600070205080204" pitchFamily="34" charset="-128"/>
          </a:endParaRPr>
        </a:p>
      </dsp:txBody>
      <dsp:txXfrm>
        <a:off x="4710794" y="2853615"/>
        <a:ext cx="2082441" cy="837353"/>
      </dsp:txXfrm>
    </dsp:sp>
    <dsp:sp modelId="{84C31311-8026-47F5-A0CC-702FA4B6C10F}">
      <dsp:nvSpPr>
        <dsp:cNvPr id="0" name=""/>
        <dsp:cNvSpPr/>
      </dsp:nvSpPr>
      <dsp:spPr>
        <a:xfrm>
          <a:off x="1921723" y="395067"/>
          <a:ext cx="4038761" cy="4038761"/>
        </a:xfrm>
        <a:custGeom>
          <a:avLst/>
          <a:gdLst/>
          <a:ahLst/>
          <a:cxnLst/>
          <a:rect l="0" t="0" r="0" b="0"/>
          <a:pathLst>
            <a:path>
              <a:moveTo>
                <a:pt x="3541807" y="3346073"/>
              </a:moveTo>
              <a:arcTo wR="2019380" hR="2019380" stAng="2464198" swAng="1081556"/>
            </a:path>
          </a:pathLst>
        </a:custGeom>
        <a:noFill/>
        <a:ln w="6350" cap="flat" cmpd="sng" algn="ctr">
          <a:solidFill>
            <a:schemeClr val="accent6">
              <a:shade val="90000"/>
              <a:hueOff val="128555"/>
              <a:satOff val="-5061"/>
              <a:lumOff val="10073"/>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7093AF-B5C3-4691-82FE-64E1204173B3}">
      <dsp:nvSpPr>
        <dsp:cNvPr id="0" name=""/>
        <dsp:cNvSpPr/>
      </dsp:nvSpPr>
      <dsp:spPr>
        <a:xfrm>
          <a:off x="2799680" y="4003676"/>
          <a:ext cx="2173039" cy="927951"/>
        </a:xfrm>
        <a:prstGeom prst="roundRect">
          <a:avLst/>
        </a:prstGeom>
        <a:gradFill rotWithShape="0">
          <a:gsLst>
            <a:gs pos="0">
              <a:schemeClr val="accent6">
                <a:shade val="80000"/>
                <a:hueOff val="192768"/>
                <a:satOff val="-7745"/>
                <a:lumOff val="16577"/>
                <a:alphaOff val="0"/>
                <a:lumMod val="110000"/>
                <a:satMod val="105000"/>
                <a:tint val="67000"/>
              </a:schemeClr>
            </a:gs>
            <a:gs pos="50000">
              <a:schemeClr val="accent6">
                <a:shade val="80000"/>
                <a:hueOff val="192768"/>
                <a:satOff val="-7745"/>
                <a:lumOff val="16577"/>
                <a:alphaOff val="0"/>
                <a:lumMod val="105000"/>
                <a:satMod val="103000"/>
                <a:tint val="73000"/>
              </a:schemeClr>
            </a:gs>
            <a:gs pos="100000">
              <a:schemeClr val="accent6">
                <a:shade val="80000"/>
                <a:hueOff val="192768"/>
                <a:satOff val="-7745"/>
                <a:lumOff val="16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de-DE" sz="1800" kern="1200">
              <a:ea typeface="ＭＳ Ｐゴシック" panose="020B0600070205080204" pitchFamily="34" charset="-128"/>
            </a:rPr>
            <a:t>Trust</a:t>
          </a:r>
          <a:endParaRPr lang="en-US" altLang="de-DE" sz="1800" kern="1200" dirty="0">
            <a:ea typeface="ＭＳ Ｐゴシック" panose="020B0600070205080204" pitchFamily="34" charset="-128"/>
          </a:endParaRPr>
        </a:p>
      </dsp:txBody>
      <dsp:txXfrm>
        <a:off x="2844979" y="4048975"/>
        <a:ext cx="2082441" cy="837353"/>
      </dsp:txXfrm>
    </dsp:sp>
    <dsp:sp modelId="{14554A29-7E75-4D2C-A7CC-5F0685A7990E}">
      <dsp:nvSpPr>
        <dsp:cNvPr id="0" name=""/>
        <dsp:cNvSpPr/>
      </dsp:nvSpPr>
      <dsp:spPr>
        <a:xfrm>
          <a:off x="1811915" y="395067"/>
          <a:ext cx="4038761" cy="4038761"/>
        </a:xfrm>
        <a:custGeom>
          <a:avLst/>
          <a:gdLst/>
          <a:ahLst/>
          <a:cxnLst/>
          <a:rect l="0" t="0" r="0" b="0"/>
          <a:pathLst>
            <a:path>
              <a:moveTo>
                <a:pt x="982221" y="3752066"/>
              </a:moveTo>
              <a:arcTo wR="2019380" hR="2019380" stAng="7254246" swAng="1081556"/>
            </a:path>
          </a:pathLst>
        </a:custGeom>
        <a:noFill/>
        <a:ln w="6350" cap="flat" cmpd="sng" algn="ctr">
          <a:solidFill>
            <a:schemeClr val="accent6">
              <a:shade val="90000"/>
              <a:hueOff val="192832"/>
              <a:satOff val="-7592"/>
              <a:lumOff val="1511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A97E72-F3BB-4673-B531-579B28525D4C}">
      <dsp:nvSpPr>
        <dsp:cNvPr id="0" name=""/>
        <dsp:cNvSpPr/>
      </dsp:nvSpPr>
      <dsp:spPr>
        <a:xfrm>
          <a:off x="933864" y="2808316"/>
          <a:ext cx="2173039" cy="927951"/>
        </a:xfrm>
        <a:prstGeom prst="roundRect">
          <a:avLst/>
        </a:prstGeom>
        <a:gradFill rotWithShape="0">
          <a:gsLst>
            <a:gs pos="0">
              <a:schemeClr val="accent6">
                <a:shade val="80000"/>
                <a:hueOff val="257024"/>
                <a:satOff val="-10327"/>
                <a:lumOff val="22102"/>
                <a:alphaOff val="0"/>
                <a:lumMod val="110000"/>
                <a:satMod val="105000"/>
                <a:tint val="67000"/>
              </a:schemeClr>
            </a:gs>
            <a:gs pos="50000">
              <a:schemeClr val="accent6">
                <a:shade val="80000"/>
                <a:hueOff val="257024"/>
                <a:satOff val="-10327"/>
                <a:lumOff val="22102"/>
                <a:alphaOff val="0"/>
                <a:lumMod val="105000"/>
                <a:satMod val="103000"/>
                <a:tint val="73000"/>
              </a:schemeClr>
            </a:gs>
            <a:gs pos="100000">
              <a:schemeClr val="accent6">
                <a:shade val="80000"/>
                <a:hueOff val="257024"/>
                <a:satOff val="-10327"/>
                <a:lumOff val="221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de-DE" sz="1800" kern="1200" dirty="0">
              <a:ea typeface="ＭＳ Ｐゴシック" panose="020B0600070205080204" pitchFamily="34" charset="-128"/>
            </a:rPr>
            <a:t>Enthusiasm</a:t>
          </a:r>
        </a:p>
      </dsp:txBody>
      <dsp:txXfrm>
        <a:off x="979163" y="2853615"/>
        <a:ext cx="2082441" cy="837353"/>
      </dsp:txXfrm>
    </dsp:sp>
    <dsp:sp modelId="{5E3B119E-0EBB-497B-96F1-2B571044F02D}">
      <dsp:nvSpPr>
        <dsp:cNvPr id="0" name=""/>
        <dsp:cNvSpPr/>
      </dsp:nvSpPr>
      <dsp:spPr>
        <a:xfrm>
          <a:off x="1836914" y="380969"/>
          <a:ext cx="4038761" cy="4038761"/>
        </a:xfrm>
        <a:custGeom>
          <a:avLst/>
          <a:gdLst/>
          <a:ahLst/>
          <a:cxnLst/>
          <a:rect l="0" t="0" r="0" b="0"/>
          <a:pathLst>
            <a:path>
              <a:moveTo>
                <a:pt x="40481" y="2421692"/>
              </a:moveTo>
              <a:arcTo wR="2019380" hR="2019380" stAng="10110500" swAng="966179"/>
            </a:path>
          </a:pathLst>
        </a:custGeom>
        <a:noFill/>
        <a:ln w="6350" cap="flat" cmpd="sng" algn="ctr">
          <a:solidFill>
            <a:schemeClr val="accent6">
              <a:shade val="90000"/>
              <a:hueOff val="257109"/>
              <a:satOff val="-10122"/>
              <a:lumOff val="20146"/>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A7F02B-A745-4CA6-8AE0-4B6188281CC3}">
      <dsp:nvSpPr>
        <dsp:cNvPr id="0" name=""/>
        <dsp:cNvSpPr/>
      </dsp:nvSpPr>
      <dsp:spPr>
        <a:xfrm>
          <a:off x="861856" y="1304297"/>
          <a:ext cx="2173039" cy="927951"/>
        </a:xfrm>
        <a:prstGeom prst="roundRect">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de-DE" sz="1800" kern="1200" dirty="0">
              <a:ea typeface="ＭＳ Ｐゴシック" panose="020B0600070205080204" pitchFamily="34" charset="-128"/>
            </a:rPr>
            <a:t>Results Orientation</a:t>
          </a:r>
        </a:p>
      </dsp:txBody>
      <dsp:txXfrm>
        <a:off x="907155" y="1349596"/>
        <a:ext cx="2082441" cy="837353"/>
      </dsp:txXfrm>
    </dsp:sp>
    <dsp:sp modelId="{D0A46FC6-C677-403C-B0C3-8971D1245856}">
      <dsp:nvSpPr>
        <dsp:cNvPr id="0" name=""/>
        <dsp:cNvSpPr/>
      </dsp:nvSpPr>
      <dsp:spPr>
        <a:xfrm>
          <a:off x="1794000" y="473237"/>
          <a:ext cx="4038761" cy="4038761"/>
        </a:xfrm>
        <a:custGeom>
          <a:avLst/>
          <a:gdLst/>
          <a:ahLst/>
          <a:cxnLst/>
          <a:rect l="0" t="0" r="0" b="0"/>
          <a:pathLst>
            <a:path>
              <a:moveTo>
                <a:pt x="391574" y="824330"/>
              </a:moveTo>
              <a:arcTo wR="2019380" hR="2019380" stAng="12977049" swAng="1400873"/>
            </a:path>
          </a:pathLst>
        </a:custGeom>
        <a:noFill/>
        <a:ln w="6350" cap="flat" cmpd="sng" algn="ctr">
          <a:solidFill>
            <a:schemeClr val="accent6">
              <a:shade val="90000"/>
              <a:hueOff val="321387"/>
              <a:satOff val="-12653"/>
              <a:lumOff val="25183"/>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69163-1C9D-4DA2-B952-985F426C52AC}">
      <dsp:nvSpPr>
        <dsp:cNvPr id="0" name=""/>
        <dsp:cNvSpPr/>
      </dsp:nvSpPr>
      <dsp:spPr>
        <a:xfrm>
          <a:off x="2" y="0"/>
          <a:ext cx="11233242" cy="504056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CC020-E708-45EA-B8E0-B0E9090AF08D}">
      <dsp:nvSpPr>
        <dsp:cNvPr id="0" name=""/>
        <dsp:cNvSpPr/>
      </dsp:nvSpPr>
      <dsp:spPr>
        <a:xfrm>
          <a:off x="0" y="1387978"/>
          <a:ext cx="3369974" cy="22646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Team members working at </a:t>
          </a:r>
          <a:r>
            <a:rPr lang="en-US" sz="1800" b="1" kern="1200" dirty="0"/>
            <a:t>one place</a:t>
          </a:r>
          <a:r>
            <a:rPr lang="en-US" sz="1800" kern="1200" dirty="0"/>
            <a:t>, at </a:t>
          </a:r>
          <a:r>
            <a:rPr lang="en-US" sz="1800" b="1" kern="1200" dirty="0"/>
            <a:t>one time</a:t>
          </a:r>
        </a:p>
        <a:p>
          <a:pPr marL="0" lvl="0" indent="0" algn="ctr" defTabSz="800100">
            <a:lnSpc>
              <a:spcPct val="90000"/>
            </a:lnSpc>
            <a:spcBef>
              <a:spcPct val="0"/>
            </a:spcBef>
            <a:spcAft>
              <a:spcPct val="35000"/>
            </a:spcAft>
            <a:buNone/>
          </a:pPr>
          <a:r>
            <a:rPr lang="en-US" sz="1900" kern="1200" dirty="0">
              <a:sym typeface="Wingdings" pitchFamily="2" charset="2"/>
            </a:rPr>
            <a:t></a:t>
          </a:r>
          <a:r>
            <a:rPr lang="en-US" sz="2400" i="1" kern="1200" dirty="0"/>
            <a:t>“</a:t>
          </a:r>
          <a:r>
            <a:rPr lang="en-US" sz="2400" kern="1200" dirty="0">
              <a:sym typeface="Wingdings" pitchFamily="2" charset="2"/>
            </a:rPr>
            <a:t>traditional” team</a:t>
          </a:r>
          <a:endParaRPr lang="en-US" sz="2400" kern="1200" dirty="0"/>
        </a:p>
      </dsp:txBody>
      <dsp:txXfrm>
        <a:off x="110549" y="1498527"/>
        <a:ext cx="3148876" cy="2043504"/>
      </dsp:txXfrm>
    </dsp:sp>
    <dsp:sp modelId="{0DD56420-2E05-45E7-A1C8-CD7D285D7A88}">
      <dsp:nvSpPr>
        <dsp:cNvPr id="0" name=""/>
        <dsp:cNvSpPr/>
      </dsp:nvSpPr>
      <dsp:spPr>
        <a:xfrm>
          <a:off x="3931636" y="1387978"/>
          <a:ext cx="3369974" cy="22646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International</a:t>
          </a:r>
          <a:r>
            <a:rPr lang="en-US" sz="1800" kern="1200" dirty="0"/>
            <a:t> team members working at </a:t>
          </a:r>
          <a:r>
            <a:rPr lang="en-US" sz="1800" b="1" kern="1200" dirty="0"/>
            <a:t>one place </a:t>
          </a:r>
          <a:r>
            <a:rPr lang="en-US" sz="1800" kern="1200" dirty="0"/>
            <a:t>at </a:t>
          </a:r>
          <a:r>
            <a:rPr lang="en-US" sz="1800" b="1" kern="1200" dirty="0"/>
            <a:t>one time</a:t>
          </a:r>
        </a:p>
        <a:p>
          <a:pPr marL="0" lvl="0" indent="0" algn="ctr" defTabSz="800100">
            <a:lnSpc>
              <a:spcPct val="90000"/>
            </a:lnSpc>
            <a:spcBef>
              <a:spcPct val="0"/>
            </a:spcBef>
            <a:spcAft>
              <a:spcPct val="35000"/>
            </a:spcAft>
            <a:buNone/>
          </a:pPr>
          <a:r>
            <a:rPr lang="en-US" sz="1800" kern="1200" dirty="0">
              <a:sym typeface="Wingdings" pitchFamily="2" charset="2"/>
            </a:rPr>
            <a:t> </a:t>
          </a:r>
          <a:r>
            <a:rPr lang="en-US" sz="2400" kern="1200" dirty="0">
              <a:sym typeface="Wingdings" pitchFamily="2" charset="2"/>
            </a:rPr>
            <a:t>multicultural team</a:t>
          </a:r>
          <a:r>
            <a:rPr lang="en-US" sz="2400" kern="1200" dirty="0"/>
            <a:t> </a:t>
          </a:r>
          <a:endParaRPr lang="en-US" sz="2000" kern="1200" dirty="0"/>
        </a:p>
      </dsp:txBody>
      <dsp:txXfrm>
        <a:off x="4042185" y="1498527"/>
        <a:ext cx="3148876" cy="2043504"/>
      </dsp:txXfrm>
    </dsp:sp>
    <dsp:sp modelId="{2DB3ECA5-C845-43AF-B59C-A1EB6147260D}">
      <dsp:nvSpPr>
        <dsp:cNvPr id="0" name=""/>
        <dsp:cNvSpPr/>
      </dsp:nvSpPr>
      <dsp:spPr>
        <a:xfrm>
          <a:off x="7863273" y="1387978"/>
          <a:ext cx="3369974" cy="22646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International</a:t>
          </a:r>
          <a:r>
            <a:rPr lang="en-US" sz="1800" kern="1200" dirty="0"/>
            <a:t> team members working </a:t>
          </a:r>
          <a:r>
            <a:rPr lang="en-US" sz="1800" b="1" kern="1200" dirty="0"/>
            <a:t>locally dispersed  </a:t>
          </a:r>
        </a:p>
        <a:p>
          <a:pPr marL="0" lvl="0" indent="0" algn="ctr" defTabSz="800100">
            <a:lnSpc>
              <a:spcPct val="90000"/>
            </a:lnSpc>
            <a:spcBef>
              <a:spcPct val="0"/>
            </a:spcBef>
            <a:spcAft>
              <a:spcPts val="0"/>
            </a:spcAft>
            <a:buNone/>
          </a:pPr>
          <a:r>
            <a:rPr lang="en-US" sz="1800" kern="1200" dirty="0">
              <a:sym typeface="Wingdings" pitchFamily="2" charset="2"/>
            </a:rPr>
            <a:t> </a:t>
          </a:r>
          <a:r>
            <a:rPr lang="en-US" sz="2400" kern="1200" dirty="0">
              <a:sym typeface="Wingdings" pitchFamily="2" charset="2"/>
            </a:rPr>
            <a:t>transnational team </a:t>
          </a:r>
        </a:p>
      </dsp:txBody>
      <dsp:txXfrm>
        <a:off x="7973822" y="1498527"/>
        <a:ext cx="3148876" cy="2043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18A9-3301-4975-8599-326E1127645B}">
      <dsp:nvSpPr>
        <dsp:cNvPr id="0" name=""/>
        <dsp:cNvSpPr/>
      </dsp:nvSpPr>
      <dsp:spPr>
        <a:xfrm rot="10800000">
          <a:off x="1894225" y="3125"/>
          <a:ext cx="6605916" cy="92131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275"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ea typeface="+mn-ea"/>
            </a:rPr>
            <a:t>Understand the steps involved in project team building and</a:t>
          </a:r>
          <a:endParaRPr lang="de-DE" sz="2500" kern="1200" dirty="0"/>
        </a:p>
      </dsp:txBody>
      <dsp:txXfrm rot="10800000">
        <a:off x="2124554" y="3125"/>
        <a:ext cx="6375587" cy="921317"/>
      </dsp:txXfrm>
    </dsp:sp>
    <dsp:sp modelId="{FFC32F7E-DF38-48B0-9942-08D80429C931}">
      <dsp:nvSpPr>
        <dsp:cNvPr id="0" name=""/>
        <dsp:cNvSpPr/>
      </dsp:nvSpPr>
      <dsp:spPr>
        <a:xfrm>
          <a:off x="1433566" y="3125"/>
          <a:ext cx="921317" cy="9213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1486A-6BF7-4467-8BF8-F551138F943C}">
      <dsp:nvSpPr>
        <dsp:cNvPr id="0" name=""/>
        <dsp:cNvSpPr/>
      </dsp:nvSpPr>
      <dsp:spPr>
        <a:xfrm rot="10800000">
          <a:off x="1894225" y="1199462"/>
          <a:ext cx="6605916" cy="92131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275"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ea typeface="+mn-ea"/>
            </a:rPr>
            <a:t>Know the characteristics of effective project teams and why teams fail</a:t>
          </a:r>
          <a:endParaRPr lang="en-GB" altLang="en-US" sz="2500" kern="1200" dirty="0">
            <a:latin typeface="+mj-lt"/>
          </a:endParaRPr>
        </a:p>
      </dsp:txBody>
      <dsp:txXfrm rot="10800000">
        <a:off x="2124554" y="1199462"/>
        <a:ext cx="6375587" cy="921317"/>
      </dsp:txXfrm>
    </dsp:sp>
    <dsp:sp modelId="{2D22345C-FFF5-4698-9C1E-AD90799FB09B}">
      <dsp:nvSpPr>
        <dsp:cNvPr id="0" name=""/>
        <dsp:cNvSpPr/>
      </dsp:nvSpPr>
      <dsp:spPr>
        <a:xfrm>
          <a:off x="1433566" y="1199462"/>
          <a:ext cx="921317" cy="92131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E923F-9193-4F9F-B162-EDEA4AEB8FC0}">
      <dsp:nvSpPr>
        <dsp:cNvPr id="0" name=""/>
        <dsp:cNvSpPr/>
      </dsp:nvSpPr>
      <dsp:spPr>
        <a:xfrm rot="10800000">
          <a:off x="1894225" y="2395800"/>
          <a:ext cx="6605916" cy="92131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275"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dirty="0">
              <a:ea typeface="+mn-ea"/>
            </a:rPr>
            <a:t>Know the stages in the development of groups</a:t>
          </a:r>
          <a:endParaRPr lang="en-GB" altLang="en-US" sz="2500" kern="1200" dirty="0">
            <a:latin typeface="+mj-lt"/>
          </a:endParaRPr>
        </a:p>
      </dsp:txBody>
      <dsp:txXfrm rot="10800000">
        <a:off x="2124554" y="2395800"/>
        <a:ext cx="6375587" cy="921317"/>
      </dsp:txXfrm>
    </dsp:sp>
    <dsp:sp modelId="{24840847-87A1-4554-A7AA-09173E3CDD42}">
      <dsp:nvSpPr>
        <dsp:cNvPr id="0" name=""/>
        <dsp:cNvSpPr/>
      </dsp:nvSpPr>
      <dsp:spPr>
        <a:xfrm>
          <a:off x="1433566" y="2395800"/>
          <a:ext cx="921317" cy="921317"/>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7B618-7F27-4C48-A865-14A187C8EE23}">
      <dsp:nvSpPr>
        <dsp:cNvPr id="0" name=""/>
        <dsp:cNvSpPr/>
      </dsp:nvSpPr>
      <dsp:spPr>
        <a:xfrm rot="10800000">
          <a:off x="1894225" y="3592138"/>
          <a:ext cx="6605916" cy="92131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275" tIns="95250" rIns="177800" bIns="95250" numCol="1" spcCol="1270" anchor="ctr" anchorCtr="0">
          <a:noAutofit/>
        </a:bodyPr>
        <a:lstStyle/>
        <a:p>
          <a:pPr marL="0" lvl="0" indent="0" algn="ctr" defTabSz="1111250">
            <a:lnSpc>
              <a:spcPct val="90000"/>
            </a:lnSpc>
            <a:spcBef>
              <a:spcPct val="0"/>
            </a:spcBef>
            <a:spcAft>
              <a:spcPct val="35000"/>
            </a:spcAft>
            <a:buNone/>
          </a:pPr>
          <a:r>
            <a:rPr lang="en-GB" altLang="en-US" sz="2500" kern="1200" dirty="0">
              <a:latin typeface="+mj-lt"/>
            </a:rPr>
            <a:t>Understand and reflect your own role on a project team</a:t>
          </a:r>
        </a:p>
      </dsp:txBody>
      <dsp:txXfrm rot="10800000">
        <a:off x="2124554" y="3592138"/>
        <a:ext cx="6375587" cy="921317"/>
      </dsp:txXfrm>
    </dsp:sp>
    <dsp:sp modelId="{9995BFF3-9CCC-4376-B8D3-E1AE8DA393C7}">
      <dsp:nvSpPr>
        <dsp:cNvPr id="0" name=""/>
        <dsp:cNvSpPr/>
      </dsp:nvSpPr>
      <dsp:spPr>
        <a:xfrm>
          <a:off x="1433566" y="3592138"/>
          <a:ext cx="921317" cy="921317"/>
        </a:xfrm>
        <a:prstGeom prst="ellipse">
          <a:avLst/>
        </a:prstGeom>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C0F2-2364-49F0-9C7E-B678CC9D2F81}" type="datetimeFigureOut">
              <a:rPr lang="en-US" smtClean="0"/>
              <a:t>7/1/2019</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5C4C4-6DEF-42AE-B480-7D8D2C10A4E0}" type="slidenum">
              <a:rPr lang="en-US" smtClean="0"/>
              <a:t>‹Nr.›</a:t>
            </a:fld>
            <a:endParaRPr lang="en-US"/>
          </a:p>
        </p:txBody>
      </p:sp>
    </p:spTree>
    <p:extLst>
      <p:ext uri="{BB962C8B-B14F-4D97-AF65-F5344CB8AC3E}">
        <p14:creationId xmlns:p14="http://schemas.microsoft.com/office/powerpoint/2010/main" val="387368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2</a:t>
            </a:fld>
            <a:endParaRPr lang="en-US"/>
          </a:p>
        </p:txBody>
      </p:sp>
    </p:spTree>
    <p:extLst>
      <p:ext uri="{BB962C8B-B14F-4D97-AF65-F5344CB8AC3E}">
        <p14:creationId xmlns:p14="http://schemas.microsoft.com/office/powerpoint/2010/main" val="163525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82947"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a:t>Transnational team: </a:t>
            </a:r>
          </a:p>
          <a:p>
            <a:r>
              <a:rPr lang="en-US" altLang="de-DE"/>
              <a:t>A team consisting of </a:t>
            </a:r>
            <a:r>
              <a:rPr lang="en-US" altLang="de-DE" b="1"/>
              <a:t>members of multiple nationalities</a:t>
            </a:r>
            <a:r>
              <a:rPr lang="en-US" altLang="de-DE"/>
              <a:t> and </a:t>
            </a:r>
            <a:r>
              <a:rPr lang="en-US" altLang="de-DE" b="1"/>
              <a:t>functions</a:t>
            </a:r>
            <a:r>
              <a:rPr lang="en-US" altLang="de-DE"/>
              <a:t> working </a:t>
            </a:r>
            <a:r>
              <a:rPr lang="en-US" altLang="de-DE" b="1"/>
              <a:t>locally dispersed</a:t>
            </a:r>
            <a:r>
              <a:rPr lang="en-US" altLang="de-DE"/>
              <a:t> on a </a:t>
            </a:r>
            <a:r>
              <a:rPr lang="en-US" altLang="de-DE" b="1"/>
              <a:t>particular project </a:t>
            </a:r>
            <a:r>
              <a:rPr lang="en-US" altLang="de-DE"/>
              <a:t>that is clearly limited to a </a:t>
            </a:r>
            <a:r>
              <a:rPr lang="en-US" altLang="de-DE" b="1"/>
              <a:t>short period of time </a:t>
            </a:r>
            <a:r>
              <a:rPr lang="en-US" altLang="de-DE"/>
              <a:t>and has a </a:t>
            </a:r>
            <a:r>
              <a:rPr lang="en-US" altLang="de-DE" b="1"/>
              <a:t>specific objective</a:t>
            </a:r>
          </a:p>
          <a:p>
            <a:endParaRPr lang="en-US" altLang="de-DE" b="1"/>
          </a:p>
          <a:p>
            <a:pPr eaLnBrk="1" hangingPunct="1">
              <a:spcBef>
                <a:spcPts val="575"/>
              </a:spcBef>
              <a:buClr>
                <a:schemeClr val="accent1"/>
              </a:buClr>
              <a:buSzPct val="85000"/>
              <a:buFont typeface="Wingdings 2" pitchFamily="18" charset="2"/>
              <a:buChar char=""/>
            </a:pPr>
            <a:r>
              <a:rPr lang="en-US" altLang="de-DE">
                <a:solidFill>
                  <a:srgbClr val="000000"/>
                </a:solidFill>
                <a:latin typeface="Times New Roman" pitchFamily="18" charset="0"/>
                <a:cs typeface="Times New Roman" pitchFamily="18" charset="0"/>
              </a:rPr>
              <a:t>Advantages:</a:t>
            </a:r>
          </a:p>
          <a:p>
            <a:pPr lvl="1" eaLnBrk="1" hangingPunct="1">
              <a:spcBef>
                <a:spcPts val="575"/>
              </a:spcBef>
              <a:buClr>
                <a:schemeClr val="accent2"/>
              </a:buClr>
              <a:buSzPct val="85000"/>
              <a:buFont typeface="Wingdings 2" pitchFamily="18" charset="2"/>
              <a:buChar char=""/>
            </a:pPr>
            <a:r>
              <a:rPr lang="en-US" altLang="de-DE">
                <a:solidFill>
                  <a:srgbClr val="000000"/>
                </a:solidFill>
                <a:latin typeface="Times New Roman" pitchFamily="18" charset="0"/>
                <a:cs typeface="Times New Roman" pitchFamily="18" charset="0"/>
              </a:rPr>
              <a:t>Greater opportunity for global competition</a:t>
            </a:r>
          </a:p>
          <a:p>
            <a:pPr lvl="1" eaLnBrk="1" hangingPunct="1">
              <a:spcBef>
                <a:spcPts val="575"/>
              </a:spcBef>
              <a:buClr>
                <a:schemeClr val="accent2"/>
              </a:buClr>
              <a:buSzPct val="85000"/>
              <a:buFont typeface="Wingdings 2" pitchFamily="18" charset="2"/>
              <a:buChar char=""/>
            </a:pPr>
            <a:r>
              <a:rPr lang="en-US" altLang="de-DE">
                <a:solidFill>
                  <a:srgbClr val="000000"/>
                </a:solidFill>
                <a:latin typeface="Times New Roman" pitchFamily="18" charset="0"/>
                <a:cs typeface="Times New Roman" pitchFamily="18" charset="0"/>
              </a:rPr>
              <a:t>Opportunities for cross cultural understanding</a:t>
            </a:r>
          </a:p>
          <a:p>
            <a:pPr lvl="1" eaLnBrk="1" hangingPunct="1">
              <a:spcBef>
                <a:spcPts val="575"/>
              </a:spcBef>
              <a:buClr>
                <a:schemeClr val="accent2"/>
              </a:buClr>
              <a:buSzPct val="85000"/>
              <a:buFont typeface="Wingdings 2" pitchFamily="18" charset="2"/>
              <a:buChar char=""/>
            </a:pPr>
            <a:r>
              <a:rPr lang="en-US" altLang="de-DE">
                <a:solidFill>
                  <a:srgbClr val="000000"/>
                </a:solidFill>
                <a:latin typeface="Times New Roman" pitchFamily="18" charset="0"/>
                <a:cs typeface="Times New Roman" pitchFamily="18" charset="0"/>
              </a:rPr>
              <a:t>Exposure to different view points</a:t>
            </a:r>
          </a:p>
          <a:p>
            <a:pPr eaLnBrk="1" hangingPunct="1">
              <a:spcBef>
                <a:spcPts val="575"/>
              </a:spcBef>
              <a:buClr>
                <a:schemeClr val="accent1"/>
              </a:buClr>
              <a:buSzPct val="85000"/>
              <a:buFont typeface="Wingdings 2" pitchFamily="18" charset="2"/>
              <a:buChar char=""/>
            </a:pPr>
            <a:r>
              <a:rPr lang="en-US" altLang="de-DE">
                <a:solidFill>
                  <a:srgbClr val="000000"/>
                </a:solidFill>
                <a:latin typeface="Times New Roman" pitchFamily="18" charset="0"/>
                <a:cs typeface="Times New Roman" pitchFamily="18" charset="0"/>
              </a:rPr>
              <a:t>Disadvantages:</a:t>
            </a:r>
          </a:p>
          <a:p>
            <a:pPr lvl="1" eaLnBrk="1" hangingPunct="1">
              <a:spcBef>
                <a:spcPts val="575"/>
              </a:spcBef>
              <a:buClr>
                <a:schemeClr val="accent2"/>
              </a:buClr>
              <a:buSzPct val="85000"/>
              <a:buFont typeface="Wingdings 2" pitchFamily="18" charset="2"/>
              <a:buChar char=""/>
            </a:pPr>
            <a:r>
              <a:rPr lang="en-US" altLang="de-DE">
                <a:solidFill>
                  <a:srgbClr val="000000"/>
                </a:solidFill>
                <a:latin typeface="Times New Roman" pitchFamily="18" charset="0"/>
                <a:cs typeface="Times New Roman" pitchFamily="18" charset="0"/>
              </a:rPr>
              <a:t>Problems resulting from differences in languages</a:t>
            </a:r>
          </a:p>
          <a:p>
            <a:pPr lvl="1" eaLnBrk="1" hangingPunct="1">
              <a:spcBef>
                <a:spcPts val="575"/>
              </a:spcBef>
              <a:buClr>
                <a:schemeClr val="accent2"/>
              </a:buClr>
              <a:buSzPct val="85000"/>
              <a:buFont typeface="Wingdings 2" pitchFamily="18" charset="2"/>
              <a:buChar char=""/>
            </a:pPr>
            <a:r>
              <a:rPr lang="en-US" altLang="de-DE">
                <a:solidFill>
                  <a:srgbClr val="000000"/>
                </a:solidFill>
                <a:latin typeface="Times New Roman" pitchFamily="18" charset="0"/>
                <a:cs typeface="Times New Roman" pitchFamily="18" charset="0"/>
              </a:rPr>
              <a:t>Complex decision making processes</a:t>
            </a:r>
          </a:p>
          <a:p>
            <a:pPr lvl="1" eaLnBrk="1" hangingPunct="1">
              <a:spcBef>
                <a:spcPts val="575"/>
              </a:spcBef>
              <a:buClr>
                <a:schemeClr val="accent2"/>
              </a:buClr>
              <a:buSzPct val="85000"/>
              <a:buFont typeface="Wingdings 2" pitchFamily="18" charset="2"/>
              <a:buChar char=""/>
            </a:pPr>
            <a:r>
              <a:rPr lang="en-US" altLang="de-DE">
                <a:solidFill>
                  <a:srgbClr val="000000"/>
                </a:solidFill>
                <a:latin typeface="Times New Roman" pitchFamily="18" charset="0"/>
                <a:cs typeface="Times New Roman" pitchFamily="18" charset="0"/>
              </a:rPr>
              <a:t>Personality conflicts</a:t>
            </a:r>
          </a:p>
          <a:p>
            <a:endParaRPr lang="en-US" altLang="de-DE"/>
          </a:p>
        </p:txBody>
      </p:sp>
      <p:sp>
        <p:nvSpPr>
          <p:cNvPr id="82948" name="Foliennummernplatzhalt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2683739-37B5-4660-BF6F-1D29187726DF}" type="slidenum">
              <a:rPr lang="en-US" altLang="de-DE" sz="1000" b="0">
                <a:solidFill>
                  <a:schemeClr val="tx1"/>
                </a:solidFill>
                <a:ea typeface="MS PGothic" pitchFamily="34" charset="-128"/>
              </a:rPr>
              <a:pPr/>
              <a:t>13</a:t>
            </a:fld>
            <a:endParaRPr lang="en-US" altLang="de-DE" sz="1000" b="0">
              <a:solidFill>
                <a:schemeClr val="tx1"/>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15</a:t>
            </a:fld>
            <a:endParaRPr lang="en-US"/>
          </a:p>
        </p:txBody>
      </p:sp>
    </p:spTree>
    <p:extLst>
      <p:ext uri="{BB962C8B-B14F-4D97-AF65-F5344CB8AC3E}">
        <p14:creationId xmlns:p14="http://schemas.microsoft.com/office/powerpoint/2010/main" val="125529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7BC29B04-DECC-4FDC-B150-682A86CB87B1}"/>
              </a:ext>
            </a:extLst>
          </p:cNvPr>
          <p:cNvSpPr>
            <a:spLocks noGrp="1" noRot="1" noChangeAspect="1" noTextEdit="1"/>
          </p:cNvSpPr>
          <p:nvPr>
            <p:ph type="sldImg"/>
          </p:nvPr>
        </p:nvSpPr>
        <p:spPr>
          <a:ln/>
        </p:spPr>
      </p:sp>
      <p:sp>
        <p:nvSpPr>
          <p:cNvPr id="33795" name="Notizenplatzhalter 2">
            <a:extLst>
              <a:ext uri="{FF2B5EF4-FFF2-40B4-BE49-F238E27FC236}">
                <a16:creationId xmlns:a16="http://schemas.microsoft.com/office/drawing/2014/main" id="{49EF3BBD-CF49-422A-A908-53572B2A9FF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a:ea typeface="ＭＳ Ｐゴシック" panose="020B0600070205080204" pitchFamily="34" charset="-128"/>
              </a:rPr>
              <a:t>1C</a:t>
            </a:r>
          </a:p>
          <a:p>
            <a:r>
              <a:rPr lang="de-DE" altLang="en-US">
                <a:ea typeface="ＭＳ Ｐゴシック" panose="020B0600070205080204" pitchFamily="34" charset="-128"/>
              </a:rPr>
              <a:t>2A</a:t>
            </a:r>
            <a:endParaRPr lang="en-US" altLang="en-US">
              <a:ea typeface="ＭＳ Ｐゴシック" panose="020B0600070205080204" pitchFamily="34" charset="-128"/>
            </a:endParaRPr>
          </a:p>
        </p:txBody>
      </p:sp>
      <p:sp>
        <p:nvSpPr>
          <p:cNvPr id="33796" name="Datumsplatzhalter 3">
            <a:extLst>
              <a:ext uri="{FF2B5EF4-FFF2-40B4-BE49-F238E27FC236}">
                <a16:creationId xmlns:a16="http://schemas.microsoft.com/office/drawing/2014/main" id="{CEEC6CAF-0DD9-41E1-B8F8-66A2C78B8976}"/>
              </a:ext>
            </a:extLst>
          </p:cNvPr>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F76ACC1-A442-4CF2-A921-2E43F6FEB66D}" type="datetime1">
              <a:rPr lang="de-DE" altLang="en-US" sz="1000" b="0" smtClean="0">
                <a:solidFill>
                  <a:schemeClr val="tx1"/>
                </a:solidFill>
                <a:ea typeface="ＭＳ Ｐゴシック" panose="020B0600070205080204" pitchFamily="34" charset="-128"/>
              </a:rPr>
              <a:pPr/>
              <a:t>01.07.2019</a:t>
            </a:fld>
            <a:endParaRPr lang="de-DE" altLang="en-US" sz="1000" b="0">
              <a:solidFill>
                <a:schemeClr val="tx1"/>
              </a:solidFill>
              <a:ea typeface="ＭＳ Ｐゴシック" panose="020B0600070205080204" pitchFamily="34" charset="-128"/>
            </a:endParaRPr>
          </a:p>
        </p:txBody>
      </p:sp>
      <p:sp>
        <p:nvSpPr>
          <p:cNvPr id="33797" name="Foliennummernplatzhalter 4">
            <a:extLst>
              <a:ext uri="{FF2B5EF4-FFF2-40B4-BE49-F238E27FC236}">
                <a16:creationId xmlns:a16="http://schemas.microsoft.com/office/drawing/2014/main" id="{22B857C3-156A-4DD0-8EA2-F64EA48DE93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B6E741C4-42F5-4262-9186-431BBD39CDA7}" type="slidenum">
              <a:rPr lang="de-DE" altLang="de-DE" sz="1000" b="0">
                <a:solidFill>
                  <a:schemeClr val="tx1"/>
                </a:solidFill>
                <a:ea typeface="ＭＳ Ｐゴシック" panose="020B0600070205080204" pitchFamily="34" charset="-128"/>
              </a:rPr>
              <a:pPr/>
              <a:t>17</a:t>
            </a:fld>
            <a:endParaRPr lang="de-DE" altLang="de-DE" sz="1200" b="0" dirty="0">
              <a:solidFill>
                <a:schemeClr val="tx1"/>
              </a:solidFill>
              <a:latin typeface="Calibri"/>
              <a:ea typeface="ＭＳ Ｐゴシック" panose="020B0600070205080204" pitchFamily="34" charset="-128"/>
            </a:endParaRPr>
          </a:p>
        </p:txBody>
      </p:sp>
    </p:spTree>
    <p:extLst>
      <p:ext uri="{BB962C8B-B14F-4D97-AF65-F5344CB8AC3E}">
        <p14:creationId xmlns:p14="http://schemas.microsoft.com/office/powerpoint/2010/main" val="345345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marL="228600" indent="-228600">
              <a:buFontTx/>
              <a:buAutoNum type="arabicPeriod"/>
              <a:defRPr/>
            </a:pPr>
            <a:r>
              <a:rPr lang="en-US" sz="800" i="1" dirty="0"/>
              <a:t>A project is a </a:t>
            </a:r>
            <a:r>
              <a:rPr lang="en-US" sz="800" i="1" dirty="0">
                <a:solidFill>
                  <a:schemeClr val="accent1"/>
                </a:solidFill>
              </a:rPr>
              <a:t>temporary endeavor </a:t>
            </a:r>
            <a:r>
              <a:rPr lang="en-US" sz="800" i="1" dirty="0"/>
              <a:t>undertaken to create a unique product, service, or result. </a:t>
            </a:r>
          </a:p>
          <a:p>
            <a:pPr>
              <a:defRPr/>
            </a:pPr>
            <a:r>
              <a:rPr lang="de-DE" sz="800" i="1" dirty="0"/>
              <a:t>2. </a:t>
            </a:r>
            <a:r>
              <a:rPr lang="de-DE" altLang="en-US" dirty="0"/>
              <a:t>A </a:t>
            </a:r>
            <a:r>
              <a:rPr lang="de-DE" altLang="en-US" dirty="0" err="1"/>
              <a:t>process</a:t>
            </a:r>
            <a:r>
              <a:rPr lang="de-DE" altLang="en-US" dirty="0"/>
              <a:t> </a:t>
            </a:r>
            <a:r>
              <a:rPr lang="de-DE" altLang="en-US" dirty="0" err="1"/>
              <a:t>referes</a:t>
            </a:r>
            <a:r>
              <a:rPr lang="de-DE" altLang="en-US" dirty="0"/>
              <a:t> </a:t>
            </a:r>
            <a:r>
              <a:rPr lang="de-DE" altLang="en-US" dirty="0" err="1"/>
              <a:t>to</a:t>
            </a:r>
            <a:r>
              <a:rPr lang="de-DE" altLang="en-US" dirty="0"/>
              <a:t> an </a:t>
            </a:r>
            <a:r>
              <a:rPr lang="de-DE" altLang="en-US" dirty="0" err="1"/>
              <a:t>ongoing</a:t>
            </a:r>
            <a:r>
              <a:rPr lang="de-DE" altLang="en-US" dirty="0"/>
              <a:t> </a:t>
            </a:r>
            <a:r>
              <a:rPr lang="de-DE" altLang="en-US" dirty="0" err="1"/>
              <a:t>day</a:t>
            </a:r>
            <a:r>
              <a:rPr lang="de-DE" altLang="en-US" dirty="0"/>
              <a:t> </a:t>
            </a:r>
            <a:r>
              <a:rPr lang="de-DE" altLang="en-US" dirty="0" err="1"/>
              <a:t>to</a:t>
            </a:r>
            <a:r>
              <a:rPr lang="de-DE" altLang="en-US" dirty="0"/>
              <a:t> </a:t>
            </a:r>
            <a:r>
              <a:rPr lang="de-DE" altLang="en-US" dirty="0" err="1"/>
              <a:t>day</a:t>
            </a:r>
            <a:r>
              <a:rPr lang="de-DE" altLang="en-US" dirty="0"/>
              <a:t> </a:t>
            </a:r>
            <a:r>
              <a:rPr lang="de-DE" altLang="en-US" dirty="0" err="1"/>
              <a:t>activity</a:t>
            </a:r>
            <a:r>
              <a:rPr lang="de-DE" altLang="en-US" dirty="0"/>
              <a:t>. As a </a:t>
            </a:r>
            <a:r>
              <a:rPr lang="de-DE" altLang="en-US" dirty="0" err="1"/>
              <a:t>result</a:t>
            </a:r>
            <a:r>
              <a:rPr lang="de-DE" altLang="en-US" dirty="0"/>
              <a:t> a </a:t>
            </a:r>
            <a:r>
              <a:rPr lang="de-DE" altLang="en-US" dirty="0" err="1"/>
              <a:t>project</a:t>
            </a:r>
            <a:r>
              <a:rPr lang="de-DE" altLang="en-US" dirty="0"/>
              <a:t> </a:t>
            </a:r>
            <a:r>
              <a:rPr lang="de-DE" altLang="en-US" dirty="0" err="1"/>
              <a:t>represents</a:t>
            </a:r>
            <a:r>
              <a:rPr lang="de-DE" altLang="en-US" dirty="0"/>
              <a:t> an </a:t>
            </a:r>
            <a:r>
              <a:rPr lang="de-DE" altLang="en-US" dirty="0" err="1"/>
              <a:t>exiting</a:t>
            </a:r>
            <a:r>
              <a:rPr lang="de-DE" altLang="en-US" dirty="0"/>
              <a:t> alternative </a:t>
            </a:r>
            <a:r>
              <a:rPr lang="de-DE" altLang="en-US" dirty="0" err="1"/>
              <a:t>to</a:t>
            </a:r>
            <a:r>
              <a:rPr lang="de-DE" altLang="en-US" dirty="0"/>
              <a:t> </a:t>
            </a:r>
            <a:r>
              <a:rPr lang="de-DE" altLang="en-US" dirty="0" err="1"/>
              <a:t>business</a:t>
            </a:r>
            <a:r>
              <a:rPr lang="de-DE" altLang="en-US" dirty="0"/>
              <a:t> </a:t>
            </a:r>
            <a:r>
              <a:rPr lang="de-DE" altLang="en-US" dirty="0" err="1"/>
              <a:t>as</a:t>
            </a:r>
            <a:r>
              <a:rPr lang="de-DE" altLang="en-US" dirty="0"/>
              <a:t> </a:t>
            </a:r>
            <a:r>
              <a:rPr lang="de-DE" altLang="en-US" dirty="0" err="1"/>
              <a:t>usuall</a:t>
            </a:r>
            <a:endParaRPr lang="de-DE" altLang="en-US" dirty="0"/>
          </a:p>
          <a:p>
            <a:pPr>
              <a:defRPr/>
            </a:pPr>
            <a:r>
              <a:rPr lang="de-DE" dirty="0"/>
              <a:t>3. </a:t>
            </a:r>
            <a:r>
              <a:rPr lang="de-DE" dirty="0" err="1"/>
              <a:t>initiating</a:t>
            </a:r>
            <a:r>
              <a:rPr lang="de-DE" dirty="0"/>
              <a:t>, </a:t>
            </a:r>
            <a:r>
              <a:rPr lang="de-DE" dirty="0" err="1"/>
              <a:t>plannung</a:t>
            </a:r>
            <a:r>
              <a:rPr lang="de-DE" dirty="0"/>
              <a:t>, </a:t>
            </a:r>
            <a:r>
              <a:rPr lang="de-DE" dirty="0" err="1"/>
              <a:t>executing</a:t>
            </a:r>
            <a:r>
              <a:rPr lang="de-DE" dirty="0"/>
              <a:t>, </a:t>
            </a:r>
            <a:r>
              <a:rPr lang="de-DE" dirty="0" err="1"/>
              <a:t>monitoring</a:t>
            </a:r>
            <a:r>
              <a:rPr lang="de-DE" dirty="0"/>
              <a:t>, </a:t>
            </a:r>
            <a:r>
              <a:rPr lang="de-DE" dirty="0" err="1"/>
              <a:t>closing</a:t>
            </a:r>
            <a:endParaRPr lang="de-DE" dirty="0"/>
          </a:p>
          <a:p>
            <a:pPr>
              <a:defRPr/>
            </a:pPr>
            <a:r>
              <a:rPr lang="de-DE" dirty="0"/>
              <a:t>4. </a:t>
            </a:r>
            <a:r>
              <a:rPr lang="de-DE" dirty="0" err="1"/>
              <a:t>leader</a:t>
            </a:r>
            <a:r>
              <a:rPr lang="de-DE" dirty="0"/>
              <a:t>= innovative, </a:t>
            </a:r>
            <a:r>
              <a:rPr lang="de-DE" dirty="0" err="1"/>
              <a:t>strive</a:t>
            </a:r>
            <a:r>
              <a:rPr lang="de-DE" dirty="0"/>
              <a:t> </a:t>
            </a:r>
            <a:r>
              <a:rPr lang="de-DE" dirty="0" err="1"/>
              <a:t>for</a:t>
            </a:r>
            <a:r>
              <a:rPr lang="de-DE" dirty="0"/>
              <a:t> </a:t>
            </a:r>
            <a:r>
              <a:rPr lang="de-DE" dirty="0" err="1"/>
              <a:t>change</a:t>
            </a:r>
            <a:r>
              <a:rPr lang="de-DE" dirty="0"/>
              <a:t> etc.</a:t>
            </a:r>
          </a:p>
          <a:p>
            <a:pPr>
              <a:defRPr/>
            </a:pPr>
            <a:r>
              <a:rPr lang="de-DE" dirty="0"/>
              <a:t>5. </a:t>
            </a:r>
            <a:r>
              <a:rPr lang="de-DE" dirty="0" err="1"/>
              <a:t>forming</a:t>
            </a:r>
            <a:r>
              <a:rPr lang="de-DE" dirty="0"/>
              <a:t>, </a:t>
            </a:r>
            <a:r>
              <a:rPr lang="de-DE" dirty="0" err="1"/>
              <a:t>storming</a:t>
            </a:r>
            <a:r>
              <a:rPr lang="de-DE" dirty="0"/>
              <a:t>, </a:t>
            </a:r>
            <a:r>
              <a:rPr lang="de-DE" dirty="0" err="1"/>
              <a:t>norming</a:t>
            </a:r>
            <a:r>
              <a:rPr lang="de-DE" dirty="0"/>
              <a:t>, </a:t>
            </a:r>
            <a:r>
              <a:rPr lang="de-DE" dirty="0" err="1"/>
              <a:t>performing</a:t>
            </a:r>
            <a:endParaRPr lang="de-DE" dirty="0"/>
          </a:p>
        </p:txBody>
      </p:sp>
      <p:sp>
        <p:nvSpPr>
          <p:cNvPr id="86020"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73658733-D83D-4B64-BD32-8BCD68A82335}" type="datetime1">
              <a:rPr lang="de-DE" altLang="en-US" sz="1000" b="0" smtClean="0">
                <a:solidFill>
                  <a:schemeClr val="tx1"/>
                </a:solidFill>
                <a:ea typeface="MS PGothic" pitchFamily="34" charset="-128"/>
              </a:rPr>
              <a:pPr/>
              <a:t>01.07.2019</a:t>
            </a:fld>
            <a:endParaRPr lang="de-DE" altLang="en-US" sz="1000" b="0">
              <a:solidFill>
                <a:schemeClr val="tx1"/>
              </a:solidFill>
              <a:ea typeface="MS PGothic" pitchFamily="34" charset="-128"/>
            </a:endParaRPr>
          </a:p>
        </p:txBody>
      </p:sp>
      <p:sp>
        <p:nvSpPr>
          <p:cNvPr id="86021"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9405FBD-F98C-4AB3-8AF9-AF455A331A12}" type="slidenum">
              <a:rPr lang="de-DE" altLang="de-DE" sz="1000" b="0">
                <a:solidFill>
                  <a:schemeClr val="tx1"/>
                </a:solidFill>
                <a:ea typeface="MS PGothic" pitchFamily="34" charset="-128"/>
              </a:rPr>
              <a:pPr/>
              <a:t>18</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Think-pair-share: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Step 1: students think of an example where team work failed.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Step 2: Students share their story with their </a:t>
            </a:r>
            <a:r>
              <a:rPr lang="en-US" sz="1200" b="0" kern="1200" dirty="0" err="1">
                <a:solidFill>
                  <a:schemeClr val="tx1"/>
                </a:solidFill>
                <a:effectLst/>
                <a:latin typeface="+mn-lt"/>
                <a:ea typeface="+mn-ea"/>
                <a:cs typeface="+mn-cs"/>
              </a:rPr>
              <a:t>neighbour</a:t>
            </a:r>
            <a:r>
              <a:rPr lang="en-US" sz="1200" b="0" kern="1200" dirty="0">
                <a:solidFill>
                  <a:schemeClr val="tx1"/>
                </a:solidFill>
                <a:effectLst/>
                <a:latin typeface="+mn-lt"/>
                <a:ea typeface="+mn-ea"/>
                <a:cs typeface="+mn-cs"/>
              </a:rPr>
              <a:t> and discuss why the team work has failed.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Step 3: Make a collection of reasons for failed teamwork on the white board and discuss this with students.</a:t>
            </a:r>
            <a:endParaRPr lang="de-DE" sz="1200" b="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4</a:t>
            </a:fld>
            <a:endParaRPr lang="en-US"/>
          </a:p>
        </p:txBody>
      </p:sp>
    </p:spTree>
    <p:extLst>
      <p:ext uri="{BB962C8B-B14F-4D97-AF65-F5344CB8AC3E}">
        <p14:creationId xmlns:p14="http://schemas.microsoft.com/office/powerpoint/2010/main" val="380681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a:t>
            </a:r>
            <a:r>
              <a:rPr lang="de-DE" dirty="0" err="1"/>
              <a:t>reviews</a:t>
            </a:r>
            <a:r>
              <a:rPr lang="de-DE" dirty="0"/>
              <a:t> </a:t>
            </a:r>
            <a:r>
              <a:rPr lang="de-DE" dirty="0" err="1"/>
              <a:t>roles</a:t>
            </a:r>
            <a:r>
              <a:rPr lang="de-DE" dirty="0"/>
              <a:t> </a:t>
            </a:r>
            <a:r>
              <a:rPr lang="de-DE" dirty="0" err="1"/>
              <a:t>of</a:t>
            </a:r>
            <a:r>
              <a:rPr lang="de-DE" dirty="0"/>
              <a:t> </a:t>
            </a:r>
            <a:r>
              <a:rPr lang="de-DE" dirty="0" err="1"/>
              <a:t>team</a:t>
            </a:r>
            <a:r>
              <a:rPr lang="de-DE" dirty="0"/>
              <a:t> </a:t>
            </a:r>
            <a:r>
              <a:rPr lang="de-DE" dirty="0" err="1"/>
              <a:t>managers</a:t>
            </a:r>
            <a:r>
              <a:rPr lang="de-DE" dirty="0"/>
              <a:t> and </a:t>
            </a:r>
            <a:r>
              <a:rPr lang="de-DE" dirty="0" err="1"/>
              <a:t>their</a:t>
            </a:r>
            <a:r>
              <a:rPr lang="de-DE" dirty="0"/>
              <a:t> </a:t>
            </a:r>
            <a:r>
              <a:rPr lang="de-DE" dirty="0" err="1"/>
              <a:t>difficulties</a:t>
            </a:r>
            <a:r>
              <a:rPr lang="de-DE" dirty="0"/>
              <a:t> </a:t>
            </a:r>
            <a:r>
              <a:rPr lang="de-DE" dirty="0" err="1"/>
              <a:t>from</a:t>
            </a:r>
            <a:r>
              <a:rPr lang="de-DE" dirty="0"/>
              <a:t> </a:t>
            </a:r>
            <a:r>
              <a:rPr lang="de-DE" dirty="0" err="1"/>
              <a:t>the</a:t>
            </a:r>
            <a:r>
              <a:rPr lang="de-DE" dirty="0"/>
              <a:t> last </a:t>
            </a:r>
            <a:r>
              <a:rPr lang="de-DE" dirty="0" err="1"/>
              <a:t>session</a:t>
            </a:r>
            <a:r>
              <a:rPr lang="de-DE" dirty="0"/>
              <a:t> and also </a:t>
            </a:r>
            <a:r>
              <a:rPr lang="de-DE" dirty="0" err="1"/>
              <a:t>highlights</a:t>
            </a:r>
            <a:r>
              <a:rPr lang="de-DE" dirty="0"/>
              <a:t> </a:t>
            </a:r>
            <a:r>
              <a:rPr lang="de-DE" dirty="0" err="1"/>
              <a:t>the</a:t>
            </a:r>
            <a:r>
              <a:rPr lang="de-DE" dirty="0"/>
              <a:t> </a:t>
            </a:r>
            <a:r>
              <a:rPr lang="de-DE" dirty="0" err="1"/>
              <a:t>importance</a:t>
            </a:r>
            <a:r>
              <a:rPr lang="de-DE" dirty="0"/>
              <a:t> </a:t>
            </a:r>
            <a:r>
              <a:rPr lang="de-DE" dirty="0" err="1"/>
              <a:t>of</a:t>
            </a:r>
            <a:r>
              <a:rPr lang="de-DE" dirty="0"/>
              <a:t> </a:t>
            </a:r>
            <a:r>
              <a:rPr lang="de-DE" dirty="0" err="1"/>
              <a:t>roles</a:t>
            </a:r>
            <a:r>
              <a:rPr lang="de-DE" dirty="0"/>
              <a:t> </a:t>
            </a:r>
            <a:r>
              <a:rPr lang="de-DE" dirty="0" err="1"/>
              <a:t>of</a:t>
            </a:r>
            <a:r>
              <a:rPr lang="de-DE" dirty="0"/>
              <a:t> </a:t>
            </a:r>
            <a:r>
              <a:rPr lang="de-DE" dirty="0" err="1"/>
              <a:t>team</a:t>
            </a:r>
            <a:r>
              <a:rPr lang="de-DE" dirty="0"/>
              <a:t> </a:t>
            </a:r>
            <a:r>
              <a:rPr lang="de-DE" dirty="0" err="1"/>
              <a:t>members</a:t>
            </a:r>
            <a:r>
              <a:rPr lang="de-DE" dirty="0"/>
              <a:t>. </a:t>
            </a:r>
          </a:p>
          <a:p>
            <a:r>
              <a:rPr lang="de-DE" dirty="0"/>
              <a:t>8:30 (do </a:t>
            </a:r>
            <a:r>
              <a:rPr lang="de-DE" dirty="0" err="1"/>
              <a:t>as</a:t>
            </a:r>
            <a:r>
              <a:rPr lang="de-DE" dirty="0"/>
              <a:t> e-</a:t>
            </a:r>
            <a:r>
              <a:rPr lang="de-DE" dirty="0" err="1"/>
              <a:t>leaning</a:t>
            </a:r>
            <a:r>
              <a:rPr lang="de-DE" dirty="0"/>
              <a:t> in </a:t>
            </a:r>
            <a:r>
              <a:rPr lang="de-DE" dirty="0" err="1"/>
              <a:t>case</a:t>
            </a:r>
            <a:r>
              <a:rPr lang="de-DE" dirty="0"/>
              <a:t> </a:t>
            </a:r>
            <a:r>
              <a:rPr lang="de-DE" dirty="0" err="1"/>
              <a:t>you</a:t>
            </a:r>
            <a:r>
              <a:rPr lang="de-DE" dirty="0"/>
              <a:t> find </a:t>
            </a:r>
            <a:r>
              <a:rPr lang="de-DE" dirty="0" err="1"/>
              <a:t>it</a:t>
            </a:r>
            <a:r>
              <a:rPr lang="de-DE" dirty="0"/>
              <a:t> </a:t>
            </a:r>
            <a:r>
              <a:rPr lang="de-DE" dirty="0" err="1"/>
              <a:t>to</a:t>
            </a:r>
            <a:r>
              <a:rPr lang="de-DE" dirty="0"/>
              <a:t> </a:t>
            </a:r>
            <a:r>
              <a:rPr lang="de-DE" dirty="0" err="1"/>
              <a:t>long</a:t>
            </a:r>
            <a:r>
              <a:rPr lang="de-DE" dirty="0"/>
              <a:t>)</a:t>
            </a:r>
          </a:p>
        </p:txBody>
      </p:sp>
      <p:sp>
        <p:nvSpPr>
          <p:cNvPr id="4" name="Foliennummernplatzhalter 3"/>
          <p:cNvSpPr>
            <a:spLocks noGrp="1"/>
          </p:cNvSpPr>
          <p:nvPr>
            <p:ph type="sldNum" sz="quarter" idx="10"/>
          </p:nvPr>
        </p:nvSpPr>
        <p:spPr/>
        <p:txBody>
          <a:bodyPr/>
          <a:lstStyle/>
          <a:p>
            <a:fld id="{E1F5C4C4-6DEF-42AE-B480-7D8D2C10A4E0}" type="slidenum">
              <a:rPr lang="en-US" smtClean="0"/>
              <a:t>5</a:t>
            </a:fld>
            <a:endParaRPr lang="en-US"/>
          </a:p>
        </p:txBody>
      </p:sp>
    </p:spTree>
    <p:extLst>
      <p:ext uri="{BB962C8B-B14F-4D97-AF65-F5344CB8AC3E}">
        <p14:creationId xmlns:p14="http://schemas.microsoft.com/office/powerpoint/2010/main" val="74893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7</a:t>
            </a:fld>
            <a:endParaRPr lang="en-US"/>
          </a:p>
        </p:txBody>
      </p:sp>
    </p:spTree>
    <p:extLst>
      <p:ext uri="{BB962C8B-B14F-4D97-AF65-F5344CB8AC3E}">
        <p14:creationId xmlns:p14="http://schemas.microsoft.com/office/powerpoint/2010/main" val="179384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533400" indent="-533400" eaLnBrk="1" hangingPunct="1">
              <a:lnSpc>
                <a:spcPct val="140000"/>
              </a:lnSpc>
              <a:buFontTx/>
              <a:buAutoNum type="arabicPeriod"/>
              <a:defRPr/>
            </a:pPr>
            <a:r>
              <a:rPr lang="en-US" altLang="de-DE" i="1" dirty="0">
                <a:solidFill>
                  <a:schemeClr val="accent1"/>
                </a:solidFill>
                <a:ea typeface="ＭＳ Ｐゴシック" panose="020B0600070205080204" pitchFamily="34" charset="-128"/>
              </a:rPr>
              <a:t>Forming</a:t>
            </a:r>
            <a:r>
              <a:rPr lang="en-US" altLang="de-DE" dirty="0">
                <a:ea typeface="ＭＳ Ｐゴシック" panose="020B0600070205080204" pitchFamily="34" charset="-128"/>
              </a:rPr>
              <a:t> – members become acquainted, are unsure of goal and roles. Preliminary standards of behavior are established.</a:t>
            </a:r>
          </a:p>
          <a:p>
            <a:pPr marL="533400" indent="-533400" eaLnBrk="1" hangingPunct="1">
              <a:lnSpc>
                <a:spcPct val="140000"/>
              </a:lnSpc>
              <a:buFontTx/>
              <a:buAutoNum type="arabicPeriod"/>
              <a:defRPr/>
            </a:pPr>
            <a:r>
              <a:rPr lang="en-US" altLang="de-DE" i="1" dirty="0">
                <a:solidFill>
                  <a:schemeClr val="accent1"/>
                </a:solidFill>
                <a:ea typeface="ＭＳ Ｐゴシック" panose="020B0600070205080204" pitchFamily="34" charset="-128"/>
              </a:rPr>
              <a:t>Storming</a:t>
            </a:r>
            <a:r>
              <a:rPr lang="en-US" altLang="de-DE" i="1" dirty="0">
                <a:solidFill>
                  <a:srgbClr val="FF0000"/>
                </a:solidFill>
                <a:ea typeface="ＭＳ Ｐゴシック" panose="020B0600070205080204" pitchFamily="34" charset="-128"/>
              </a:rPr>
              <a:t> </a:t>
            </a:r>
            <a:r>
              <a:rPr lang="en-US" altLang="de-DE" dirty="0">
                <a:ea typeface="ＭＳ Ｐゴシック" panose="020B0600070205080204" pitchFamily="34" charset="-128"/>
              </a:rPr>
              <a:t>– conflict begins </a:t>
            </a:r>
            <a:r>
              <a:rPr lang="en-US" altLang="de-DE" dirty="0">
                <a:ea typeface="ＭＳ Ｐゴシック" panose="020B0600070205080204" pitchFamily="34" charset="-128"/>
                <a:sym typeface="Wingdings" panose="05000000000000000000" pitchFamily="2" charset="2"/>
              </a:rPr>
              <a:t> natural reaction, members test limits and reaction, personal agendas</a:t>
            </a:r>
          </a:p>
          <a:p>
            <a:pPr marL="533400" indent="-533400" eaLnBrk="1" hangingPunct="1">
              <a:lnSpc>
                <a:spcPct val="140000"/>
              </a:lnSpc>
              <a:buFontTx/>
              <a:buAutoNum type="arabicPeriod"/>
              <a:defRPr/>
            </a:pPr>
            <a:r>
              <a:rPr lang="en-US" altLang="de-DE" i="1" dirty="0">
                <a:solidFill>
                  <a:schemeClr val="accent1"/>
                </a:solidFill>
                <a:ea typeface="ＭＳ Ｐゴシック" panose="020B0600070205080204" pitchFamily="34" charset="-128"/>
              </a:rPr>
              <a:t>Norming</a:t>
            </a:r>
            <a:r>
              <a:rPr lang="en-US" altLang="de-DE" i="1" dirty="0">
                <a:solidFill>
                  <a:srgbClr val="FF0000"/>
                </a:solidFill>
                <a:ea typeface="ＭＳ Ｐゴシック" panose="020B0600070205080204" pitchFamily="34" charset="-128"/>
              </a:rPr>
              <a:t> </a:t>
            </a:r>
            <a:r>
              <a:rPr lang="en-US" altLang="de-DE" dirty="0">
                <a:ea typeface="ＭＳ Ｐゴシック" panose="020B0600070205080204" pitchFamily="34" charset="-128"/>
              </a:rPr>
              <a:t>– members reach agreement. (norm = unwritten rule of behavior), mutual concern</a:t>
            </a:r>
          </a:p>
          <a:p>
            <a:pPr marL="533400" indent="-533400" eaLnBrk="1" hangingPunct="1">
              <a:lnSpc>
                <a:spcPct val="140000"/>
              </a:lnSpc>
              <a:buFontTx/>
              <a:buAutoNum type="arabicPeriod"/>
              <a:defRPr/>
            </a:pPr>
            <a:r>
              <a:rPr lang="en-US" altLang="de-DE" i="1" dirty="0">
                <a:solidFill>
                  <a:schemeClr val="accent1"/>
                </a:solidFill>
                <a:ea typeface="ＭＳ Ｐゴシック" panose="020B0600070205080204" pitchFamily="34" charset="-128"/>
              </a:rPr>
              <a:t>Performing</a:t>
            </a:r>
            <a:r>
              <a:rPr lang="en-US" altLang="de-DE" dirty="0">
                <a:ea typeface="ＭＳ Ｐゴシック" panose="020B0600070205080204" pitchFamily="34" charset="-128"/>
              </a:rPr>
              <a:t> – members work together</a:t>
            </a:r>
          </a:p>
          <a:p>
            <a:pPr marL="533400" indent="-533400" eaLnBrk="1" hangingPunct="1">
              <a:lnSpc>
                <a:spcPct val="140000"/>
              </a:lnSpc>
              <a:buFontTx/>
              <a:buAutoNum type="arabicPeriod"/>
              <a:defRPr/>
            </a:pPr>
            <a:r>
              <a:rPr lang="en-US" altLang="de-DE" i="1" dirty="0">
                <a:solidFill>
                  <a:schemeClr val="accent1"/>
                </a:solidFill>
                <a:ea typeface="ＭＳ Ｐゴシック" panose="020B0600070205080204" pitchFamily="34" charset="-128"/>
              </a:rPr>
              <a:t>Adjourning</a:t>
            </a:r>
            <a:r>
              <a:rPr lang="en-US" altLang="de-DE" dirty="0">
                <a:ea typeface="ＭＳ Ｐゴシック" panose="020B0600070205080204" pitchFamily="34" charset="-128"/>
              </a:rPr>
              <a:t> – group disbands</a:t>
            </a:r>
          </a:p>
          <a:p>
            <a:pPr>
              <a:defRPr/>
            </a:pPr>
            <a:endParaRPr lang="de-DE" dirty="0">
              <a:ea typeface="ＭＳ Ｐゴシック" pitchFamily="1" charset="-128"/>
            </a:endParaRPr>
          </a:p>
        </p:txBody>
      </p:sp>
      <p:sp>
        <p:nvSpPr>
          <p:cNvPr id="78852"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8877851-4D21-4DEA-9900-FB56AF602360}" type="datetime1">
              <a:rPr lang="de-DE" altLang="en-US" sz="1000" b="0" smtClean="0">
                <a:solidFill>
                  <a:schemeClr val="tx1"/>
                </a:solidFill>
                <a:ea typeface="MS PGothic" pitchFamily="34" charset="-128"/>
              </a:rPr>
              <a:pPr/>
              <a:t>01.07.2019</a:t>
            </a:fld>
            <a:endParaRPr lang="de-DE" altLang="en-US" sz="1000" b="0">
              <a:solidFill>
                <a:schemeClr val="tx1"/>
              </a:solidFill>
              <a:ea typeface="MS PGothic" pitchFamily="34" charset="-128"/>
            </a:endParaRP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BA4BA44-CAB7-4819-A5EA-C4115112E431}" type="slidenum">
              <a:rPr lang="de-DE" altLang="de-DE" sz="1000" b="0">
                <a:solidFill>
                  <a:schemeClr val="tx1"/>
                </a:solidFill>
                <a:ea typeface="MS PGothic" pitchFamily="34" charset="-128"/>
              </a:rPr>
              <a:pPr/>
              <a:t>8</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enter the scores and add up the points to find out their own team role and the team role of their partner. Students discuss with their partner a) whether the results of the test were what they expected and b) the issue of self- and outside perception.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worksheet.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Time: 10 min</a:t>
            </a:r>
            <a:endParaRPr lang="de-DE" sz="1200" b="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9</a:t>
            </a:fld>
            <a:endParaRPr lang="en-US"/>
          </a:p>
        </p:txBody>
      </p:sp>
    </p:spTree>
    <p:extLst>
      <p:ext uri="{BB962C8B-B14F-4D97-AF65-F5344CB8AC3E}">
        <p14:creationId xmlns:p14="http://schemas.microsoft.com/office/powerpoint/2010/main" val="187989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FB88311-772F-4059-A64F-00EDB4CBCA0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FAD8DA08-7E5E-449D-B1C6-83CBDEFCCA4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ea typeface="ＭＳ Ｐゴシック" panose="020B0600070205080204" pitchFamily="34" charset="-128"/>
              </a:rPr>
              <a:t>A Team Role as defined by Dr Meredith Belbin is “A tendency to behave, contribute and interrelate with others in a particular way.” The value of Belbin Team Role theory lies in enabling an individual or team to benefit from self-knowledge and adjust according to the demands being made by the external situation.</a:t>
            </a:r>
          </a:p>
          <a:p>
            <a:r>
              <a:rPr lang="en-US" altLang="en-US" dirty="0">
                <a:ea typeface="ＭＳ Ｐゴシック" panose="020B0600070205080204" pitchFamily="34" charset="-128"/>
              </a:rPr>
              <a:t>The concept was derived from a study of successful and unsuccessful teams competing in Business Games at Henley Management College, England. Managers taking part in the exercise were given a battery of psychometric tests and put into teams of varying composition. As time progressed different clusters of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were identified as underlying the success of the teams. These successful clusters of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were then given names.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most successful companies tended to be those with a mix of different people, i.e. those with a range of different </a:t>
            </a:r>
            <a:r>
              <a:rPr lang="en-US" altLang="en-US" dirty="0" err="1">
                <a:ea typeface="ＭＳ Ｐゴシック" panose="020B0600070205080204" pitchFamily="34" charset="-128"/>
              </a:rPr>
              <a:t>behaviours</a:t>
            </a:r>
            <a:r>
              <a:rPr lang="en-US" altLang="en-US" dirty="0">
                <a:ea typeface="ＭＳ Ｐゴシック" panose="020B0600070205080204" pitchFamily="34" charset="-128"/>
              </a:rPr>
              <a:t>. Eight distinct clusters of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turned out to be distinctive and useful. These were called “Team Roles,” and in fact, a ninth based on specialist knowledge was to emerge later. These Team Roles have been used in </a:t>
            </a:r>
            <a:r>
              <a:rPr lang="en-US" altLang="en-US" dirty="0" err="1">
                <a:ea typeface="ＭＳ Ｐゴシック" panose="020B0600070205080204" pitchFamily="34" charset="-128"/>
              </a:rPr>
              <a:t>organisations</a:t>
            </a:r>
            <a:r>
              <a:rPr lang="en-US" altLang="en-US" dirty="0">
                <a:ea typeface="ＭＳ Ｐゴシック" panose="020B0600070205080204" pitchFamily="34" charset="-128"/>
              </a:rPr>
              <a:t> and teams across the world ever since.</a:t>
            </a:r>
          </a:p>
        </p:txBody>
      </p:sp>
      <p:sp>
        <p:nvSpPr>
          <p:cNvPr id="45060" name="Date Placeholder 3">
            <a:extLst>
              <a:ext uri="{FF2B5EF4-FFF2-40B4-BE49-F238E27FC236}">
                <a16:creationId xmlns:a16="http://schemas.microsoft.com/office/drawing/2014/main" id="{179B57DC-15E7-4D83-82A4-669A46C10480}"/>
              </a:ext>
            </a:extLst>
          </p:cNvPr>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828426DE-3983-4D16-A579-CA157CDAECB1}" type="datetime1">
              <a:rPr lang="de-DE" altLang="en-US" sz="1000" b="0" smtClean="0">
                <a:solidFill>
                  <a:schemeClr val="tx1"/>
                </a:solidFill>
                <a:ea typeface="ＭＳ Ｐゴシック" panose="020B0600070205080204" pitchFamily="34" charset="-128"/>
              </a:rPr>
              <a:pPr/>
              <a:t>01.07.2019</a:t>
            </a:fld>
            <a:endParaRPr lang="de-DE" altLang="en-US" sz="1000" b="0">
              <a:solidFill>
                <a:schemeClr val="tx1"/>
              </a:solidFill>
              <a:ea typeface="ＭＳ Ｐゴシック" panose="020B0600070205080204" pitchFamily="34" charset="-128"/>
            </a:endParaRPr>
          </a:p>
        </p:txBody>
      </p:sp>
      <p:sp>
        <p:nvSpPr>
          <p:cNvPr id="45061" name="Slide Number Placeholder 4">
            <a:extLst>
              <a:ext uri="{FF2B5EF4-FFF2-40B4-BE49-F238E27FC236}">
                <a16:creationId xmlns:a16="http://schemas.microsoft.com/office/drawing/2014/main" id="{3E23B243-BFA1-4374-9E3A-FAEC5F0B3F6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C3117201-A583-4511-B09A-F2598E76FF10}" type="slidenum">
              <a:rPr lang="de-DE" altLang="de-DE" sz="1000" b="0">
                <a:solidFill>
                  <a:schemeClr val="tx1"/>
                </a:solidFill>
                <a:ea typeface="ＭＳ Ｐゴシック" panose="020B0600070205080204" pitchFamily="34" charset="-128"/>
              </a:rPr>
              <a:pPr/>
              <a:t>10</a:t>
            </a:fld>
            <a:endParaRPr lang="de-DE" altLang="de-DE" sz="1200" b="0" dirty="0">
              <a:solidFill>
                <a:schemeClr val="tx1"/>
              </a:solidFill>
              <a:latin typeface="Calibri"/>
              <a:ea typeface="ＭＳ Ｐゴシック" panose="020B0600070205080204" pitchFamily="34" charset="-128"/>
            </a:endParaRPr>
          </a:p>
        </p:txBody>
      </p:sp>
    </p:spTree>
    <p:extLst>
      <p:ext uri="{BB962C8B-B14F-4D97-AF65-F5344CB8AC3E}">
        <p14:creationId xmlns:p14="http://schemas.microsoft.com/office/powerpoint/2010/main" val="131312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PLANT (PL)</a:t>
            </a:r>
          </a:p>
          <a:p>
            <a:r>
              <a:rPr lang="en-US" altLang="en-US"/>
              <a:t>Plants are innovators and inventors and can be highly creative. They provide the source of original ideas to support innovation. Usually they prefer to operate by themselves at some distance from other members of the team, using their imagination and often working in an unorthodox way. They tend to be introverted and react strongly to criticism and praise. Their ideas may often be radical and may lack practical constraint. They are independent, and usually regarded as being clever as a result of their original and radical perspective. They don’t always manage to communicate in a compelling way and offer their ideas in a practical and relevant framework.</a:t>
            </a:r>
          </a:p>
          <a:p>
            <a:r>
              <a:rPr lang="en-US" altLang="en-US"/>
              <a:t>Function: The main use of a PL is to challenge conventional and established ways of doing things and provide suggested solutions for solving complex problems. PLs are often needed in the initial stages of a project or when a project is failing to progress. PLs have usually made their mark as founders of companies or as originators of new products. However, too many PLs in one team or group may be counter-productive as they tend to spend their time reinforcing their own ideas and engaging each other in combat.</a:t>
            </a:r>
          </a:p>
          <a:p>
            <a:endParaRPr lang="en-US" altLang="en-US"/>
          </a:p>
          <a:p>
            <a:r>
              <a:rPr lang="en-US" altLang="en-US"/>
              <a:t>RESOURCE INVESTIGATOR (RI)</a:t>
            </a:r>
          </a:p>
          <a:p>
            <a:r>
              <a:rPr lang="en-US" altLang="en-US"/>
              <a:t>Resource Investigators are usually enthusiastic extroverts. They are natural communicators with people both inside and outside the company. They are natural negotiators and are adept at exploring new opportunities and developing contacts. Although not a great source of original ideas, the RI is effective when it comes to picking up other people's ideas and promoting them. As the name suggests, they are adept at finding out what is available and from whom. RIs are generally relaxed people with a strong inquisitive sense and a readiness to see the possibilities in anything new. However, unless they remain stimulated by others, their enthusiasm can rapidly fade.</a:t>
            </a:r>
          </a:p>
          <a:p>
            <a:r>
              <a:rPr lang="en-US" altLang="en-US"/>
              <a:t>Function;</a:t>
            </a:r>
          </a:p>
          <a:p>
            <a:r>
              <a:rPr lang="en-US" altLang="en-US"/>
              <a:t>RIs are good at exploring and reporting back on ideas, developments or resources outside their immediate group. They are the natural people to set up external contacts and to carry out any subsequent negotiations. They have an ability to think on their feet and to probe others  for information</a:t>
            </a:r>
          </a:p>
          <a:p>
            <a:endParaRPr lang="en-US" altLang="en-US"/>
          </a:p>
          <a:p>
            <a:r>
              <a:rPr lang="en-US" altLang="en-US"/>
              <a:t>CO-ORDINATOR (CO)</a:t>
            </a:r>
          </a:p>
          <a:p>
            <a:r>
              <a:rPr lang="en-US" altLang="en-US"/>
              <a:t>The distinguishing feature of Co-ordinators is their propensity for helping others to work towards shared goals. Mature, trusting and confident, they delegate readily. In interpersonal relations they are quick to spot individual talents and to use them in pursuit of group objectives. While COs are not necessarily the cleverest or most senior member of a team, they are likely to have a broad outlook and perspective. The natural goal focus of CO’s can sometimes lead to them manipulating others to achieve their personal objectives. In some situations COs are inclined to clash with Shapers due to their contrasting management styles.</a:t>
            </a:r>
          </a:p>
          <a:p>
            <a:r>
              <a:rPr lang="en-US" altLang="en-US"/>
              <a:t>Function: COs are well placed when put in charge of a team of people with diverse skills and personal characteristics. They perform better in dealing with colleagues of near or equal rank than in directing junior subordinates. Their motto might well be "consultation with control“ and they usually believe in tackling problems calmly.</a:t>
            </a:r>
          </a:p>
          <a:p>
            <a:endParaRPr lang="en-US" altLang="en-US"/>
          </a:p>
          <a:p>
            <a:r>
              <a:rPr lang="en-US" altLang="en-US"/>
              <a:t>SHAPER</a:t>
            </a:r>
          </a:p>
          <a:p>
            <a:r>
              <a:rPr lang="en-US" altLang="en-US"/>
              <a:t>Shapers are highly goal oriented people with great drive and energy. They push themselves and others and tend to overcome obstacles by sheer determination. They tend to be highly assertive and have very directive management styles. Shapers also tend to be competitive and like to win. They frequently progress upward in organisations because they get results and because many people are impressed by their courageous and decisive leadership style. SHs are not noted for their interpersonal sensitivities and can be argumentative and even aggressive.</a:t>
            </a:r>
          </a:p>
          <a:p>
            <a:r>
              <a:rPr lang="en-US" altLang="en-US"/>
              <a:t>Function: </a:t>
            </a:r>
          </a:p>
          <a:p>
            <a:r>
              <a:rPr lang="en-US" altLang="en-US"/>
              <a:t>SHs are generally perceived as ideal managers because they generate action and thrive under pressure. They come into their own when quick and decisive action is called for to overcome threats and difficulties or when progress towards goals and objectives is unacceptably slow.</a:t>
            </a:r>
          </a:p>
          <a:p>
            <a:endParaRPr lang="en-US" altLang="en-US"/>
          </a:p>
          <a:p>
            <a:r>
              <a:rPr lang="en-US" altLang="en-US"/>
              <a:t>MONITOR EVALUATOR (ME)</a:t>
            </a:r>
          </a:p>
          <a:p>
            <a:r>
              <a:rPr lang="en-US" altLang="en-US"/>
              <a:t>Monitor Evaluators are serious-minded, prudent individuals with a built-in immunity for being over-enthusiastic. They are likely to be slow in making decisions preferring to carefully think things over. Usually they have a high critical thinking ability. They have a good capacity for shrewd judgements that take all factors into account. A good ME is unlikely to make intuitive and reckless mistakes. They deal in facts and logic rather than emotion when considering options. They are often regarded as over-critical and can be seen to be slow and boring.</a:t>
            </a:r>
          </a:p>
          <a:p>
            <a:r>
              <a:rPr lang="en-US" altLang="en-US"/>
              <a:t>Function:</a:t>
            </a:r>
          </a:p>
          <a:p>
            <a:r>
              <a:rPr lang="en-US" altLang="en-US"/>
              <a:t>MEs are best suited to analysing problems and evaluating ideas and suggestions. They are very good at weighing up the pro's and con's of options. In a managerial position their ability to make high quality decisions consistently is likely to make them highly regarded.</a:t>
            </a:r>
          </a:p>
          <a:p>
            <a:endParaRPr lang="en-US" altLang="en-US"/>
          </a:p>
          <a:p>
            <a:r>
              <a:rPr lang="en-US" altLang="en-US"/>
              <a:t>IMPLEMENTER </a:t>
            </a:r>
          </a:p>
          <a:p>
            <a:r>
              <a:rPr lang="en-US" altLang="en-US"/>
              <a:t>Implementers are characterised by their practical approach and possess higher than normal levels of self-control and discipline. They are prepared to work hard to ensure things are done as prescribed in a systematic way. They are typically loyal to the organization and prescribed and established ways of doing things. They are likely to be regarded as someone who will not seek personal agendas and self-interest. On the downside IMPs may be inflexible in accepting new ways of doing things, particularly if they are radical or impracticable.</a:t>
            </a:r>
          </a:p>
          <a:p>
            <a:r>
              <a:rPr lang="en-US" altLang="en-US"/>
              <a:t>Function:</a:t>
            </a:r>
          </a:p>
          <a:p>
            <a:r>
              <a:rPr lang="en-US" altLang="en-US"/>
              <a:t>IMPS are valuable in an organisation because of their reliability and capacity for application. They succeed because they are efficient and because they have a sense of what is feasible and relevant. While many people might stray favouring the tasks they like to do and neglect things they find not to be to their liking an IMP is more likely to do what needs to be done in a systematic and relentless way.</a:t>
            </a:r>
          </a:p>
          <a:p>
            <a:endParaRPr lang="en-US" altLang="en-US"/>
          </a:p>
          <a:p>
            <a:r>
              <a:rPr lang="en-US" altLang="en-US"/>
              <a:t>TEAMWORKER (TW)</a:t>
            </a:r>
          </a:p>
          <a:p>
            <a:r>
              <a:rPr lang="en-US" altLang="en-US"/>
              <a:t>Teamworkers possess a mild and sociable disposition and are generally supportive and concerned about others. They have a great capacity for flexibility and adapting to different situations and people. TWs are perceptive, diplomatic and caring and tend to be good listeners. Because of these qualities it is hardly surprising that they are popular with their colleagues. Their concern about creating harmony and avoiding conflict can make them indecisive when faced with having to make difficult solo decisions.</a:t>
            </a:r>
          </a:p>
          <a:p>
            <a:r>
              <a:rPr lang="en-US" altLang="en-US"/>
              <a:t>Function:</a:t>
            </a:r>
          </a:p>
          <a:p>
            <a:r>
              <a:rPr lang="en-US" altLang="en-US"/>
              <a:t>The TW may be legitimately compared to the lubricating oil in a car engine. We don’t always appreciate how important it is until it isn’t there. Because of their ability to be able to resolve interpersonal problems TW’s come into their own when situations are tense and people feel uncared for and not appreciated. They can rise to senior positions because they have few enemies and the fact that they are ready to listen to the views and suggestions of others.</a:t>
            </a:r>
          </a:p>
          <a:p>
            <a:endParaRPr lang="en-US" altLang="en-US"/>
          </a:p>
          <a:p>
            <a:r>
              <a:rPr lang="en-US" altLang="en-US"/>
              <a:t>COMPLETER-FINISHER (CF)</a:t>
            </a:r>
          </a:p>
          <a:p>
            <a:r>
              <a:rPr lang="en-US" altLang="en-US"/>
              <a:t>Completer Finishers have a great capacity for the attention to detail. They constantly strive for perfection and correct errors. CFs are quite introvert and require less external stimulus than most people. The CF can be trusted to do work to the highest standard and to complete it on time. The combination of striving for perfection and meeting dead lines often creates anxiety though and CFs are likely to be reluctant to trust others to do work to their own high standards.</a:t>
            </a:r>
          </a:p>
          <a:p>
            <a:r>
              <a:rPr lang="en-US" altLang="en-US"/>
              <a:t>Function:</a:t>
            </a:r>
          </a:p>
          <a:p>
            <a:r>
              <a:rPr lang="en-US" altLang="en-US"/>
              <a:t>The Completer Finisher is invaluable where tasks demand close concentration and a high degree of accuracy. The standards they set make them well suited to situations where precision and high standards are essential. CFs will also demand the same high standards from people around them and therefore create their own micro culture where the only standard acceptable is perfection.</a:t>
            </a:r>
          </a:p>
          <a:p>
            <a:endParaRPr lang="en-US" altLang="en-US"/>
          </a:p>
          <a:p>
            <a:r>
              <a:rPr lang="en-US" altLang="en-US"/>
              <a:t>SPECIALIST (SP)</a:t>
            </a:r>
          </a:p>
          <a:p>
            <a:r>
              <a:rPr lang="en-US" altLang="en-US"/>
              <a:t>The Specialist Team Role and the functional title of Specialist is often a cause for confusion. While it is true that both uses of the term may relate to people who are a source of technical knowledge and expertise the Specialist in Team Role terms has some very specific attributes. Their main distinguishing feature is their love of learning. They see learning and the accumulation of knowledge as the main reason for their existence and their single minded and resolute pursuit of this end is their main motivation. The SP is likely to be recognised by colleagues as an expert to turn to for help and guidance. The SP will usually try to avoid being involved in unstructured meetings and discussions or those of a social nature. They may also be somewhat unyielding when challenged about the validity of their knowledge or field of expertise.</a:t>
            </a:r>
          </a:p>
          <a:p>
            <a:r>
              <a:rPr lang="en-US" altLang="en-US"/>
              <a:t>Function:</a:t>
            </a:r>
          </a:p>
          <a:p>
            <a:r>
              <a:rPr lang="en-US" altLang="en-US"/>
              <a:t>While SPs may not be regarded as natural team players teams will be wise to engage the SP as a means of providing in depth research. As managers, they command respect because of their in-depth knowledge and they can be used to mentor others to raise their technical expertise.</a:t>
            </a:r>
          </a:p>
          <a:p>
            <a:endParaRPr lang="en-US" altLang="en-US"/>
          </a:p>
          <a:p>
            <a:endParaRPr lang="de-DE" altLang="en-US"/>
          </a:p>
        </p:txBody>
      </p:sp>
      <p:sp>
        <p:nvSpPr>
          <p:cNvPr id="8090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B6D1C80-DFFE-41BB-AD44-9FB2208B8FBD}" type="datetime1">
              <a:rPr lang="de-DE" altLang="en-US" sz="1000" b="0" smtClean="0">
                <a:solidFill>
                  <a:schemeClr val="tx1"/>
                </a:solidFill>
                <a:ea typeface="MS PGothic" pitchFamily="34" charset="-128"/>
              </a:rPr>
              <a:pPr/>
              <a:t>01.07.2019</a:t>
            </a:fld>
            <a:endParaRPr lang="de-DE" altLang="en-US" sz="1000" b="0">
              <a:solidFill>
                <a:schemeClr val="tx1"/>
              </a:solidFill>
              <a:ea typeface="MS PGothic" pitchFamily="34" charset="-128"/>
            </a:endParaRPr>
          </a:p>
        </p:txBody>
      </p:sp>
      <p:sp>
        <p:nvSpPr>
          <p:cNvPr id="8090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2C977C7-CDCB-49DE-AB86-833FBEF05533}" type="slidenum">
              <a:rPr lang="de-DE" altLang="de-DE" sz="1000" b="0">
                <a:solidFill>
                  <a:schemeClr val="tx1"/>
                </a:solidFill>
                <a:ea typeface="MS PGothic" pitchFamily="34" charset="-128"/>
              </a:rPr>
              <a:pPr/>
              <a:t>11</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Each student finds a partner. All students fill out the Belbin test for assessing team roles (pp. 1-4) for themselves and for their partner (no group task). At this stage, students only complete the test without entering any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worksheet.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Time: 10 min</a:t>
            </a:r>
            <a:endParaRPr lang="de-DE" sz="1200" b="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12</a:t>
            </a:fld>
            <a:endParaRPr lang="en-US"/>
          </a:p>
        </p:txBody>
      </p:sp>
    </p:spTree>
    <p:extLst>
      <p:ext uri="{BB962C8B-B14F-4D97-AF65-F5344CB8AC3E}">
        <p14:creationId xmlns:p14="http://schemas.microsoft.com/office/powerpoint/2010/main" val="2896880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E271C978-4671-449B-9F70-CB961028F176}"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80AC169A-84F5-4D44-B4C1-109AF54F9D5C}"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B1ADD094-29D9-4086-8A4F-5FF97DC15A1C}"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96F540EC-F7A1-43CD-91F3-EA73C2DB7407}"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B892A54-7423-47F6-A719-BA5FF40DC3C0}"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376D5A0-8E86-459D-A7A3-B2191D3E1535}" type="datetime1">
              <a:rPr lang="en-GB" smtClean="0"/>
              <a:t>01/07/2019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F94F3303-3E92-4C46-91DC-83C2B363354C}" type="datetime1">
              <a:rPr lang="en-GB" smtClean="0"/>
              <a:t>01/07/2019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Date Placeholder 2"/>
          <p:cNvSpPr>
            <a:spLocks noGrp="1"/>
          </p:cNvSpPr>
          <p:nvPr>
            <p:ph type="dt" sz="half" idx="10"/>
          </p:nvPr>
        </p:nvSpPr>
        <p:spPr/>
        <p:txBody>
          <a:bodyPr/>
          <a:lstStyle/>
          <a:p>
            <a:fld id="{E1B5599F-1F46-4FC3-A7E3-1655AD82607F}" type="datetime1">
              <a:rPr lang="en-GB" smtClean="0"/>
              <a:t>01/07/2019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F498-0B2D-4469-B120-FBF6610B971F}" type="datetime1">
              <a:rPr lang="en-GB" smtClean="0"/>
              <a:t>01/07/2019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6BF5F69-DCDD-4A65-88FA-DF496DD621A1}" type="datetime1">
              <a:rPr lang="en-GB" smtClean="0"/>
              <a:t>01/07/2019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2A03EF5-FF33-4A8A-BDCB-3A323641F6CA}" type="datetime1">
              <a:rPr lang="en-GB" smtClean="0"/>
              <a:t>01/07/2019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5FC27-0BCC-4139-9F19-ED7BBDFA990E}" type="datetime1">
              <a:rPr lang="en-GB" smtClean="0"/>
              <a:t>01/07/2019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404041"/>
          </a:solidFill>
          <a:latin typeface="Calibri"/>
          <a:ea typeface="Calibri"/>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Calibri"/>
          <a:ea typeface="Calibri"/>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Calibri"/>
          <a:ea typeface="Calibri"/>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Calibri"/>
          <a:ea typeface="Calibri"/>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interest.com/pin/535365474430872084/"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www.youtube.com/embed/Vkd7JGl0-90" TargetMode="External"/><Relationship Id="rId1" Type="http://schemas.openxmlformats.org/officeDocument/2006/relationships/video" Target="NULL" TargetMode="External"/><Relationship Id="rId6" Type="http://schemas.openxmlformats.org/officeDocument/2006/relationships/hyperlink" Target="https://www.youtube.com/watch?v=Vkd7JGl0-90" TargetMode="Externa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saliedet.lv/en/article-repository/group-dynamics-and-team-build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Project Management</a:t>
            </a:r>
            <a:endParaRPr lang="hr-HR" dirty="0"/>
          </a:p>
        </p:txBody>
      </p:sp>
      <p:sp>
        <p:nvSpPr>
          <p:cNvPr id="3" name="Subtitle 2"/>
          <p:cNvSpPr>
            <a:spLocks noGrp="1"/>
          </p:cNvSpPr>
          <p:nvPr>
            <p:ph type="subTitle" idx="1"/>
          </p:nvPr>
        </p:nvSpPr>
        <p:spPr/>
        <p:txBody>
          <a:bodyPr/>
          <a:lstStyle/>
          <a:p>
            <a:endParaRPr lang="hr-HR" dirty="0"/>
          </a:p>
        </p:txBody>
      </p:sp>
      <p:sp>
        <p:nvSpPr>
          <p:cNvPr id="4" name="Foliennummernplatzhalter 3"/>
          <p:cNvSpPr>
            <a:spLocks noGrp="1"/>
          </p:cNvSpPr>
          <p:nvPr>
            <p:ph type="sldNum" sz="quarter" idx="12"/>
          </p:nvPr>
        </p:nvSpPr>
        <p:spPr/>
        <p:txBody>
          <a:bodyPr/>
          <a:lstStyle/>
          <a:p>
            <a:fld id="{B34092F8-88B9-48E5-9B8F-3F206E5F35A9}" type="slidenum">
              <a:rPr lang="hr-HR" smtClean="0"/>
              <a:t>1</a:t>
            </a:fld>
            <a:endParaRPr lang="hr-HR"/>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5">
            <a:extLst>
              <a:ext uri="{FF2B5EF4-FFF2-40B4-BE49-F238E27FC236}">
                <a16:creationId xmlns:a16="http://schemas.microsoft.com/office/drawing/2014/main" id="{7EF7E329-85F8-47DF-AD32-9CAA7FFCB1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278" t="29662" r="64342" b="50575"/>
          <a:stretch>
            <a:fillRect/>
          </a:stretch>
        </p:blipFill>
        <p:spPr>
          <a:xfrm>
            <a:off x="838200" y="2908081"/>
            <a:ext cx="9889144" cy="2571972"/>
          </a:xfrm>
        </p:spPr>
      </p:pic>
      <p:sp>
        <p:nvSpPr>
          <p:cNvPr id="17412" name="Rectangle 6">
            <a:extLst>
              <a:ext uri="{FF2B5EF4-FFF2-40B4-BE49-F238E27FC236}">
                <a16:creationId xmlns:a16="http://schemas.microsoft.com/office/drawing/2014/main" id="{4E48C7C9-F32D-4434-A244-5A510E950FB0}"/>
              </a:ext>
            </a:extLst>
          </p:cNvPr>
          <p:cNvSpPr>
            <a:spLocks noChangeArrowheads="1"/>
          </p:cNvSpPr>
          <p:nvPr/>
        </p:nvSpPr>
        <p:spPr bwMode="auto">
          <a:xfrm>
            <a:off x="8256588" y="5764214"/>
            <a:ext cx="2286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GB" altLang="en-US" sz="1400">
                <a:ea typeface="MS Mincho" panose="02020609040205080304" pitchFamily="49" charset="-128"/>
              </a:rPr>
              <a:t>http://www.belbin.com</a:t>
            </a:r>
          </a:p>
        </p:txBody>
      </p:sp>
      <p:sp>
        <p:nvSpPr>
          <p:cNvPr id="12" name="Title 1">
            <a:extLst>
              <a:ext uri="{FF2B5EF4-FFF2-40B4-BE49-F238E27FC236}">
                <a16:creationId xmlns:a16="http://schemas.microsoft.com/office/drawing/2014/main" id="{C9423AE2-8D06-4EEF-A804-8457F7DBE29C}"/>
              </a:ext>
            </a:extLst>
          </p:cNvPr>
          <p:cNvSpPr txBox="1">
            <a:spLocks/>
          </p:cNvSpPr>
          <p:nvPr/>
        </p:nvSpPr>
        <p:spPr>
          <a:xfrm>
            <a:off x="990600" y="517525"/>
            <a:ext cx="58390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a:lstStyle>
          <a:p>
            <a:r>
              <a:rPr lang="en-GB" altLang="en-US" sz="4000" b="1" dirty="0" err="1">
                <a:latin typeface="+mj-lt"/>
                <a:ea typeface="Calibri"/>
              </a:rPr>
              <a:t>Belbin’s</a:t>
            </a:r>
            <a:r>
              <a:rPr lang="en-GB" altLang="en-US" sz="4000" b="1" dirty="0">
                <a:latin typeface="+mj-lt"/>
                <a:ea typeface="Calibri"/>
              </a:rPr>
              <a:t> Team Roles</a:t>
            </a:r>
          </a:p>
        </p:txBody>
      </p:sp>
      <p:sp>
        <p:nvSpPr>
          <p:cNvPr id="13" name="Foliennummernplatzhalter 3">
            <a:extLst>
              <a:ext uri="{FF2B5EF4-FFF2-40B4-BE49-F238E27FC236}">
                <a16:creationId xmlns:a16="http://schemas.microsoft.com/office/drawing/2014/main" id="{ECB8EF13-2494-4911-A4AD-76CD6C392EF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en-GB" smtClean="0"/>
              <a:pPr/>
              <a:t>10</a:t>
            </a:fld>
            <a:endParaRPr lang="en-GB"/>
          </a:p>
        </p:txBody>
      </p:sp>
      <p:sp>
        <p:nvSpPr>
          <p:cNvPr id="4" name="Rechteck 3">
            <a:extLst>
              <a:ext uri="{FF2B5EF4-FFF2-40B4-BE49-F238E27FC236}">
                <a16:creationId xmlns:a16="http://schemas.microsoft.com/office/drawing/2014/main" id="{8B07D1CC-F03A-41E8-92BA-33DDA65DA247}"/>
              </a:ext>
            </a:extLst>
          </p:cNvPr>
          <p:cNvSpPr/>
          <p:nvPr/>
        </p:nvSpPr>
        <p:spPr>
          <a:xfrm>
            <a:off x="862123" y="1652820"/>
            <a:ext cx="9515254" cy="954107"/>
          </a:xfrm>
          <a:prstGeom prst="rect">
            <a:avLst/>
          </a:prstGeom>
        </p:spPr>
        <p:txBody>
          <a:bodyPr wrap="square">
            <a:spAutoFit/>
          </a:bodyPr>
          <a:lstStyle/>
          <a:p>
            <a:r>
              <a:rPr lang="en-GB" altLang="en-US" sz="2800" dirty="0">
                <a:solidFill>
                  <a:srgbClr val="404041"/>
                </a:solidFill>
                <a:latin typeface="+mj-lt"/>
                <a:ea typeface="Calibri"/>
              </a:rPr>
              <a:t>Team </a:t>
            </a:r>
            <a:r>
              <a:rPr lang="en-GB" altLang="en-US" sz="2800" dirty="0" err="1">
                <a:solidFill>
                  <a:srgbClr val="404041"/>
                </a:solidFill>
                <a:latin typeface="+mj-lt"/>
                <a:ea typeface="Calibri"/>
              </a:rPr>
              <a:t>Role:“A</a:t>
            </a:r>
            <a:r>
              <a:rPr lang="en-GB" altLang="en-US" sz="2800" dirty="0">
                <a:solidFill>
                  <a:srgbClr val="404041"/>
                </a:solidFill>
                <a:latin typeface="+mj-lt"/>
                <a:ea typeface="Calibri"/>
              </a:rPr>
              <a:t> tendency to behave, contribute, and interrelate with others in a particular way.”</a:t>
            </a:r>
            <a:r>
              <a:rPr lang="en-GB" altLang="en-US" sz="1600" dirty="0">
                <a:solidFill>
                  <a:srgbClr val="404041"/>
                </a:solidFill>
                <a:latin typeface="+mj-lt"/>
                <a:ea typeface="Calibri"/>
              </a:rPr>
              <a:t>(Meredith </a:t>
            </a:r>
            <a:r>
              <a:rPr lang="en-GB" altLang="en-US" sz="1600" dirty="0" err="1">
                <a:solidFill>
                  <a:srgbClr val="404041"/>
                </a:solidFill>
                <a:latin typeface="+mj-lt"/>
                <a:ea typeface="Calibri"/>
              </a:rPr>
              <a:t>Belbin</a:t>
            </a:r>
            <a:r>
              <a:rPr lang="en-GB" altLang="en-US" sz="1600" dirty="0">
                <a:solidFill>
                  <a:srgbClr val="404041"/>
                </a:solidFill>
                <a:latin typeface="+mj-lt"/>
                <a:ea typeface="Calibri"/>
              </a:rPr>
              <a:t>) </a:t>
            </a:r>
            <a:endParaRPr lang="en-GB" sz="2800" dirty="0">
              <a:solidFill>
                <a:srgbClr val="404041"/>
              </a:solidFill>
              <a:latin typeface="+mj-lt"/>
              <a:ea typeface="Calibri"/>
            </a:endParaRPr>
          </a:p>
        </p:txBody>
      </p:sp>
    </p:spTree>
    <p:extLst>
      <p:ext uri="{BB962C8B-B14F-4D97-AF65-F5344CB8AC3E}">
        <p14:creationId xmlns:p14="http://schemas.microsoft.com/office/powerpoint/2010/main" val="158076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82751" y="1628776"/>
            <a:ext cx="8953500" cy="4352925"/>
          </a:xfrm>
        </p:spPr>
      </p:pic>
      <p:sp>
        <p:nvSpPr>
          <p:cNvPr id="79875" name="Title 1"/>
          <p:cNvSpPr>
            <a:spLocks noGrp="1"/>
          </p:cNvSpPr>
          <p:nvPr>
            <p:ph type="title"/>
          </p:nvPr>
        </p:nvSpPr>
        <p:spPr>
          <a:xfrm>
            <a:off x="838200" y="365125"/>
            <a:ext cx="5839047" cy="1325563"/>
          </a:xfrm>
        </p:spPr>
        <p:txBody>
          <a:bodyPr>
            <a:normAutofit/>
          </a:bodyPr>
          <a:lstStyle/>
          <a:p>
            <a:r>
              <a:rPr lang="en-GB" altLang="en-US" sz="4000" b="1" dirty="0" err="1">
                <a:latin typeface="+mj-lt"/>
              </a:rPr>
              <a:t>Belbin’s</a:t>
            </a:r>
            <a:r>
              <a:rPr lang="en-GB" altLang="en-US" sz="4000" b="1" dirty="0">
                <a:latin typeface="+mj-lt"/>
              </a:rPr>
              <a:t> Team Roles</a:t>
            </a:r>
          </a:p>
        </p:txBody>
      </p:sp>
      <p:sp>
        <p:nvSpPr>
          <p:cNvPr id="79876" name="Rectangle 7"/>
          <p:cNvSpPr>
            <a:spLocks noChangeArrowheads="1"/>
          </p:cNvSpPr>
          <p:nvPr/>
        </p:nvSpPr>
        <p:spPr bwMode="auto">
          <a:xfrm>
            <a:off x="8976784" y="5764214"/>
            <a:ext cx="22864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400" b="0">
                <a:ea typeface="MS Mincho" pitchFamily="49" charset="-128"/>
              </a:rPr>
              <a:t>http://www.belbin.com</a:t>
            </a:r>
          </a:p>
        </p:txBody>
      </p:sp>
      <p:sp>
        <p:nvSpPr>
          <p:cNvPr id="8" name="Foliennummernplatzhalter 3">
            <a:extLst>
              <a:ext uri="{FF2B5EF4-FFF2-40B4-BE49-F238E27FC236}">
                <a16:creationId xmlns:a16="http://schemas.microsoft.com/office/drawing/2014/main" id="{8F2A278E-DB53-4431-9D96-448444A16156}"/>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11</a:t>
            </a:fld>
            <a:endParaRPr lang="hr-HR"/>
          </a:p>
        </p:txBody>
      </p:sp>
    </p:spTree>
    <p:extLst>
      <p:ext uri="{BB962C8B-B14F-4D97-AF65-F5344CB8AC3E}">
        <p14:creationId xmlns:p14="http://schemas.microsoft.com/office/powerpoint/2010/main" val="175993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52901-1326-42DA-B21D-74FF20249A01}"/>
              </a:ext>
            </a:extLst>
          </p:cNvPr>
          <p:cNvSpPr>
            <a:spLocks noGrp="1"/>
          </p:cNvSpPr>
          <p:nvPr>
            <p:ph type="title"/>
          </p:nvPr>
        </p:nvSpPr>
        <p:spPr/>
        <p:txBody>
          <a:bodyPr>
            <a:normAutofit/>
          </a:bodyPr>
          <a:lstStyle/>
          <a:p>
            <a:r>
              <a:rPr lang="en-GB" sz="4000" b="1" dirty="0">
                <a:latin typeface="+mj-lt"/>
              </a:rPr>
              <a:t>What is your role in a team? Part 2</a:t>
            </a:r>
          </a:p>
        </p:txBody>
      </p:sp>
      <p:sp>
        <p:nvSpPr>
          <p:cNvPr id="3" name="Inhaltsplatzhalter 2">
            <a:extLst>
              <a:ext uri="{FF2B5EF4-FFF2-40B4-BE49-F238E27FC236}">
                <a16:creationId xmlns:a16="http://schemas.microsoft.com/office/drawing/2014/main" id="{6F2F7DE5-CC51-4EB0-88C2-CDFB241CD660}"/>
              </a:ext>
            </a:extLst>
          </p:cNvPr>
          <p:cNvSpPr>
            <a:spLocks noGrp="1"/>
          </p:cNvSpPr>
          <p:nvPr>
            <p:ph idx="1"/>
          </p:nvPr>
        </p:nvSpPr>
        <p:spPr>
          <a:xfrm>
            <a:off x="838200" y="1825625"/>
            <a:ext cx="9836888" cy="4351338"/>
          </a:xfrm>
        </p:spPr>
        <p:txBody>
          <a:bodyPr/>
          <a:lstStyle/>
          <a:p>
            <a:pPr marL="0" indent="0">
              <a:buNone/>
            </a:pPr>
            <a:r>
              <a:rPr lang="en-GB" dirty="0">
                <a:latin typeface="+mj-lt"/>
              </a:rPr>
              <a:t>Assessing Your Team Roles:</a:t>
            </a:r>
          </a:p>
          <a:p>
            <a:r>
              <a:rPr lang="en-GB" dirty="0">
                <a:latin typeface="+mj-lt"/>
              </a:rPr>
              <a:t>Find a partner</a:t>
            </a:r>
          </a:p>
          <a:p>
            <a:r>
              <a:rPr lang="en-GB" dirty="0">
                <a:latin typeface="+mj-lt"/>
              </a:rPr>
              <a:t>Fill out the test for assessing team roles (pp. 1-4) for you and for your partner</a:t>
            </a:r>
          </a:p>
        </p:txBody>
      </p:sp>
      <p:sp>
        <p:nvSpPr>
          <p:cNvPr id="4" name="Foliennummernplatzhalter 3">
            <a:extLst>
              <a:ext uri="{FF2B5EF4-FFF2-40B4-BE49-F238E27FC236}">
                <a16:creationId xmlns:a16="http://schemas.microsoft.com/office/drawing/2014/main" id="{D6DB2BEA-97AC-4680-B7A6-27ECDACF04AF}"/>
              </a:ext>
            </a:extLst>
          </p:cNvPr>
          <p:cNvSpPr>
            <a:spLocks noGrp="1"/>
          </p:cNvSpPr>
          <p:nvPr>
            <p:ph type="sldNum" sz="quarter" idx="12"/>
          </p:nvPr>
        </p:nvSpPr>
        <p:spPr/>
        <p:txBody>
          <a:bodyPr/>
          <a:lstStyle/>
          <a:p>
            <a:fld id="{B34092F8-88B9-48E5-9B8F-3F206E5F35A9}" type="slidenum">
              <a:rPr lang="hr-HR" smtClean="0"/>
              <a:t>12</a:t>
            </a:fld>
            <a:endParaRPr lang="hr-HR"/>
          </a:p>
        </p:txBody>
      </p:sp>
    </p:spTree>
    <p:extLst>
      <p:ext uri="{BB962C8B-B14F-4D97-AF65-F5344CB8AC3E}">
        <p14:creationId xmlns:p14="http://schemas.microsoft.com/office/powerpoint/2010/main" val="29231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normAutofit/>
          </a:bodyPr>
          <a:lstStyle/>
          <a:p>
            <a:r>
              <a:rPr lang="en-US" altLang="de-DE" sz="4000" b="1" dirty="0">
                <a:latin typeface="+mj-lt"/>
              </a:rPr>
              <a:t>“Teams” in Transition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82360269"/>
              </p:ext>
            </p:extLst>
          </p:nvPr>
        </p:nvGraphicFramePr>
        <p:xfrm>
          <a:off x="508000" y="1157156"/>
          <a:ext cx="112332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3">
            <a:extLst>
              <a:ext uri="{FF2B5EF4-FFF2-40B4-BE49-F238E27FC236}">
                <a16:creationId xmlns:a16="http://schemas.microsoft.com/office/drawing/2014/main" id="{F48666E2-C9E9-4B27-B6A9-BD6C17533ABE}"/>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13</a:t>
            </a:fld>
            <a:endParaRPr lang="hr-HR"/>
          </a:p>
        </p:txBody>
      </p:sp>
    </p:spTree>
    <p:extLst>
      <p:ext uri="{BB962C8B-B14F-4D97-AF65-F5344CB8AC3E}">
        <p14:creationId xmlns:p14="http://schemas.microsoft.com/office/powerpoint/2010/main" val="146063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79CD4E-AE9B-47BA-824F-F542EB11BF0D}"/>
              </a:ext>
            </a:extLst>
          </p:cNvPr>
          <p:cNvSpPr txBox="1">
            <a:spLocks/>
          </p:cNvSpPr>
          <p:nvPr/>
        </p:nvSpPr>
        <p:spPr bwMode="auto">
          <a:xfrm>
            <a:off x="825795" y="342108"/>
            <a:ext cx="7772400" cy="1143000"/>
          </a:xfrm>
          <a:prstGeom prst="rect">
            <a:avLst/>
          </a:prstGeom>
          <a:noFill/>
          <a:ln w="9525">
            <a:no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4000" b="1" dirty="0">
                <a:latin typeface="+mj-lt"/>
                <a:ea typeface="Calibri"/>
                <a:cs typeface="Calibri"/>
              </a:rPr>
              <a:t>Managing Transnational Teams</a:t>
            </a:r>
          </a:p>
        </p:txBody>
      </p:sp>
      <p:sp>
        <p:nvSpPr>
          <p:cNvPr id="6" name="Content Placeholder 2">
            <a:extLst>
              <a:ext uri="{FF2B5EF4-FFF2-40B4-BE49-F238E27FC236}">
                <a16:creationId xmlns:a16="http://schemas.microsoft.com/office/drawing/2014/main" id="{E1CDF908-488E-42F6-9757-4AB80358558A}"/>
              </a:ext>
            </a:extLst>
          </p:cNvPr>
          <p:cNvSpPr txBox="1">
            <a:spLocks/>
          </p:cNvSpPr>
          <p:nvPr/>
        </p:nvSpPr>
        <p:spPr bwMode="auto">
          <a:xfrm>
            <a:off x="825795" y="1600201"/>
            <a:ext cx="9385005" cy="4525963"/>
          </a:xfrm>
          <a:prstGeom prst="rect">
            <a:avLst/>
          </a:prstGeom>
          <a:noFill/>
          <a:ln w="9525">
            <a:noFill/>
            <a:miter lim="800000"/>
            <a:headEnd/>
            <a:tailEnd/>
          </a:ln>
          <a:effectLst>
            <a:outerShdw blurRad="40000" dist="20000" dir="5400000" rotWithShape="0">
              <a:srgbClr val="808080">
                <a:alpha val="37999"/>
              </a:srgbClr>
            </a:outerShdw>
          </a:effectLst>
        </p:spPr>
        <p:txBody>
          <a:bodyPr/>
          <a:lstStyle>
            <a:lvl1pPr marL="273050" indent="-273050" eaLnBrk="0" hangingPunct="0">
              <a:defRPr sz="2400">
                <a:solidFill>
                  <a:schemeClr val="tx1"/>
                </a:solidFill>
                <a:latin typeface="Arial" charset="0"/>
                <a:cs typeface="Arial" charset="0"/>
              </a:defRPr>
            </a:lvl1pPr>
            <a:lvl2pPr marL="547688" indent="-27305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0" indent="0" eaLnBrk="1" hangingPunct="1">
              <a:spcBef>
                <a:spcPts val="575"/>
              </a:spcBef>
              <a:buClr>
                <a:schemeClr val="accent6"/>
              </a:buClr>
              <a:buSzPct val="85000"/>
              <a:defRPr/>
            </a:pPr>
            <a:r>
              <a:rPr lang="en-US" sz="2800" dirty="0">
                <a:latin typeface="+mj-lt"/>
                <a:ea typeface="Calibri"/>
                <a:cs typeface="Calibri"/>
              </a:rPr>
              <a:t>Advantages:</a:t>
            </a:r>
          </a:p>
          <a:p>
            <a:pPr lvl="1" eaLnBrk="1" hangingPunct="1">
              <a:spcBef>
                <a:spcPts val="575"/>
              </a:spcBef>
              <a:buClr>
                <a:schemeClr val="accent6"/>
              </a:buClr>
              <a:buSzPct val="85000"/>
              <a:buFont typeface="Wingdings 2" charset="2"/>
              <a:buChar char=""/>
              <a:defRPr/>
            </a:pPr>
            <a:r>
              <a:rPr lang="en-US" sz="2800" dirty="0">
                <a:latin typeface="+mj-lt"/>
                <a:ea typeface="Calibri"/>
                <a:cs typeface="Calibri"/>
              </a:rPr>
              <a:t>Greater opportunity for global competition</a:t>
            </a:r>
          </a:p>
          <a:p>
            <a:pPr lvl="1" eaLnBrk="1" hangingPunct="1">
              <a:spcBef>
                <a:spcPts val="575"/>
              </a:spcBef>
              <a:buClr>
                <a:schemeClr val="accent6"/>
              </a:buClr>
              <a:buSzPct val="85000"/>
              <a:buFont typeface="Wingdings 2" charset="2"/>
              <a:buChar char=""/>
              <a:defRPr/>
            </a:pPr>
            <a:r>
              <a:rPr lang="en-US" sz="2800" dirty="0">
                <a:latin typeface="+mj-lt"/>
                <a:ea typeface="Calibri"/>
                <a:cs typeface="Calibri"/>
              </a:rPr>
              <a:t>Opportunities for cross-cultural understanding</a:t>
            </a:r>
          </a:p>
          <a:p>
            <a:pPr lvl="1" eaLnBrk="1" hangingPunct="1">
              <a:spcBef>
                <a:spcPts val="575"/>
              </a:spcBef>
              <a:buClr>
                <a:schemeClr val="accent6"/>
              </a:buClr>
              <a:buSzPct val="85000"/>
              <a:buFont typeface="Wingdings 2" charset="2"/>
              <a:buChar char=""/>
              <a:defRPr/>
            </a:pPr>
            <a:r>
              <a:rPr lang="en-US" sz="2800" dirty="0">
                <a:latin typeface="+mj-lt"/>
                <a:ea typeface="Calibri"/>
                <a:cs typeface="Calibri"/>
              </a:rPr>
              <a:t>Exposure to different view points</a:t>
            </a:r>
          </a:p>
          <a:p>
            <a:pPr marL="0" indent="0" eaLnBrk="1" hangingPunct="1">
              <a:spcBef>
                <a:spcPts val="575"/>
              </a:spcBef>
              <a:buClr>
                <a:schemeClr val="accent6"/>
              </a:buClr>
              <a:buSzPct val="85000"/>
              <a:defRPr/>
            </a:pPr>
            <a:r>
              <a:rPr lang="en-US" sz="2800" dirty="0">
                <a:latin typeface="+mj-lt"/>
                <a:ea typeface="Calibri"/>
                <a:cs typeface="Calibri"/>
              </a:rPr>
              <a:t>Disadvantages:</a:t>
            </a:r>
          </a:p>
          <a:p>
            <a:pPr lvl="1" eaLnBrk="1" hangingPunct="1">
              <a:spcBef>
                <a:spcPts val="575"/>
              </a:spcBef>
              <a:buClr>
                <a:schemeClr val="accent6"/>
              </a:buClr>
              <a:buSzPct val="85000"/>
              <a:buFont typeface="Wingdings 2" charset="2"/>
              <a:buChar char=""/>
              <a:defRPr/>
            </a:pPr>
            <a:r>
              <a:rPr lang="en-US" sz="2800" dirty="0">
                <a:latin typeface="+mj-lt"/>
                <a:ea typeface="Calibri"/>
                <a:cs typeface="Calibri"/>
              </a:rPr>
              <a:t>Problems resulting from differences in languages</a:t>
            </a:r>
          </a:p>
          <a:p>
            <a:pPr lvl="1" eaLnBrk="1" hangingPunct="1">
              <a:spcBef>
                <a:spcPts val="575"/>
              </a:spcBef>
              <a:buClr>
                <a:schemeClr val="accent6"/>
              </a:buClr>
              <a:buSzPct val="85000"/>
              <a:buFont typeface="Wingdings 2" charset="2"/>
              <a:buChar char=""/>
              <a:defRPr/>
            </a:pPr>
            <a:r>
              <a:rPr lang="en-US" sz="2800" dirty="0">
                <a:latin typeface="+mj-lt"/>
                <a:ea typeface="Calibri"/>
                <a:cs typeface="Calibri"/>
              </a:rPr>
              <a:t>Complex decision making processes</a:t>
            </a:r>
          </a:p>
          <a:p>
            <a:pPr lvl="1" eaLnBrk="1" hangingPunct="1">
              <a:spcBef>
                <a:spcPts val="575"/>
              </a:spcBef>
              <a:buClr>
                <a:schemeClr val="accent6"/>
              </a:buClr>
              <a:buSzPct val="85000"/>
              <a:buFont typeface="Wingdings 2" charset="2"/>
              <a:buChar char=""/>
              <a:defRPr/>
            </a:pPr>
            <a:r>
              <a:rPr lang="en-US" sz="2800" dirty="0">
                <a:latin typeface="+mj-lt"/>
                <a:ea typeface="Calibri"/>
                <a:cs typeface="Calibri"/>
              </a:rPr>
              <a:t>Personality conflicts</a:t>
            </a:r>
          </a:p>
        </p:txBody>
      </p:sp>
      <p:sp>
        <p:nvSpPr>
          <p:cNvPr id="11" name="Foliennummernplatzhalter 3">
            <a:extLst>
              <a:ext uri="{FF2B5EF4-FFF2-40B4-BE49-F238E27FC236}">
                <a16:creationId xmlns:a16="http://schemas.microsoft.com/office/drawing/2014/main" id="{083DD19D-6789-4469-B06E-8A800E0E226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14</a:t>
            </a:fld>
            <a:endParaRPr lang="hr-HR"/>
          </a:p>
        </p:txBody>
      </p:sp>
    </p:spTree>
    <p:extLst>
      <p:ext uri="{BB962C8B-B14F-4D97-AF65-F5344CB8AC3E}">
        <p14:creationId xmlns:p14="http://schemas.microsoft.com/office/powerpoint/2010/main" val="117820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9762AA3-BC48-4202-9905-6C7EA9598D28}"/>
              </a:ext>
            </a:extLst>
          </p:cNvPr>
          <p:cNvSpPr>
            <a:spLocks noGrp="1" noChangeArrowheads="1"/>
          </p:cNvSpPr>
          <p:nvPr>
            <p:ph type="title"/>
          </p:nvPr>
        </p:nvSpPr>
        <p:spPr>
          <a:xfrm>
            <a:off x="838200" y="592932"/>
            <a:ext cx="8229600" cy="1143000"/>
          </a:xfrm>
        </p:spPr>
        <p:txBody>
          <a:bodyPr>
            <a:normAutofit/>
          </a:bodyPr>
          <a:lstStyle/>
          <a:p>
            <a:pPr eaLnBrk="1" hangingPunct="1"/>
            <a:r>
              <a:rPr lang="en-US" altLang="en-US" sz="4000" b="1" dirty="0">
                <a:latin typeface="+mj-lt"/>
              </a:rPr>
              <a:t>Virtual Project Teams</a:t>
            </a:r>
          </a:p>
        </p:txBody>
      </p:sp>
      <p:sp>
        <p:nvSpPr>
          <p:cNvPr id="21507" name="Rectangle 3">
            <a:extLst>
              <a:ext uri="{FF2B5EF4-FFF2-40B4-BE49-F238E27FC236}">
                <a16:creationId xmlns:a16="http://schemas.microsoft.com/office/drawing/2014/main" id="{2AC35935-DD23-4A32-879C-67CD03116C0E}"/>
              </a:ext>
            </a:extLst>
          </p:cNvPr>
          <p:cNvSpPr>
            <a:spLocks noGrp="1" noChangeArrowheads="1"/>
          </p:cNvSpPr>
          <p:nvPr>
            <p:ph type="body" idx="1"/>
          </p:nvPr>
        </p:nvSpPr>
        <p:spPr/>
        <p:txBody>
          <a:bodyPr/>
          <a:lstStyle/>
          <a:p>
            <a:r>
              <a:rPr lang="en-US" altLang="de-DE" dirty="0">
                <a:latin typeface="+mj-lt"/>
              </a:rPr>
              <a:t>Uses electronic media to link members of a geographically dispersed project team</a:t>
            </a:r>
          </a:p>
          <a:p>
            <a:pPr eaLnBrk="1" hangingPunct="1">
              <a:buFontTx/>
              <a:buNone/>
            </a:pPr>
            <a:r>
              <a:rPr lang="en-US" altLang="de-DE" dirty="0">
                <a:latin typeface="+mj-lt"/>
              </a:rPr>
              <a:t>How Can Virtual Teams Be Improved?</a:t>
            </a:r>
          </a:p>
          <a:p>
            <a:pPr>
              <a:spcAft>
                <a:spcPts val="600"/>
              </a:spcAft>
              <a:buFont typeface="Wingdings" panose="05000000000000000000" pitchFamily="2" charset="2"/>
              <a:buChar char="ü"/>
            </a:pPr>
            <a:r>
              <a:rPr lang="en-US" altLang="de-DE" dirty="0">
                <a:latin typeface="+mj-lt"/>
              </a:rPr>
              <a:t>Use face-to-face communication when possible</a:t>
            </a:r>
          </a:p>
          <a:p>
            <a:pPr>
              <a:spcAft>
                <a:spcPts val="600"/>
              </a:spcAft>
              <a:buFont typeface="Wingdings" panose="05000000000000000000" pitchFamily="2" charset="2"/>
              <a:buChar char="ü"/>
            </a:pPr>
            <a:r>
              <a:rPr lang="en-US" altLang="de-DE" dirty="0">
                <a:latin typeface="+mj-lt"/>
              </a:rPr>
              <a:t>Don’t let team members disappear</a:t>
            </a:r>
          </a:p>
          <a:p>
            <a:pPr>
              <a:spcAft>
                <a:spcPts val="600"/>
              </a:spcAft>
              <a:buFont typeface="Wingdings" panose="05000000000000000000" pitchFamily="2" charset="2"/>
              <a:buChar char="ü"/>
            </a:pPr>
            <a:r>
              <a:rPr lang="en-US" altLang="de-DE" dirty="0">
                <a:latin typeface="+mj-lt"/>
              </a:rPr>
              <a:t>Establish a code of conduct</a:t>
            </a:r>
          </a:p>
          <a:p>
            <a:pPr>
              <a:spcAft>
                <a:spcPts val="600"/>
              </a:spcAft>
              <a:buFont typeface="Wingdings" panose="05000000000000000000" pitchFamily="2" charset="2"/>
              <a:buChar char="ü"/>
            </a:pPr>
            <a:r>
              <a:rPr lang="en-US" altLang="de-DE" dirty="0">
                <a:latin typeface="+mj-lt"/>
              </a:rPr>
              <a:t>Keep everyone in the communication loop</a:t>
            </a:r>
          </a:p>
          <a:p>
            <a:pPr>
              <a:spcAft>
                <a:spcPts val="600"/>
              </a:spcAft>
              <a:buFont typeface="Wingdings" panose="05000000000000000000" pitchFamily="2" charset="2"/>
              <a:buChar char="ü"/>
            </a:pPr>
            <a:r>
              <a:rPr lang="en-US" altLang="de-DE" dirty="0">
                <a:latin typeface="+mj-lt"/>
              </a:rPr>
              <a:t>Create a process for addressing conflict</a:t>
            </a:r>
          </a:p>
        </p:txBody>
      </p:sp>
      <p:sp>
        <p:nvSpPr>
          <p:cNvPr id="11" name="Foliennummernplatzhalter 3">
            <a:extLst>
              <a:ext uri="{FF2B5EF4-FFF2-40B4-BE49-F238E27FC236}">
                <a16:creationId xmlns:a16="http://schemas.microsoft.com/office/drawing/2014/main" id="{1AC51252-077C-447B-8549-42EFD995A57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15</a:t>
            </a:fld>
            <a:endParaRPr lang="hr-HR" dirty="0"/>
          </a:p>
        </p:txBody>
      </p:sp>
    </p:spTree>
    <p:extLst>
      <p:ext uri="{BB962C8B-B14F-4D97-AF65-F5344CB8AC3E}">
        <p14:creationId xmlns:p14="http://schemas.microsoft.com/office/powerpoint/2010/main" val="374912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1CE85-0D39-4926-9435-0741CBBA9C05}"/>
              </a:ext>
            </a:extLst>
          </p:cNvPr>
          <p:cNvSpPr>
            <a:spLocks noGrp="1"/>
          </p:cNvSpPr>
          <p:nvPr>
            <p:ph type="title"/>
          </p:nvPr>
        </p:nvSpPr>
        <p:spPr/>
        <p:txBody>
          <a:bodyPr>
            <a:normAutofit/>
          </a:bodyPr>
          <a:lstStyle/>
          <a:p>
            <a:r>
              <a:rPr lang="en-US" sz="4000" b="1" dirty="0">
                <a:latin typeface="+mj-lt"/>
              </a:rPr>
              <a:t>Review Intercultural Management</a:t>
            </a:r>
          </a:p>
        </p:txBody>
      </p:sp>
      <p:sp>
        <p:nvSpPr>
          <p:cNvPr id="3" name="Inhaltsplatzhalter 2">
            <a:extLst>
              <a:ext uri="{FF2B5EF4-FFF2-40B4-BE49-F238E27FC236}">
                <a16:creationId xmlns:a16="http://schemas.microsoft.com/office/drawing/2014/main" id="{66A82130-7AF3-4E89-8333-CEA12488474B}"/>
              </a:ext>
            </a:extLst>
          </p:cNvPr>
          <p:cNvSpPr>
            <a:spLocks noGrp="1"/>
          </p:cNvSpPr>
          <p:nvPr>
            <p:ph idx="1"/>
          </p:nvPr>
        </p:nvSpPr>
        <p:spPr/>
        <p:txBody>
          <a:bodyPr/>
          <a:lstStyle/>
          <a:p>
            <a:r>
              <a:rPr lang="en-US" dirty="0">
                <a:latin typeface="+mj-lt"/>
              </a:rPr>
              <a:t>Which cultural differences have you encountered in student or working groups?</a:t>
            </a:r>
          </a:p>
          <a:p>
            <a:r>
              <a:rPr lang="en-US" dirty="0">
                <a:latin typeface="+mj-lt"/>
              </a:rPr>
              <a:t>Which cultural dimension will influence your team structure?</a:t>
            </a:r>
          </a:p>
          <a:p>
            <a:r>
              <a:rPr lang="en-US" dirty="0">
                <a:latin typeface="+mj-lt"/>
              </a:rPr>
              <a:t>Which cultural dimensions will influence project processes?</a:t>
            </a:r>
          </a:p>
          <a:p>
            <a:endParaRPr lang="en-US" dirty="0">
              <a:latin typeface="+mj-lt"/>
            </a:endParaRPr>
          </a:p>
        </p:txBody>
      </p:sp>
      <p:sp>
        <p:nvSpPr>
          <p:cNvPr id="4" name="Foliennummernplatzhalter 3">
            <a:extLst>
              <a:ext uri="{FF2B5EF4-FFF2-40B4-BE49-F238E27FC236}">
                <a16:creationId xmlns:a16="http://schemas.microsoft.com/office/drawing/2014/main" id="{9469A5D4-4DC7-4D99-B076-CFF07C5DBD5B}"/>
              </a:ext>
            </a:extLst>
          </p:cNvPr>
          <p:cNvSpPr>
            <a:spLocks noGrp="1"/>
          </p:cNvSpPr>
          <p:nvPr>
            <p:ph type="sldNum" sz="quarter" idx="12"/>
          </p:nvPr>
        </p:nvSpPr>
        <p:spPr/>
        <p:txBody>
          <a:bodyPr/>
          <a:lstStyle/>
          <a:p>
            <a:fld id="{B34092F8-88B9-48E5-9B8F-3F206E5F35A9}" type="slidenum">
              <a:rPr lang="hr-HR" smtClean="0"/>
              <a:t>16</a:t>
            </a:fld>
            <a:endParaRPr lang="hr-HR"/>
          </a:p>
        </p:txBody>
      </p:sp>
    </p:spTree>
    <p:extLst>
      <p:ext uri="{BB962C8B-B14F-4D97-AF65-F5344CB8AC3E}">
        <p14:creationId xmlns:p14="http://schemas.microsoft.com/office/powerpoint/2010/main" val="410116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63D0711E-66DD-4F31-9C7D-82E0152988A9}"/>
              </a:ext>
            </a:extLst>
          </p:cNvPr>
          <p:cNvSpPr>
            <a:spLocks noGrp="1"/>
          </p:cNvSpPr>
          <p:nvPr>
            <p:ph type="title"/>
          </p:nvPr>
        </p:nvSpPr>
        <p:spPr>
          <a:xfrm>
            <a:off x="838200" y="290514"/>
            <a:ext cx="7772400" cy="762000"/>
          </a:xfrm>
        </p:spPr>
        <p:txBody>
          <a:bodyPr>
            <a:normAutofit/>
          </a:bodyPr>
          <a:lstStyle/>
          <a:p>
            <a:r>
              <a:rPr lang="de-DE" altLang="en-US" sz="4000" b="1" dirty="0">
                <a:latin typeface="+mj-lt"/>
              </a:rPr>
              <a:t>Quiz - Review</a:t>
            </a:r>
            <a:endParaRPr lang="en-US" altLang="en-US" sz="4000" b="1" dirty="0">
              <a:latin typeface="+mj-lt"/>
            </a:endParaRPr>
          </a:p>
        </p:txBody>
      </p:sp>
      <p:sp>
        <p:nvSpPr>
          <p:cNvPr id="3" name="Inhaltsplatzhalter 2">
            <a:extLst>
              <a:ext uri="{FF2B5EF4-FFF2-40B4-BE49-F238E27FC236}">
                <a16:creationId xmlns:a16="http://schemas.microsoft.com/office/drawing/2014/main" id="{B4E604EB-AF29-4073-8F1E-0915EDB26F3E}"/>
              </a:ext>
            </a:extLst>
          </p:cNvPr>
          <p:cNvSpPr>
            <a:spLocks noGrp="1"/>
          </p:cNvSpPr>
          <p:nvPr>
            <p:ph idx="1"/>
          </p:nvPr>
        </p:nvSpPr>
        <p:spPr>
          <a:xfrm>
            <a:off x="531629" y="1191063"/>
            <a:ext cx="9885548" cy="4814887"/>
          </a:xfrm>
        </p:spPr>
        <p:txBody>
          <a:bodyPr>
            <a:normAutofit/>
          </a:bodyPr>
          <a:lstStyle/>
          <a:p>
            <a:pPr marL="457200" indent="-457200">
              <a:lnSpc>
                <a:spcPct val="100000"/>
              </a:lnSpc>
              <a:buFont typeface="+mj-lt"/>
              <a:buAutoNum type="arabicPeriod"/>
              <a:defRPr/>
            </a:pPr>
            <a:r>
              <a:rPr lang="en-US" sz="2000" dirty="0">
                <a:latin typeface="+mj-lt"/>
              </a:rPr>
              <a:t>Virtual teams are often slowed down by difficulty establishing:</a:t>
            </a:r>
          </a:p>
          <a:p>
            <a:pPr marL="185738" indent="0">
              <a:lnSpc>
                <a:spcPct val="100000"/>
              </a:lnSpc>
              <a:buNone/>
              <a:defRPr/>
            </a:pPr>
            <a:r>
              <a:rPr lang="en-US" sz="2000" dirty="0">
                <a:latin typeface="+mj-lt"/>
              </a:rPr>
              <a:t>A) Superordinate goals</a:t>
            </a:r>
          </a:p>
          <a:p>
            <a:pPr marL="185738" indent="0">
              <a:lnSpc>
                <a:spcPct val="100000"/>
              </a:lnSpc>
              <a:buNone/>
              <a:defRPr/>
            </a:pPr>
            <a:r>
              <a:rPr lang="en-US" sz="2000" dirty="0">
                <a:latin typeface="+mj-lt"/>
              </a:rPr>
              <a:t>B) Task outcomes</a:t>
            </a:r>
          </a:p>
          <a:p>
            <a:pPr marL="185738" indent="0">
              <a:lnSpc>
                <a:spcPct val="100000"/>
              </a:lnSpc>
              <a:buNone/>
              <a:defRPr/>
            </a:pPr>
            <a:r>
              <a:rPr lang="en-US" sz="2000" dirty="0">
                <a:latin typeface="+mj-lt"/>
              </a:rPr>
              <a:t>C) Trust</a:t>
            </a:r>
          </a:p>
          <a:p>
            <a:pPr marL="185738" indent="0">
              <a:lnSpc>
                <a:spcPct val="100000"/>
              </a:lnSpc>
              <a:buNone/>
              <a:defRPr/>
            </a:pPr>
            <a:r>
              <a:rPr lang="en-US" sz="2000" dirty="0">
                <a:latin typeface="+mj-lt"/>
              </a:rPr>
              <a:t>D) Psychosocial outcomes</a:t>
            </a:r>
          </a:p>
          <a:p>
            <a:pPr marL="0" indent="0">
              <a:buNone/>
              <a:defRPr/>
            </a:pPr>
            <a:endParaRPr lang="en-US" sz="2000" dirty="0">
              <a:latin typeface="+mj-lt"/>
            </a:endParaRPr>
          </a:p>
          <a:p>
            <a:pPr marL="0" indent="0">
              <a:buNone/>
              <a:defRPr/>
            </a:pPr>
            <a:r>
              <a:rPr lang="en-US" sz="2000" dirty="0">
                <a:latin typeface="+mj-lt"/>
              </a:rPr>
              <a:t>2. According to </a:t>
            </a:r>
            <a:r>
              <a:rPr lang="en-US" sz="2000" dirty="0" err="1">
                <a:latin typeface="+mj-lt"/>
              </a:rPr>
              <a:t>Belbin</a:t>
            </a:r>
            <a:r>
              <a:rPr lang="en-US" sz="2000" dirty="0">
                <a:latin typeface="+mj-lt"/>
              </a:rPr>
              <a:t> a “plant” is:</a:t>
            </a:r>
          </a:p>
          <a:p>
            <a:pPr marL="0" indent="0">
              <a:lnSpc>
                <a:spcPct val="100000"/>
              </a:lnSpc>
              <a:buNone/>
              <a:defRPr/>
            </a:pPr>
            <a:r>
              <a:rPr lang="en-US" sz="2000" dirty="0">
                <a:latin typeface="+mj-lt"/>
              </a:rPr>
              <a:t>  A) A highly creative person</a:t>
            </a:r>
          </a:p>
          <a:p>
            <a:pPr marL="0" indent="0">
              <a:lnSpc>
                <a:spcPct val="100000"/>
              </a:lnSpc>
              <a:buNone/>
              <a:defRPr/>
            </a:pPr>
            <a:r>
              <a:rPr lang="en-US" sz="2000" dirty="0">
                <a:latin typeface="+mj-lt"/>
              </a:rPr>
              <a:t>  B) A perfectionist</a:t>
            </a:r>
          </a:p>
          <a:p>
            <a:pPr marL="0" indent="0">
              <a:lnSpc>
                <a:spcPct val="100000"/>
              </a:lnSpc>
              <a:buNone/>
              <a:defRPr/>
            </a:pPr>
            <a:r>
              <a:rPr lang="en-US" sz="2000" dirty="0">
                <a:latin typeface="+mj-lt"/>
              </a:rPr>
              <a:t>  C) An extrovert and good communicator</a:t>
            </a:r>
          </a:p>
          <a:p>
            <a:pPr marL="0" indent="0">
              <a:lnSpc>
                <a:spcPct val="100000"/>
              </a:lnSpc>
              <a:buNone/>
              <a:defRPr/>
            </a:pPr>
            <a:r>
              <a:rPr lang="en-US" sz="2000" dirty="0">
                <a:latin typeface="+mj-lt"/>
              </a:rPr>
              <a:t>  D)</a:t>
            </a:r>
            <a:r>
              <a:rPr lang="en-US" altLang="en-US" sz="2000" dirty="0">
                <a:latin typeface="+mj-lt"/>
              </a:rPr>
              <a:t> A self-controlled and disciplined person</a:t>
            </a:r>
            <a:endParaRPr lang="en-US" sz="2000" dirty="0">
              <a:latin typeface="+mj-lt"/>
            </a:endParaRPr>
          </a:p>
        </p:txBody>
      </p:sp>
    </p:spTree>
    <p:extLst>
      <p:ext uri="{BB962C8B-B14F-4D97-AF65-F5344CB8AC3E}">
        <p14:creationId xmlns:p14="http://schemas.microsoft.com/office/powerpoint/2010/main" val="87639925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Verdana" pitchFamily="34" charset="0"/>
              <a:buAutoNum type="arabicPeriod"/>
            </a:pPr>
            <a:r>
              <a:rPr lang="en-US" altLang="en-US" dirty="0">
                <a:latin typeface="+mj-lt"/>
              </a:rPr>
              <a:t>What is a project?</a:t>
            </a:r>
          </a:p>
          <a:p>
            <a:pPr marL="457200" indent="-457200">
              <a:buFont typeface="Verdana" pitchFamily="34" charset="0"/>
              <a:buAutoNum type="arabicPeriod"/>
            </a:pPr>
            <a:r>
              <a:rPr lang="en-US" altLang="en-US" dirty="0">
                <a:latin typeface="+mj-lt"/>
              </a:rPr>
              <a:t>What is the difference between a process and a project?</a:t>
            </a:r>
          </a:p>
          <a:p>
            <a:pPr marL="457200" indent="-457200">
              <a:buFont typeface="Verdana" pitchFamily="34" charset="0"/>
              <a:buAutoNum type="arabicPeriod"/>
            </a:pPr>
            <a:r>
              <a:rPr lang="en-US" altLang="en-US" dirty="0">
                <a:latin typeface="+mj-lt"/>
              </a:rPr>
              <a:t>What are the stages of a project life cycle?</a:t>
            </a:r>
          </a:p>
          <a:p>
            <a:pPr marL="457200" indent="-457200">
              <a:buFont typeface="Verdana" pitchFamily="34" charset="0"/>
              <a:buAutoNum type="arabicPeriod"/>
            </a:pPr>
            <a:r>
              <a:rPr lang="en-US" altLang="en-US" dirty="0">
                <a:latin typeface="+mj-lt"/>
              </a:rPr>
              <a:t>Why is project management leader intensive?</a:t>
            </a:r>
          </a:p>
          <a:p>
            <a:pPr marL="457200" indent="-457200">
              <a:buFont typeface="Verdana" pitchFamily="34" charset="0"/>
              <a:buAutoNum type="arabicPeriod"/>
            </a:pPr>
            <a:r>
              <a:rPr lang="en-US" altLang="en-US" dirty="0">
                <a:latin typeface="+mj-lt"/>
              </a:rPr>
              <a:t>Which stages is the team undergoing?</a:t>
            </a:r>
          </a:p>
          <a:p>
            <a:pPr marL="0" indent="0">
              <a:buNone/>
            </a:pPr>
            <a:r>
              <a:rPr lang="en-US" altLang="en-US">
                <a:latin typeface="+mj-lt"/>
                <a:sym typeface="Wingdings" panose="05000000000000000000" pitchFamily="2" charset="2"/>
              </a:rPr>
              <a:t> </a:t>
            </a:r>
            <a:r>
              <a:rPr lang="en-US" altLang="en-US">
                <a:latin typeface="+mj-lt"/>
              </a:rPr>
              <a:t>Remember, </a:t>
            </a:r>
            <a:r>
              <a:rPr lang="en-US" altLang="en-US" dirty="0">
                <a:latin typeface="+mj-lt"/>
              </a:rPr>
              <a:t>a project plan is part of your exam. So, consider starting to assemble your project team now</a:t>
            </a:r>
          </a:p>
        </p:txBody>
      </p:sp>
      <p:sp>
        <p:nvSpPr>
          <p:cNvPr id="84995" name="Titel 2"/>
          <p:cNvSpPr>
            <a:spLocks noGrp="1"/>
          </p:cNvSpPr>
          <p:nvPr>
            <p:ph type="title"/>
          </p:nvPr>
        </p:nvSpPr>
        <p:spPr/>
        <p:txBody>
          <a:bodyPr>
            <a:normAutofit/>
          </a:bodyPr>
          <a:lstStyle/>
          <a:p>
            <a:r>
              <a:rPr lang="en-US" altLang="en-US" sz="4000" b="1" dirty="0">
                <a:latin typeface="+mj-lt"/>
              </a:rPr>
              <a:t>Review Chapter 1 and 2</a:t>
            </a:r>
          </a:p>
        </p:txBody>
      </p:sp>
      <p:sp>
        <p:nvSpPr>
          <p:cNvPr id="5" name="Foliennummernplatzhalter 3">
            <a:extLst>
              <a:ext uri="{FF2B5EF4-FFF2-40B4-BE49-F238E27FC236}">
                <a16:creationId xmlns:a16="http://schemas.microsoft.com/office/drawing/2014/main" id="{B11E14B2-AEAF-4EE0-8B5D-28DA131BFF0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18</a:t>
            </a:fld>
            <a:endParaRPr lang="hr-HR"/>
          </a:p>
        </p:txBody>
      </p:sp>
    </p:spTree>
    <p:extLst>
      <p:ext uri="{BB962C8B-B14F-4D97-AF65-F5344CB8AC3E}">
        <p14:creationId xmlns:p14="http://schemas.microsoft.com/office/powerpoint/2010/main" val="17233418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en-US" b="1" dirty="0">
                <a:latin typeface="+mj-lt"/>
              </a:rPr>
              <a:t>Summary</a:t>
            </a:r>
            <a:endParaRPr lang="en-US" altLang="en-US" b="1" dirty="0">
              <a:latin typeface="+mj-lt"/>
            </a:endParaRPr>
          </a:p>
        </p:txBody>
      </p:sp>
      <p:sp>
        <p:nvSpPr>
          <p:cNvPr id="28677" name="Foliennummernplatzhalt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40CE23C5-F80C-44AA-A6DE-6DE39B8EFE65}" type="slidenum">
              <a:rPr lang="en-US" altLang="de-DE" sz="1200">
                <a:solidFill>
                  <a:schemeClr val="bg1"/>
                </a:solidFill>
                <a:ea typeface="MS Mincho" pitchFamily="49" charset="-128"/>
              </a:rPr>
              <a:pPr>
                <a:lnSpc>
                  <a:spcPct val="100000"/>
                </a:lnSpc>
                <a:spcBef>
                  <a:spcPct val="0"/>
                </a:spcBef>
                <a:buClrTx/>
                <a:buFontTx/>
                <a:buNone/>
              </a:pPr>
              <a:t>19</a:t>
            </a:fld>
            <a:endParaRPr lang="en-US" altLang="de-DE" sz="1200">
              <a:solidFill>
                <a:schemeClr val="bg1"/>
              </a:solidFill>
              <a:ea typeface="MS Mincho" pitchFamily="49" charset="-128"/>
            </a:endParaRPr>
          </a:p>
        </p:txBody>
      </p:sp>
      <p:sp>
        <p:nvSpPr>
          <p:cNvPr id="8" name="Foliennummernplatzhalter 5">
            <a:extLst>
              <a:ext uri="{FF2B5EF4-FFF2-40B4-BE49-F238E27FC236}">
                <a16:creationId xmlns:a16="http://schemas.microsoft.com/office/drawing/2014/main" id="{94F988D0-9C50-4E94-B006-18DC4C7F1B87}"/>
              </a:ext>
            </a:extLst>
          </p:cNvPr>
          <p:cNvSpPr txBox="1">
            <a:spLocks/>
          </p:cNvSpPr>
          <p:nvPr/>
        </p:nvSpPr>
        <p:spPr bwMode="auto">
          <a:xfrm>
            <a:off x="8925984" y="645630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sr-Latn-RS"/>
            </a:defPPr>
            <a:lvl1pPr marL="0" algn="ctr"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1pPr>
            <a:lvl2pPr marL="742950" indent="-28575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2pPr>
            <a:lvl3pPr marL="11430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3pPr>
            <a:lvl4pPr marL="16002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4pPr>
            <a:lvl5pPr marL="20574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5pPr>
            <a:lvl6pPr marL="25146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6pPr>
            <a:lvl7pPr marL="29718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7pPr>
            <a:lvl8pPr marL="34290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8pPr>
            <a:lvl9pPr marL="38862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9pPr>
          </a:lstStyle>
          <a:p>
            <a:pPr>
              <a:lnSpc>
                <a:spcPct val="100000"/>
              </a:lnSpc>
              <a:spcBef>
                <a:spcPct val="0"/>
              </a:spcBef>
              <a:buClrTx/>
              <a:buFontTx/>
              <a:buNone/>
            </a:pPr>
            <a:fld id="{C35CB901-21B1-46C2-BD5D-AA20F1594103}" type="slidenum">
              <a:rPr lang="de-DE" altLang="en-US" sz="1200" smtClean="0">
                <a:solidFill>
                  <a:schemeClr val="bg1">
                    <a:lumMod val="50000"/>
                  </a:schemeClr>
                </a:solidFill>
                <a:ea typeface="MS Mincho" pitchFamily="49" charset="-128"/>
              </a:rPr>
              <a:pPr>
                <a:lnSpc>
                  <a:spcPct val="100000"/>
                </a:lnSpc>
                <a:spcBef>
                  <a:spcPct val="0"/>
                </a:spcBef>
                <a:buClrTx/>
                <a:buFontTx/>
                <a:buNone/>
              </a:pPr>
              <a:t>19</a:t>
            </a:fld>
            <a:endParaRPr lang="de-DE" altLang="en-US" sz="1200">
              <a:solidFill>
                <a:schemeClr val="bg1">
                  <a:lumMod val="50000"/>
                </a:schemeClr>
              </a:solidFill>
              <a:ea typeface="MS Mincho" pitchFamily="49" charset="-128"/>
            </a:endParaRPr>
          </a:p>
        </p:txBody>
      </p:sp>
      <p:graphicFrame>
        <p:nvGraphicFramePr>
          <p:cNvPr id="2" name="Diagramm 1">
            <a:extLst>
              <a:ext uri="{FF2B5EF4-FFF2-40B4-BE49-F238E27FC236}">
                <a16:creationId xmlns:a16="http://schemas.microsoft.com/office/drawing/2014/main" id="{6BCC66C1-B2C3-4D27-995A-27E59BFD3503}"/>
              </a:ext>
            </a:extLst>
          </p:cNvPr>
          <p:cNvGraphicFramePr/>
          <p:nvPr>
            <p:extLst>
              <p:ext uri="{D42A27DB-BD31-4B8C-83A1-F6EECF244321}">
                <p14:modId xmlns:p14="http://schemas.microsoft.com/office/powerpoint/2010/main" val="1874398614"/>
              </p:ext>
            </p:extLst>
          </p:nvPr>
        </p:nvGraphicFramePr>
        <p:xfrm>
          <a:off x="678873" y="1537855"/>
          <a:ext cx="9933709" cy="4516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31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1524000" y="4338084"/>
            <a:ext cx="9144000" cy="1865866"/>
          </a:xfrm>
        </p:spPr>
        <p:txBody>
          <a:bodyPr>
            <a:normAutofit fontScale="70000" lnSpcReduction="20000"/>
          </a:bodyPr>
          <a:lstStyle/>
          <a:p>
            <a:r>
              <a:rPr lang="en-US" sz="5900" b="1" dirty="0">
                <a:latin typeface="+mj-lt"/>
              </a:rPr>
              <a:t>2.2 Team Management</a:t>
            </a:r>
          </a:p>
          <a:p>
            <a:pPr marL="685800" indent="-685800">
              <a:buFontTx/>
              <a:buChar char="-"/>
            </a:pPr>
            <a:r>
              <a:rPr lang="en-US" sz="2600" b="1" dirty="0">
                <a:latin typeface="+mj-lt"/>
              </a:rPr>
              <a:t>Roles and Responsibilities of Team Members</a:t>
            </a:r>
          </a:p>
          <a:p>
            <a:pPr marL="685800" indent="-685800">
              <a:buFontTx/>
              <a:buChar char="-"/>
            </a:pPr>
            <a:r>
              <a:rPr lang="en-US" sz="2600" b="1" dirty="0">
                <a:latin typeface="+mj-lt"/>
              </a:rPr>
              <a:t>Team Development</a:t>
            </a:r>
          </a:p>
          <a:p>
            <a:pPr marL="685800" indent="-685800">
              <a:buFontTx/>
              <a:buChar char="-"/>
            </a:pPr>
            <a:r>
              <a:rPr lang="en-US" sz="2600" b="1" dirty="0">
                <a:latin typeface="+mj-lt"/>
              </a:rPr>
              <a:t>Team Roles</a:t>
            </a:r>
          </a:p>
          <a:p>
            <a:pPr marL="685800" indent="-685800">
              <a:buFontTx/>
              <a:buChar char="-"/>
            </a:pPr>
            <a:r>
              <a:rPr lang="en-US" altLang="en-US" sz="2600" b="1" dirty="0">
                <a:solidFill>
                  <a:schemeClr val="tx1"/>
                </a:solidFill>
                <a:latin typeface="+mj-lt"/>
              </a:rPr>
              <a:t>Teams in Transition</a:t>
            </a:r>
          </a:p>
        </p:txBody>
      </p:sp>
      <p:sp>
        <p:nvSpPr>
          <p:cNvPr id="13318" name="Foliennummernplatzhalt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0470F961-603F-4B99-BB29-7C325255B2FC}" type="slidenum">
              <a:rPr lang="en-US" altLang="en-US" sz="1200">
                <a:solidFill>
                  <a:schemeClr val="bg1"/>
                </a:solidFill>
                <a:ea typeface="MS Mincho" pitchFamily="49" charset="-128"/>
              </a:rPr>
              <a:pPr>
                <a:lnSpc>
                  <a:spcPct val="100000"/>
                </a:lnSpc>
                <a:spcBef>
                  <a:spcPct val="0"/>
                </a:spcBef>
                <a:buClrTx/>
                <a:buFontTx/>
                <a:buNone/>
              </a:pPr>
              <a:t>2</a:t>
            </a:fld>
            <a:endParaRPr lang="en-US" altLang="en-US" sz="1200">
              <a:solidFill>
                <a:schemeClr val="bg1"/>
              </a:solidFill>
              <a:ea typeface="MS Mincho" pitchFamily="49" charset="-128"/>
            </a:endParaRPr>
          </a:p>
        </p:txBody>
      </p:sp>
      <p:sp>
        <p:nvSpPr>
          <p:cNvPr id="3" name="Titel 2">
            <a:extLst>
              <a:ext uri="{FF2B5EF4-FFF2-40B4-BE49-F238E27FC236}">
                <a16:creationId xmlns:a16="http://schemas.microsoft.com/office/drawing/2014/main" id="{FBFE23E1-5A64-46FE-8A63-BBB528A0164D}"/>
              </a:ext>
            </a:extLst>
          </p:cNvPr>
          <p:cNvSpPr>
            <a:spLocks noGrp="1"/>
          </p:cNvSpPr>
          <p:nvPr>
            <p:ph type="ctrTitle"/>
          </p:nvPr>
        </p:nvSpPr>
        <p:spPr>
          <a:xfrm>
            <a:off x="1524000" y="2020186"/>
            <a:ext cx="9144000" cy="1879600"/>
          </a:xfrm>
        </p:spPr>
        <p:txBody>
          <a:bodyPr>
            <a:normAutofit/>
          </a:bodyPr>
          <a:lstStyle/>
          <a:p>
            <a:r>
              <a:rPr lang="en-US" b="1" dirty="0">
                <a:latin typeface="+mj-lt"/>
              </a:rPr>
              <a:t>2. Project Team and Management</a:t>
            </a:r>
            <a:endParaRPr lang="de-DE" dirty="0">
              <a:latin typeface="+mj-lt"/>
            </a:endParaRPr>
          </a:p>
        </p:txBody>
      </p:sp>
      <p:sp>
        <p:nvSpPr>
          <p:cNvPr id="5" name="Foliennummernplatzhalter 3">
            <a:extLst>
              <a:ext uri="{FF2B5EF4-FFF2-40B4-BE49-F238E27FC236}">
                <a16:creationId xmlns:a16="http://schemas.microsoft.com/office/drawing/2014/main" id="{D80D82BE-A4C8-4008-B3F0-EC4C7D0B1215}"/>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a:t>
            </a:fld>
            <a:endParaRPr lang="hr-HR"/>
          </a:p>
        </p:txBody>
      </p:sp>
    </p:spTree>
    <p:extLst>
      <p:ext uri="{BB962C8B-B14F-4D97-AF65-F5344CB8AC3E}">
        <p14:creationId xmlns:p14="http://schemas.microsoft.com/office/powerpoint/2010/main" val="328405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533400"/>
            <a:ext cx="10972800" cy="1143000"/>
          </a:xfrm>
        </p:spPr>
        <p:txBody>
          <a:bodyPr>
            <a:normAutofit/>
          </a:bodyPr>
          <a:lstStyle/>
          <a:p>
            <a:pPr eaLnBrk="1" hangingPunct="1"/>
            <a:r>
              <a:rPr lang="en-US" altLang="en-US" sz="4000" b="1" dirty="0">
                <a:latin typeface="+mj-lt"/>
              </a:rPr>
              <a:t>Learning Objectives</a:t>
            </a:r>
          </a:p>
        </p:txBody>
      </p:sp>
      <p:sp>
        <p:nvSpPr>
          <p:cNvPr id="3" name="Content Placeholder 2"/>
          <p:cNvSpPr>
            <a:spLocks noGrp="1"/>
          </p:cNvSpPr>
          <p:nvPr>
            <p:ph idx="1"/>
          </p:nvPr>
        </p:nvSpPr>
        <p:spPr>
          <a:xfrm>
            <a:off x="441990" y="1868487"/>
            <a:ext cx="10750549" cy="4670425"/>
          </a:xfrm>
        </p:spPr>
        <p:txBody>
          <a:bodyPr>
            <a:normAutofit/>
          </a:bodyPr>
          <a:lstStyle/>
          <a:p>
            <a:pPr marL="457200" indent="-457200">
              <a:buClr>
                <a:schemeClr val="accent6"/>
              </a:buClr>
              <a:buFont typeface="+mj-lt"/>
              <a:buAutoNum type="arabicPeriod"/>
              <a:defRPr/>
            </a:pPr>
            <a:r>
              <a:rPr lang="en-US" sz="2400" dirty="0">
                <a:latin typeface="+mj-lt"/>
              </a:rPr>
              <a:t>Be aware of characteristics of effective teams and team development stages</a:t>
            </a:r>
          </a:p>
          <a:p>
            <a:pPr marL="457200" indent="-457200">
              <a:buClr>
                <a:schemeClr val="accent6"/>
              </a:buClr>
              <a:buFont typeface="+mj-lt"/>
              <a:buAutoNum type="arabicPeriod"/>
              <a:defRPr/>
            </a:pPr>
            <a:r>
              <a:rPr lang="en-US" sz="2400" dirty="0">
                <a:latin typeface="+mj-lt"/>
              </a:rPr>
              <a:t>Students can explain the functions, strengths, and weaknesses of different team roles and are able to evaluate their own</a:t>
            </a:r>
          </a:p>
          <a:p>
            <a:pPr marL="457200" indent="-457200">
              <a:buClr>
                <a:schemeClr val="accent6"/>
              </a:buClr>
              <a:buFont typeface="+mj-lt"/>
              <a:buAutoNum type="arabicPeriod"/>
              <a:defRPr/>
            </a:pPr>
            <a:r>
              <a:rPr lang="en-US" sz="2400" dirty="0">
                <a:latin typeface="+mj-lt"/>
              </a:rPr>
              <a:t>Students reflect their own </a:t>
            </a:r>
            <a:r>
              <a:rPr lang="en-US" sz="2400" dirty="0" err="1">
                <a:latin typeface="+mj-lt"/>
              </a:rPr>
              <a:t>behaviour</a:t>
            </a:r>
            <a:r>
              <a:rPr lang="en-US" sz="2400" dirty="0">
                <a:latin typeface="+mj-lt"/>
              </a:rPr>
              <a:t> in teams</a:t>
            </a:r>
          </a:p>
          <a:p>
            <a:pPr marL="457200" indent="-457200">
              <a:buClr>
                <a:schemeClr val="accent6"/>
              </a:buClr>
              <a:buFont typeface="+mj-lt"/>
              <a:buAutoNum type="arabicPeriod"/>
              <a:defRPr/>
            </a:pPr>
            <a:endParaRPr lang="en-US" sz="2400" dirty="0">
              <a:latin typeface="+mj-lt"/>
            </a:endParaRPr>
          </a:p>
          <a:p>
            <a:pPr marL="457200" indent="-457200" eaLnBrk="1" fontAlgn="auto" hangingPunct="1">
              <a:spcAft>
                <a:spcPts val="0"/>
              </a:spcAft>
              <a:buClr>
                <a:schemeClr val="accent6"/>
              </a:buClr>
              <a:buFont typeface="+mj-lt"/>
              <a:buAutoNum type="arabicPeriod"/>
              <a:defRPr/>
            </a:pPr>
            <a:endParaRPr lang="en-US" sz="2400" dirty="0">
              <a:latin typeface="+mj-lt"/>
            </a:endParaRPr>
          </a:p>
        </p:txBody>
      </p:sp>
      <p:sp>
        <p:nvSpPr>
          <p:cNvPr id="66566" name="Foliennummernplatzhalter 8"/>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018CF1C5-25FB-49B1-8BC2-0F06E2819236}" type="slidenum">
              <a:rPr lang="en-US" altLang="de-DE" sz="1200">
                <a:solidFill>
                  <a:schemeClr val="bg1"/>
                </a:solidFill>
                <a:ea typeface="MS Mincho" pitchFamily="49" charset="-128"/>
              </a:rPr>
              <a:pPr>
                <a:lnSpc>
                  <a:spcPct val="100000"/>
                </a:lnSpc>
                <a:spcBef>
                  <a:spcPct val="0"/>
                </a:spcBef>
                <a:buClrTx/>
                <a:buFontTx/>
                <a:buNone/>
              </a:pPr>
              <a:t>20</a:t>
            </a:fld>
            <a:endParaRPr lang="en-US" altLang="de-DE" sz="1200">
              <a:solidFill>
                <a:schemeClr val="bg1"/>
              </a:solidFill>
              <a:ea typeface="MS Mincho" pitchFamily="49" charset="-128"/>
            </a:endParaRPr>
          </a:p>
        </p:txBody>
      </p:sp>
      <p:sp>
        <p:nvSpPr>
          <p:cNvPr id="7" name="Foliennummernplatzhalter 3">
            <a:extLst>
              <a:ext uri="{FF2B5EF4-FFF2-40B4-BE49-F238E27FC236}">
                <a16:creationId xmlns:a16="http://schemas.microsoft.com/office/drawing/2014/main" id="{BC4D3BE6-C66D-4D3E-9990-E2D3C4138305}"/>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20</a:t>
            </a:fld>
            <a:endParaRPr lang="hr-HR"/>
          </a:p>
        </p:txBody>
      </p:sp>
    </p:spTree>
    <p:extLst>
      <p:ext uri="{BB962C8B-B14F-4D97-AF65-F5344CB8AC3E}">
        <p14:creationId xmlns:p14="http://schemas.microsoft.com/office/powerpoint/2010/main" val="333308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16D42-BE6A-4BAB-810D-E417009DF78C}"/>
              </a:ext>
            </a:extLst>
          </p:cNvPr>
          <p:cNvSpPr>
            <a:spLocks noGrp="1"/>
          </p:cNvSpPr>
          <p:nvPr>
            <p:ph type="title"/>
          </p:nvPr>
        </p:nvSpPr>
        <p:spPr/>
        <p:txBody>
          <a:bodyPr/>
          <a:lstStyle/>
          <a:p>
            <a:r>
              <a:rPr lang="de-DE" b="1" dirty="0">
                <a:latin typeface="+mj-lt"/>
              </a:rPr>
              <a:t>References</a:t>
            </a:r>
          </a:p>
        </p:txBody>
      </p:sp>
      <p:sp>
        <p:nvSpPr>
          <p:cNvPr id="3" name="Inhaltsplatzhalter 2">
            <a:extLst>
              <a:ext uri="{FF2B5EF4-FFF2-40B4-BE49-F238E27FC236}">
                <a16:creationId xmlns:a16="http://schemas.microsoft.com/office/drawing/2014/main" id="{E5642765-32F2-4C90-9896-AF3902E5C615}"/>
              </a:ext>
            </a:extLst>
          </p:cNvPr>
          <p:cNvSpPr>
            <a:spLocks noGrp="1"/>
          </p:cNvSpPr>
          <p:nvPr>
            <p:ph idx="1"/>
          </p:nvPr>
        </p:nvSpPr>
        <p:spPr/>
        <p:txBody>
          <a:bodyPr>
            <a:normAutofit/>
          </a:bodyPr>
          <a:lstStyle/>
          <a:p>
            <a:r>
              <a:rPr lang="en-US" sz="1600" dirty="0"/>
              <a:t>Belbin, R. M. (2012). </a:t>
            </a:r>
            <a:r>
              <a:rPr lang="en-US" sz="1600" i="1" dirty="0"/>
              <a:t>Team roles at work</a:t>
            </a:r>
            <a:r>
              <a:rPr lang="en-US" sz="1600" dirty="0"/>
              <a:t>. Routledge.</a:t>
            </a:r>
          </a:p>
          <a:p>
            <a:r>
              <a:rPr lang="en-US" sz="1600" dirty="0" err="1"/>
              <a:t>Dulewicz</a:t>
            </a:r>
            <a:r>
              <a:rPr lang="en-US" sz="1600" dirty="0"/>
              <a:t>, V. (1995). A validation of Belbin's team roles from 16PF and </a:t>
            </a:r>
            <a:r>
              <a:rPr lang="en-US" sz="1600" dirty="0" err="1"/>
              <a:t>OPQ</a:t>
            </a:r>
            <a:r>
              <a:rPr lang="en-US" sz="1600" dirty="0"/>
              <a:t> using bosses' ratings of competence. </a:t>
            </a:r>
            <a:r>
              <a:rPr lang="en-US" sz="1600" i="1" dirty="0"/>
              <a:t>Journal of Occupational and Organizational Psychology</a:t>
            </a:r>
            <a:r>
              <a:rPr lang="en-US" sz="1600" dirty="0"/>
              <a:t>, </a:t>
            </a:r>
            <a:r>
              <a:rPr lang="en-US" sz="1600" i="1" dirty="0"/>
              <a:t>68</a:t>
            </a:r>
            <a:r>
              <a:rPr lang="en-US" sz="1600" dirty="0"/>
              <a:t>(2), 81-99.</a:t>
            </a:r>
          </a:p>
          <a:p>
            <a:r>
              <a:rPr lang="en-US" altLang="en-US" sz="1600" dirty="0"/>
              <a:t>Pinto, J. K. (2015): Project management. Achieving competitive advantage, Pearson Education, Harlow, Essex, 4</a:t>
            </a:r>
            <a:r>
              <a:rPr lang="en-US" altLang="en-US" sz="1600" baseline="30000" dirty="0"/>
              <a:t>th</a:t>
            </a:r>
            <a:r>
              <a:rPr lang="en-US" altLang="en-US" sz="1600" dirty="0"/>
              <a:t> ed.</a:t>
            </a:r>
          </a:p>
          <a:p>
            <a:r>
              <a:rPr lang="de-DE" sz="1600" dirty="0" err="1"/>
              <a:t>Swailes</a:t>
            </a:r>
            <a:r>
              <a:rPr lang="de-DE" sz="1600" dirty="0"/>
              <a:t>, S., &amp; McIntyre-</a:t>
            </a:r>
            <a:r>
              <a:rPr lang="de-DE" sz="1600" dirty="0" err="1"/>
              <a:t>Bhatty</a:t>
            </a:r>
            <a:r>
              <a:rPr lang="de-DE" sz="1600" dirty="0"/>
              <a:t>, T. (2002). The “</a:t>
            </a:r>
            <a:r>
              <a:rPr lang="de-DE" sz="1600" dirty="0" err="1"/>
              <a:t>Belbin</a:t>
            </a:r>
            <a:r>
              <a:rPr lang="de-DE" sz="1600" dirty="0"/>
              <a:t>” </a:t>
            </a:r>
            <a:r>
              <a:rPr lang="de-DE" sz="1600" dirty="0" err="1"/>
              <a:t>team</a:t>
            </a:r>
            <a:r>
              <a:rPr lang="de-DE" sz="1600" dirty="0"/>
              <a:t> </a:t>
            </a:r>
            <a:r>
              <a:rPr lang="de-DE" sz="1600" dirty="0" err="1"/>
              <a:t>role</a:t>
            </a:r>
            <a:r>
              <a:rPr lang="de-DE" sz="1600" dirty="0"/>
              <a:t> </a:t>
            </a:r>
            <a:r>
              <a:rPr lang="de-DE" sz="1600" dirty="0" err="1"/>
              <a:t>inventory</a:t>
            </a:r>
            <a:r>
              <a:rPr lang="de-DE" sz="1600" dirty="0"/>
              <a:t>: </a:t>
            </a:r>
            <a:r>
              <a:rPr lang="de-DE" sz="1600" dirty="0" err="1"/>
              <a:t>reinterpreting</a:t>
            </a:r>
            <a:r>
              <a:rPr lang="de-DE" sz="1600" dirty="0"/>
              <a:t> </a:t>
            </a:r>
            <a:r>
              <a:rPr lang="de-DE" sz="1600" dirty="0" err="1"/>
              <a:t>reliability</a:t>
            </a:r>
            <a:r>
              <a:rPr lang="de-DE" sz="1600" dirty="0"/>
              <a:t> </a:t>
            </a:r>
            <a:r>
              <a:rPr lang="de-DE" sz="1600" dirty="0" err="1"/>
              <a:t>estimates</a:t>
            </a:r>
            <a:r>
              <a:rPr lang="de-DE" sz="1600" dirty="0"/>
              <a:t>. </a:t>
            </a:r>
            <a:r>
              <a:rPr lang="de-DE" sz="1600" i="1" dirty="0"/>
              <a:t>Journal </a:t>
            </a:r>
            <a:r>
              <a:rPr lang="de-DE" sz="1600" i="1" dirty="0" err="1"/>
              <a:t>of</a:t>
            </a:r>
            <a:r>
              <a:rPr lang="de-DE" sz="1600" i="1" dirty="0"/>
              <a:t> </a:t>
            </a:r>
            <a:r>
              <a:rPr lang="de-DE" sz="1600" i="1" dirty="0" err="1"/>
              <a:t>Managerial</a:t>
            </a:r>
            <a:r>
              <a:rPr lang="de-DE" sz="1600" i="1" dirty="0"/>
              <a:t> </a:t>
            </a:r>
            <a:r>
              <a:rPr lang="de-DE" sz="1600" i="1" dirty="0" err="1"/>
              <a:t>Psychology</a:t>
            </a:r>
            <a:r>
              <a:rPr lang="de-DE" sz="1600" dirty="0"/>
              <a:t>, </a:t>
            </a:r>
            <a:r>
              <a:rPr lang="de-DE" sz="1600" i="1" dirty="0"/>
              <a:t>17</a:t>
            </a:r>
            <a:r>
              <a:rPr lang="de-DE" sz="1600" dirty="0"/>
              <a:t>(6), 529-536.</a:t>
            </a:r>
          </a:p>
          <a:p>
            <a:r>
              <a:rPr lang="en-US" sz="1600" dirty="0"/>
              <a:t>Tuckman, Bruce W (1965): Developmental sequence in small groups. </a:t>
            </a:r>
            <a:r>
              <a:rPr lang="en-US" sz="1600" i="1" dirty="0"/>
              <a:t>Psychological Bulletin</a:t>
            </a:r>
            <a:r>
              <a:rPr lang="en-US" sz="1600" dirty="0"/>
              <a:t>. </a:t>
            </a:r>
            <a:r>
              <a:rPr lang="en-US" sz="1600" b="1" dirty="0"/>
              <a:t>63</a:t>
            </a:r>
            <a:r>
              <a:rPr lang="en-US" sz="1600" dirty="0"/>
              <a:t> (6): 384–399.</a:t>
            </a:r>
          </a:p>
          <a:p>
            <a:r>
              <a:rPr lang="en-US" sz="1600" dirty="0"/>
              <a:t>Tuckman, Bruce (Spring 2001). Developmental Sequence in Small Groups. </a:t>
            </a:r>
            <a:r>
              <a:rPr lang="en-US" sz="1600" i="1" dirty="0"/>
              <a:t>Group Facilitation: A Research and Applications Journal</a:t>
            </a:r>
            <a:r>
              <a:rPr lang="en-US" sz="1600" dirty="0"/>
              <a:t>: 71–72. </a:t>
            </a:r>
            <a:endParaRPr lang="de-DE" sz="1600" dirty="0">
              <a:latin typeface="+mj-lt"/>
            </a:endParaRPr>
          </a:p>
        </p:txBody>
      </p:sp>
      <p:sp>
        <p:nvSpPr>
          <p:cNvPr id="4" name="Foliennummernplatzhalter 3">
            <a:extLst>
              <a:ext uri="{FF2B5EF4-FFF2-40B4-BE49-F238E27FC236}">
                <a16:creationId xmlns:a16="http://schemas.microsoft.com/office/drawing/2014/main" id="{C84AE685-5092-4B22-A9D3-79A14E1E89B2}"/>
              </a:ext>
            </a:extLst>
          </p:cNvPr>
          <p:cNvSpPr>
            <a:spLocks noGrp="1"/>
          </p:cNvSpPr>
          <p:nvPr>
            <p:ph type="sldNum" sz="quarter" idx="12"/>
          </p:nvPr>
        </p:nvSpPr>
        <p:spPr/>
        <p:txBody>
          <a:bodyPr/>
          <a:lstStyle/>
          <a:p>
            <a:fld id="{B34092F8-88B9-48E5-9B8F-3F206E5F35A9}" type="slidenum">
              <a:rPr lang="hr-HR" smtClean="0"/>
              <a:t>21</a:t>
            </a:fld>
            <a:endParaRPr lang="hr-HR"/>
          </a:p>
        </p:txBody>
      </p:sp>
    </p:spTree>
    <p:extLst>
      <p:ext uri="{BB962C8B-B14F-4D97-AF65-F5344CB8AC3E}">
        <p14:creationId xmlns:p14="http://schemas.microsoft.com/office/powerpoint/2010/main" val="255461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533400"/>
            <a:ext cx="10972800" cy="1143000"/>
          </a:xfrm>
        </p:spPr>
        <p:txBody>
          <a:bodyPr>
            <a:normAutofit/>
          </a:bodyPr>
          <a:lstStyle/>
          <a:p>
            <a:pPr eaLnBrk="1" hangingPunct="1"/>
            <a:r>
              <a:rPr lang="en-US" altLang="en-US" sz="4000" b="1" dirty="0">
                <a:latin typeface="+mj-lt"/>
              </a:rPr>
              <a:t>Learning Objectives</a:t>
            </a:r>
          </a:p>
        </p:txBody>
      </p:sp>
      <p:sp>
        <p:nvSpPr>
          <p:cNvPr id="3" name="Content Placeholder 2"/>
          <p:cNvSpPr>
            <a:spLocks noGrp="1"/>
          </p:cNvSpPr>
          <p:nvPr>
            <p:ph idx="1"/>
          </p:nvPr>
        </p:nvSpPr>
        <p:spPr>
          <a:xfrm>
            <a:off x="441990" y="1868487"/>
            <a:ext cx="10750549" cy="4670425"/>
          </a:xfrm>
        </p:spPr>
        <p:txBody>
          <a:bodyPr>
            <a:normAutofit/>
          </a:bodyPr>
          <a:lstStyle/>
          <a:p>
            <a:pPr marL="457200" indent="-457200">
              <a:buClr>
                <a:schemeClr val="accent6"/>
              </a:buClr>
              <a:buFont typeface="+mj-lt"/>
              <a:buAutoNum type="arabicPeriod"/>
              <a:defRPr/>
            </a:pPr>
            <a:r>
              <a:rPr lang="en-US" sz="2400" dirty="0">
                <a:latin typeface="+mj-lt"/>
              </a:rPr>
              <a:t>Be aware of characteristics of effective teams and team development stages</a:t>
            </a:r>
          </a:p>
          <a:p>
            <a:pPr marL="457200" indent="-457200">
              <a:buClr>
                <a:schemeClr val="accent6"/>
              </a:buClr>
              <a:buFont typeface="+mj-lt"/>
              <a:buAutoNum type="arabicPeriod"/>
              <a:defRPr/>
            </a:pPr>
            <a:r>
              <a:rPr lang="en-US" sz="2400" dirty="0">
                <a:latin typeface="+mj-lt"/>
              </a:rPr>
              <a:t>Students can explain the functions, strengths, and weaknesses of different team roles and are able to evaluate their own</a:t>
            </a:r>
          </a:p>
          <a:p>
            <a:pPr marL="457200" indent="-457200">
              <a:buClr>
                <a:schemeClr val="accent6"/>
              </a:buClr>
              <a:buFont typeface="+mj-lt"/>
              <a:buAutoNum type="arabicPeriod"/>
              <a:defRPr/>
            </a:pPr>
            <a:r>
              <a:rPr lang="en-US" sz="2400" dirty="0">
                <a:latin typeface="+mj-lt"/>
              </a:rPr>
              <a:t>Students reflect their own </a:t>
            </a:r>
            <a:r>
              <a:rPr lang="en-GB" sz="2400" dirty="0">
                <a:latin typeface="+mj-lt"/>
              </a:rPr>
              <a:t>behaviour</a:t>
            </a:r>
            <a:r>
              <a:rPr lang="en-US" sz="2400" dirty="0">
                <a:latin typeface="+mj-lt"/>
              </a:rPr>
              <a:t> in teams</a:t>
            </a:r>
          </a:p>
          <a:p>
            <a:pPr marL="457200" indent="-457200">
              <a:buClr>
                <a:schemeClr val="accent6"/>
              </a:buClr>
              <a:buFont typeface="+mj-lt"/>
              <a:buAutoNum type="arabicPeriod"/>
              <a:defRPr/>
            </a:pPr>
            <a:endParaRPr lang="en-US" sz="2400" dirty="0">
              <a:latin typeface="+mj-lt"/>
            </a:endParaRPr>
          </a:p>
          <a:p>
            <a:pPr marL="457200" indent="-457200" eaLnBrk="1" fontAlgn="auto" hangingPunct="1">
              <a:spcAft>
                <a:spcPts val="0"/>
              </a:spcAft>
              <a:buClr>
                <a:schemeClr val="accent6"/>
              </a:buClr>
              <a:buFont typeface="+mj-lt"/>
              <a:buAutoNum type="arabicPeriod"/>
              <a:defRPr/>
            </a:pPr>
            <a:endParaRPr lang="en-US" sz="2400" dirty="0">
              <a:latin typeface="+mj-lt"/>
            </a:endParaRPr>
          </a:p>
        </p:txBody>
      </p:sp>
      <p:sp>
        <p:nvSpPr>
          <p:cNvPr id="66566" name="Foliennummernplatzhalter 8"/>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018CF1C5-25FB-49B1-8BC2-0F06E2819236}" type="slidenum">
              <a:rPr lang="en-US" altLang="de-DE" sz="1200">
                <a:solidFill>
                  <a:schemeClr val="bg1"/>
                </a:solidFill>
                <a:ea typeface="MS Mincho" pitchFamily="49" charset="-128"/>
              </a:rPr>
              <a:pPr>
                <a:lnSpc>
                  <a:spcPct val="100000"/>
                </a:lnSpc>
                <a:spcBef>
                  <a:spcPct val="0"/>
                </a:spcBef>
                <a:buClrTx/>
                <a:buFontTx/>
                <a:buNone/>
              </a:pPr>
              <a:t>3</a:t>
            </a:fld>
            <a:endParaRPr lang="en-US" altLang="de-DE" sz="1200">
              <a:solidFill>
                <a:schemeClr val="bg1"/>
              </a:solidFill>
              <a:ea typeface="MS Mincho" pitchFamily="49" charset="-128"/>
            </a:endParaRPr>
          </a:p>
        </p:txBody>
      </p:sp>
      <p:sp>
        <p:nvSpPr>
          <p:cNvPr id="7" name="Foliennummernplatzhalter 3">
            <a:extLst>
              <a:ext uri="{FF2B5EF4-FFF2-40B4-BE49-F238E27FC236}">
                <a16:creationId xmlns:a16="http://schemas.microsoft.com/office/drawing/2014/main" id="{BC4D3BE6-C66D-4D3E-9990-E2D3C4138305}"/>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a:t>
            </a:fld>
            <a:endParaRPr lang="hr-HR"/>
          </a:p>
        </p:txBody>
      </p:sp>
    </p:spTree>
    <p:extLst>
      <p:ext uri="{BB962C8B-B14F-4D97-AF65-F5344CB8AC3E}">
        <p14:creationId xmlns:p14="http://schemas.microsoft.com/office/powerpoint/2010/main" val="194477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B47EC-0A39-4341-9DF0-605A5E7486AC}"/>
              </a:ext>
            </a:extLst>
          </p:cNvPr>
          <p:cNvSpPr>
            <a:spLocks noGrp="1"/>
          </p:cNvSpPr>
          <p:nvPr>
            <p:ph type="title"/>
          </p:nvPr>
        </p:nvSpPr>
        <p:spPr/>
        <p:txBody>
          <a:bodyPr>
            <a:normAutofit/>
          </a:bodyPr>
          <a:lstStyle/>
          <a:p>
            <a:r>
              <a:rPr lang="de-DE" sz="4000" b="1" dirty="0" err="1">
                <a:latin typeface="+mj-lt"/>
              </a:rPr>
              <a:t>When</a:t>
            </a:r>
            <a:r>
              <a:rPr lang="de-DE" sz="4000" b="1" dirty="0">
                <a:latin typeface="+mj-lt"/>
              </a:rPr>
              <a:t> do </a:t>
            </a:r>
            <a:r>
              <a:rPr lang="de-DE" sz="4000" b="1" dirty="0" err="1">
                <a:latin typeface="+mj-lt"/>
              </a:rPr>
              <a:t>teams</a:t>
            </a:r>
            <a:r>
              <a:rPr lang="de-DE" sz="4000" b="1" dirty="0">
                <a:latin typeface="+mj-lt"/>
              </a:rPr>
              <a:t> </a:t>
            </a:r>
            <a:r>
              <a:rPr lang="de-DE" sz="4000" b="1" dirty="0" err="1">
                <a:latin typeface="+mj-lt"/>
              </a:rPr>
              <a:t>fail</a:t>
            </a:r>
            <a:r>
              <a:rPr lang="de-DE" sz="4000" b="1" dirty="0">
                <a:latin typeface="+mj-lt"/>
              </a:rPr>
              <a:t>?</a:t>
            </a:r>
          </a:p>
        </p:txBody>
      </p:sp>
      <p:pic>
        <p:nvPicPr>
          <p:cNvPr id="6" name="Inhaltsplatzhalter 5">
            <a:extLst>
              <a:ext uri="{FF2B5EF4-FFF2-40B4-BE49-F238E27FC236}">
                <a16:creationId xmlns:a16="http://schemas.microsoft.com/office/drawing/2014/main" id="{BA4CB85C-FB96-49F9-A95E-F76A41788EA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1369" y="2573079"/>
            <a:ext cx="4249147" cy="3186860"/>
          </a:xfrm>
        </p:spPr>
      </p:pic>
      <p:sp>
        <p:nvSpPr>
          <p:cNvPr id="4" name="Foliennummernplatzhalter 3">
            <a:extLst>
              <a:ext uri="{FF2B5EF4-FFF2-40B4-BE49-F238E27FC236}">
                <a16:creationId xmlns:a16="http://schemas.microsoft.com/office/drawing/2014/main" id="{7D1A664F-4672-48B4-BC8B-E1C2F91040B2}"/>
              </a:ext>
            </a:extLst>
          </p:cNvPr>
          <p:cNvSpPr>
            <a:spLocks noGrp="1"/>
          </p:cNvSpPr>
          <p:nvPr>
            <p:ph type="sldNum" sz="quarter" idx="12"/>
          </p:nvPr>
        </p:nvSpPr>
        <p:spPr/>
        <p:txBody>
          <a:bodyPr/>
          <a:lstStyle/>
          <a:p>
            <a:fld id="{B34092F8-88B9-48E5-9B8F-3F206E5F35A9}" type="slidenum">
              <a:rPr lang="hr-HR" smtClean="0"/>
              <a:t>4</a:t>
            </a:fld>
            <a:endParaRPr lang="hr-HR"/>
          </a:p>
        </p:txBody>
      </p:sp>
      <p:sp>
        <p:nvSpPr>
          <p:cNvPr id="7" name="Content Placeholder 2">
            <a:extLst>
              <a:ext uri="{FF2B5EF4-FFF2-40B4-BE49-F238E27FC236}">
                <a16:creationId xmlns:a16="http://schemas.microsoft.com/office/drawing/2014/main" id="{CC224F49-4727-445B-B8E3-4A593C955907}"/>
              </a:ext>
            </a:extLst>
          </p:cNvPr>
          <p:cNvSpPr txBox="1">
            <a:spLocks/>
          </p:cNvSpPr>
          <p:nvPr/>
        </p:nvSpPr>
        <p:spPr>
          <a:xfrm>
            <a:off x="441991" y="1868487"/>
            <a:ext cx="5654009" cy="4670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6"/>
              </a:buClr>
              <a:buFont typeface="+mj-lt"/>
              <a:buAutoNum type="arabicPeriod"/>
              <a:defRPr/>
            </a:pPr>
            <a:r>
              <a:rPr lang="en-GB" sz="2400" dirty="0">
                <a:latin typeface="+mj-lt"/>
                <a:ea typeface="Calibri"/>
              </a:rPr>
              <a:t>Think of an example where teamwork failed</a:t>
            </a:r>
          </a:p>
          <a:p>
            <a:pPr marL="457200" indent="-457200">
              <a:buClr>
                <a:schemeClr val="accent6"/>
              </a:buClr>
              <a:buFont typeface="+mj-lt"/>
              <a:buAutoNum type="arabicPeriod"/>
              <a:defRPr/>
            </a:pPr>
            <a:r>
              <a:rPr lang="en-GB" sz="2400" dirty="0">
                <a:latin typeface="+mj-lt"/>
                <a:ea typeface="Calibri"/>
              </a:rPr>
              <a:t>Share the story with your neighbour</a:t>
            </a:r>
          </a:p>
          <a:p>
            <a:pPr marL="457200" indent="-457200">
              <a:buClr>
                <a:schemeClr val="accent6"/>
              </a:buClr>
              <a:buFont typeface="+mj-lt"/>
              <a:buAutoNum type="arabicPeriod"/>
              <a:defRPr/>
            </a:pPr>
            <a:r>
              <a:rPr lang="en-GB" sz="2400" dirty="0">
                <a:latin typeface="+mj-lt"/>
                <a:ea typeface="Calibri"/>
              </a:rPr>
              <a:t>Share with the class and try to come up with a generalised guideline</a:t>
            </a:r>
          </a:p>
          <a:p>
            <a:pPr marL="457200" indent="-457200">
              <a:buClr>
                <a:schemeClr val="accent6"/>
              </a:buClr>
              <a:buFont typeface="+mj-lt"/>
              <a:buAutoNum type="arabicPeriod"/>
              <a:defRPr/>
            </a:pPr>
            <a:endParaRPr lang="en-GB" sz="2400" dirty="0">
              <a:latin typeface="+mj-lt"/>
              <a:ea typeface="Calibri"/>
            </a:endParaRPr>
          </a:p>
          <a:p>
            <a:pPr marL="457200" indent="-457200">
              <a:buClr>
                <a:schemeClr val="accent6"/>
              </a:buClr>
              <a:buFont typeface="+mj-lt"/>
              <a:buAutoNum type="arabicPeriod"/>
              <a:defRPr/>
            </a:pPr>
            <a:endParaRPr lang="en-GB" sz="2400" dirty="0">
              <a:latin typeface="+mj-lt"/>
              <a:ea typeface="Calibri"/>
            </a:endParaRPr>
          </a:p>
        </p:txBody>
      </p:sp>
    </p:spTree>
    <p:extLst>
      <p:ext uri="{BB962C8B-B14F-4D97-AF65-F5344CB8AC3E}">
        <p14:creationId xmlns:p14="http://schemas.microsoft.com/office/powerpoint/2010/main" val="28630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07CCC-0063-42EC-A659-018FAC4F230A}"/>
              </a:ext>
            </a:extLst>
          </p:cNvPr>
          <p:cNvSpPr>
            <a:spLocks noGrp="1"/>
          </p:cNvSpPr>
          <p:nvPr>
            <p:ph type="title"/>
          </p:nvPr>
        </p:nvSpPr>
        <p:spPr/>
        <p:txBody>
          <a:bodyPr>
            <a:normAutofit/>
          </a:bodyPr>
          <a:lstStyle/>
          <a:p>
            <a:r>
              <a:rPr lang="de-DE" sz="4000" b="1" dirty="0" err="1">
                <a:latin typeface="+mj-lt"/>
              </a:rPr>
              <a:t>Roles</a:t>
            </a:r>
            <a:r>
              <a:rPr lang="de-DE" sz="4000" b="1" dirty="0">
                <a:latin typeface="+mj-lt"/>
              </a:rPr>
              <a:t> and </a:t>
            </a:r>
            <a:r>
              <a:rPr lang="de-DE" sz="4000" b="1" dirty="0" err="1">
                <a:latin typeface="+mj-lt"/>
              </a:rPr>
              <a:t>Responsibilities</a:t>
            </a:r>
            <a:r>
              <a:rPr lang="de-DE" sz="4000" b="1" dirty="0">
                <a:latin typeface="+mj-lt"/>
              </a:rPr>
              <a:t> in Teams</a:t>
            </a:r>
          </a:p>
        </p:txBody>
      </p:sp>
      <p:pic>
        <p:nvPicPr>
          <p:cNvPr id="5" name="Vkd7JGl0-90">
            <a:hlinkClick r:id="" action="ppaction://media"/>
            <a:extLst>
              <a:ext uri="{FF2B5EF4-FFF2-40B4-BE49-F238E27FC236}">
                <a16:creationId xmlns:a16="http://schemas.microsoft.com/office/drawing/2014/main" id="{4C2CCA91-49B4-4C8B-BED0-09B602E5BE7C}"/>
              </a:ext>
            </a:extLst>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5"/>
          <a:stretch>
            <a:fillRect/>
          </a:stretch>
        </p:blipFill>
        <p:spPr>
          <a:xfrm>
            <a:off x="3168502" y="1804876"/>
            <a:ext cx="5442098" cy="4081574"/>
          </a:xfrm>
          <a:prstGeom prst="rect">
            <a:avLst/>
          </a:prstGeom>
        </p:spPr>
      </p:pic>
      <p:sp>
        <p:nvSpPr>
          <p:cNvPr id="4" name="Foliennummernplatzhalter 3">
            <a:extLst>
              <a:ext uri="{FF2B5EF4-FFF2-40B4-BE49-F238E27FC236}">
                <a16:creationId xmlns:a16="http://schemas.microsoft.com/office/drawing/2014/main" id="{50ED0124-5BE4-4D28-8810-73FEBE339A71}"/>
              </a:ext>
            </a:extLst>
          </p:cNvPr>
          <p:cNvSpPr>
            <a:spLocks noGrp="1"/>
          </p:cNvSpPr>
          <p:nvPr>
            <p:ph type="sldNum" sz="quarter" idx="12"/>
          </p:nvPr>
        </p:nvSpPr>
        <p:spPr/>
        <p:txBody>
          <a:bodyPr/>
          <a:lstStyle/>
          <a:p>
            <a:fld id="{B34092F8-88B9-48E5-9B8F-3F206E5F35A9}" type="slidenum">
              <a:rPr lang="hr-HR" smtClean="0"/>
              <a:t>5</a:t>
            </a:fld>
            <a:endParaRPr lang="hr-HR"/>
          </a:p>
        </p:txBody>
      </p:sp>
      <p:sp>
        <p:nvSpPr>
          <p:cNvPr id="3" name="Textfeld 2">
            <a:extLst>
              <a:ext uri="{FF2B5EF4-FFF2-40B4-BE49-F238E27FC236}">
                <a16:creationId xmlns:a16="http://schemas.microsoft.com/office/drawing/2014/main" id="{681839C2-EF44-42EA-939C-6EAD5CA5855A}"/>
              </a:ext>
            </a:extLst>
          </p:cNvPr>
          <p:cNvSpPr txBox="1"/>
          <p:nvPr/>
        </p:nvSpPr>
        <p:spPr>
          <a:xfrm>
            <a:off x="838200" y="4848447"/>
            <a:ext cx="969335" cy="382772"/>
          </a:xfrm>
          <a:prstGeom prst="rect">
            <a:avLst/>
          </a:prstGeom>
          <a:noFill/>
        </p:spPr>
        <p:txBody>
          <a:bodyPr wrap="square" rtlCol="0">
            <a:spAutoFit/>
          </a:bodyPr>
          <a:lstStyle/>
          <a:p>
            <a:r>
              <a:rPr lang="de-DE" dirty="0">
                <a:hlinkClick r:id="rId6"/>
              </a:rPr>
              <a:t>Video</a:t>
            </a:r>
            <a:endParaRPr lang="de-DE" dirty="0"/>
          </a:p>
        </p:txBody>
      </p:sp>
    </p:spTree>
    <p:extLst>
      <p:ext uri="{BB962C8B-B14F-4D97-AF65-F5344CB8AC3E}">
        <p14:creationId xmlns:p14="http://schemas.microsoft.com/office/powerpoint/2010/main" val="159132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533400"/>
            <a:ext cx="10972800" cy="1143000"/>
          </a:xfrm>
        </p:spPr>
        <p:txBody>
          <a:bodyPr>
            <a:normAutofit/>
          </a:bodyPr>
          <a:lstStyle/>
          <a:p>
            <a:pPr eaLnBrk="1" hangingPunct="1"/>
            <a:r>
              <a:rPr lang="en-US" altLang="en-US" sz="4000" b="1" dirty="0">
                <a:latin typeface="+mj-lt"/>
              </a:rPr>
              <a:t>Reasons Why Teams Fail</a:t>
            </a:r>
          </a:p>
        </p:txBody>
      </p:sp>
      <p:sp>
        <p:nvSpPr>
          <p:cNvPr id="76803" name="Rectangle 3"/>
          <p:cNvSpPr>
            <a:spLocks noGrp="1" noChangeArrowheads="1"/>
          </p:cNvSpPr>
          <p:nvPr>
            <p:ph type="body" idx="1"/>
          </p:nvPr>
        </p:nvSpPr>
        <p:spPr>
          <a:xfrm>
            <a:off x="687918" y="1643064"/>
            <a:ext cx="10814049" cy="4206875"/>
          </a:xfrm>
        </p:spPr>
        <p:txBody>
          <a:bodyPr>
            <a:normAutofit/>
          </a:bodyPr>
          <a:lstStyle/>
          <a:p>
            <a:pPr eaLnBrk="1" hangingPunct="1">
              <a:buSzPct val="140000"/>
            </a:pPr>
            <a:r>
              <a:rPr lang="en-GB" altLang="de-DE" sz="2000" dirty="0">
                <a:latin typeface="+mj-lt"/>
              </a:rPr>
              <a:t>Poorly developed or </a:t>
            </a:r>
            <a:r>
              <a:rPr lang="en-GB" altLang="de-DE" sz="2000" b="1" i="1" dirty="0">
                <a:latin typeface="+mj-lt"/>
              </a:rPr>
              <a:t>unclear goals</a:t>
            </a:r>
          </a:p>
          <a:p>
            <a:pPr eaLnBrk="1" hangingPunct="1">
              <a:buSzPct val="140000"/>
            </a:pPr>
            <a:r>
              <a:rPr lang="en-GB" altLang="de-DE" sz="2000" dirty="0">
                <a:latin typeface="+mj-lt"/>
              </a:rPr>
              <a:t>Poorly defined project </a:t>
            </a:r>
            <a:r>
              <a:rPr lang="en-GB" altLang="de-DE" sz="2000" b="1" i="1" dirty="0">
                <a:latin typeface="+mj-lt"/>
              </a:rPr>
              <a:t>team roles </a:t>
            </a:r>
            <a:r>
              <a:rPr lang="en-GB" altLang="de-DE" sz="2000" dirty="0">
                <a:latin typeface="+mj-lt"/>
              </a:rPr>
              <a:t>&amp; interdependencies</a:t>
            </a:r>
          </a:p>
          <a:p>
            <a:pPr eaLnBrk="1" hangingPunct="1">
              <a:buSzPct val="140000"/>
            </a:pPr>
            <a:r>
              <a:rPr lang="en-GB" altLang="de-DE" sz="2000" dirty="0">
                <a:latin typeface="+mj-lt"/>
              </a:rPr>
              <a:t>Lack of project team </a:t>
            </a:r>
            <a:r>
              <a:rPr lang="en-GB" altLang="de-DE" sz="2000" b="1" i="1" dirty="0">
                <a:latin typeface="+mj-lt"/>
              </a:rPr>
              <a:t>motivation</a:t>
            </a:r>
          </a:p>
          <a:p>
            <a:pPr eaLnBrk="1" hangingPunct="1">
              <a:buSzPct val="140000"/>
            </a:pPr>
            <a:r>
              <a:rPr lang="en-GB" altLang="de-DE" sz="2000" dirty="0">
                <a:latin typeface="+mj-lt"/>
              </a:rPr>
              <a:t>Poor </a:t>
            </a:r>
            <a:r>
              <a:rPr lang="en-GB" altLang="de-DE" sz="2000" b="1" i="1" dirty="0">
                <a:latin typeface="+mj-lt"/>
              </a:rPr>
              <a:t>communication</a:t>
            </a:r>
          </a:p>
          <a:p>
            <a:pPr eaLnBrk="1" hangingPunct="1">
              <a:buSzPct val="140000"/>
            </a:pPr>
            <a:r>
              <a:rPr lang="en-GB" altLang="de-DE" sz="2000" dirty="0">
                <a:latin typeface="+mj-lt"/>
              </a:rPr>
              <a:t>Poor </a:t>
            </a:r>
            <a:r>
              <a:rPr lang="en-GB" altLang="de-DE" sz="2000" b="1" i="1" dirty="0">
                <a:latin typeface="+mj-lt"/>
              </a:rPr>
              <a:t>leadership</a:t>
            </a:r>
          </a:p>
          <a:p>
            <a:pPr eaLnBrk="1" hangingPunct="1">
              <a:buSzPct val="140000"/>
            </a:pPr>
            <a:r>
              <a:rPr lang="en-GB" altLang="de-DE" sz="2000" b="1" i="1" dirty="0">
                <a:latin typeface="+mj-lt"/>
              </a:rPr>
              <a:t>Turnover</a:t>
            </a:r>
            <a:r>
              <a:rPr lang="en-GB" altLang="de-DE" sz="2000" dirty="0">
                <a:latin typeface="+mj-lt"/>
              </a:rPr>
              <a:t> among project team members</a:t>
            </a:r>
          </a:p>
          <a:p>
            <a:pPr eaLnBrk="1" hangingPunct="1">
              <a:buSzPct val="140000"/>
            </a:pPr>
            <a:r>
              <a:rPr lang="en-GB" altLang="de-DE" sz="2000" b="1" i="1" dirty="0">
                <a:latin typeface="+mj-lt"/>
              </a:rPr>
              <a:t>Dysfunctional </a:t>
            </a:r>
            <a:r>
              <a:rPr lang="en-GB" altLang="de-DE" sz="2000" dirty="0">
                <a:latin typeface="+mj-lt"/>
              </a:rPr>
              <a:t>behaviour</a:t>
            </a:r>
          </a:p>
        </p:txBody>
      </p:sp>
      <p:sp>
        <p:nvSpPr>
          <p:cNvPr id="7" name="Foliennummernplatzhalter 3">
            <a:extLst>
              <a:ext uri="{FF2B5EF4-FFF2-40B4-BE49-F238E27FC236}">
                <a16:creationId xmlns:a16="http://schemas.microsoft.com/office/drawing/2014/main" id="{8BEA7DC5-F3ED-40B2-A579-07B4A975AC0A}"/>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6</a:t>
            </a:fld>
            <a:endParaRPr lang="hr-HR"/>
          </a:p>
        </p:txBody>
      </p:sp>
    </p:spTree>
    <p:extLst>
      <p:ext uri="{BB962C8B-B14F-4D97-AF65-F5344CB8AC3E}">
        <p14:creationId xmlns:p14="http://schemas.microsoft.com/office/powerpoint/2010/main" val="179771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3C5508A-7285-4377-82CE-7029952D8F7A}"/>
              </a:ext>
            </a:extLst>
          </p:cNvPr>
          <p:cNvSpPr>
            <a:spLocks noGrp="1" noChangeArrowheads="1"/>
          </p:cNvSpPr>
          <p:nvPr>
            <p:ph type="title"/>
          </p:nvPr>
        </p:nvSpPr>
        <p:spPr>
          <a:xfrm>
            <a:off x="598968" y="385713"/>
            <a:ext cx="8229600" cy="1143000"/>
          </a:xfrm>
        </p:spPr>
        <p:txBody>
          <a:bodyPr>
            <a:normAutofit/>
          </a:bodyPr>
          <a:lstStyle/>
          <a:p>
            <a:pPr eaLnBrk="1" hangingPunct="1"/>
            <a:r>
              <a:rPr lang="en-US" altLang="en-US" sz="4000" b="1" dirty="0">
                <a:latin typeface="+mj-lt"/>
              </a:rPr>
              <a:t>Effective Project Teams</a:t>
            </a:r>
          </a:p>
        </p:txBody>
      </p:sp>
      <p:graphicFrame>
        <p:nvGraphicFramePr>
          <p:cNvPr id="3" name="Content Placeholder 2">
            <a:extLst>
              <a:ext uri="{FF2B5EF4-FFF2-40B4-BE49-F238E27FC236}">
                <a16:creationId xmlns:a16="http://schemas.microsoft.com/office/drawing/2014/main" id="{5F935C87-94AF-4D03-9FEF-6EB7ABA6CBEE}"/>
              </a:ext>
            </a:extLst>
          </p:cNvPr>
          <p:cNvGraphicFramePr>
            <a:graphicFrameLocks noGrp="1"/>
          </p:cNvGraphicFramePr>
          <p:nvPr>
            <p:ph idx="1"/>
            <p:extLst>
              <p:ext uri="{D42A27DB-BD31-4B8C-83A1-F6EECF244321}">
                <p14:modId xmlns:p14="http://schemas.microsoft.com/office/powerpoint/2010/main" val="458411383"/>
              </p:ext>
            </p:extLst>
          </p:nvPr>
        </p:nvGraphicFramePr>
        <p:xfrm>
          <a:off x="2324986" y="1252334"/>
          <a:ext cx="77724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liennummernplatzhalter 3">
            <a:extLst>
              <a:ext uri="{FF2B5EF4-FFF2-40B4-BE49-F238E27FC236}">
                <a16:creationId xmlns:a16="http://schemas.microsoft.com/office/drawing/2014/main" id="{922909AC-1A78-4EEF-BD98-301594518144}"/>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7</a:t>
            </a:fld>
            <a:endParaRPr lang="hr-HR" dirty="0"/>
          </a:p>
        </p:txBody>
      </p:sp>
    </p:spTree>
    <p:extLst>
      <p:ext uri="{BB962C8B-B14F-4D97-AF65-F5344CB8AC3E}">
        <p14:creationId xmlns:p14="http://schemas.microsoft.com/office/powerpoint/2010/main" val="264625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94784" y="549275"/>
            <a:ext cx="10972800" cy="1143000"/>
          </a:xfrm>
        </p:spPr>
        <p:txBody>
          <a:bodyPr>
            <a:noAutofit/>
          </a:bodyPr>
          <a:lstStyle/>
          <a:p>
            <a:pPr eaLnBrk="1" hangingPunct="1"/>
            <a:r>
              <a:rPr lang="en-US" altLang="en-US" sz="4000" b="1" dirty="0">
                <a:latin typeface="+mj-lt"/>
              </a:rPr>
              <a:t>Team Development Stages</a:t>
            </a:r>
            <a:br>
              <a:rPr lang="en-US" altLang="en-US" sz="4000" b="1" dirty="0">
                <a:latin typeface="+mj-lt"/>
              </a:rPr>
            </a:br>
            <a:endParaRPr lang="en-US" altLang="en-US" sz="4000" b="1" dirty="0">
              <a:latin typeface="+mj-lt"/>
            </a:endParaRPr>
          </a:p>
        </p:txBody>
      </p:sp>
      <p:sp>
        <p:nvSpPr>
          <p:cNvPr id="8" name="Foliennummernplatzhalter 3">
            <a:extLst>
              <a:ext uri="{FF2B5EF4-FFF2-40B4-BE49-F238E27FC236}">
                <a16:creationId xmlns:a16="http://schemas.microsoft.com/office/drawing/2014/main" id="{9C8E7492-40A3-499D-AA2A-70D3882F8FD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8</a:t>
            </a:fld>
            <a:endParaRPr lang="hr-HR" dirty="0"/>
          </a:p>
        </p:txBody>
      </p:sp>
      <p:pic>
        <p:nvPicPr>
          <p:cNvPr id="10" name="Grafik 9">
            <a:extLst>
              <a:ext uri="{FF2B5EF4-FFF2-40B4-BE49-F238E27FC236}">
                <a16:creationId xmlns:a16="http://schemas.microsoft.com/office/drawing/2014/main" id="{F6EF0CC7-B438-47C5-B959-077C87EF28B4}"/>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125" r="1324" b="5092"/>
          <a:stretch/>
        </p:blipFill>
        <p:spPr>
          <a:xfrm>
            <a:off x="1526880" y="1243013"/>
            <a:ext cx="8545808" cy="4990408"/>
          </a:xfrm>
          <a:prstGeom prst="rect">
            <a:avLst/>
          </a:prstGeom>
        </p:spPr>
      </p:pic>
      <p:sp>
        <p:nvSpPr>
          <p:cNvPr id="11" name="Textfeld 10">
            <a:extLst>
              <a:ext uri="{FF2B5EF4-FFF2-40B4-BE49-F238E27FC236}">
                <a16:creationId xmlns:a16="http://schemas.microsoft.com/office/drawing/2014/main" id="{E2C8AA43-8A2F-4FE8-B162-C50F5F582DAA}"/>
              </a:ext>
            </a:extLst>
          </p:cNvPr>
          <p:cNvSpPr txBox="1"/>
          <p:nvPr/>
        </p:nvSpPr>
        <p:spPr>
          <a:xfrm>
            <a:off x="31984" y="6026424"/>
            <a:ext cx="9138241" cy="215444"/>
          </a:xfrm>
          <a:prstGeom prst="rect">
            <a:avLst/>
          </a:prstGeom>
          <a:noFill/>
        </p:spPr>
        <p:txBody>
          <a:bodyPr wrap="square" rtlCol="0">
            <a:spAutoFit/>
          </a:bodyPr>
          <a:lstStyle/>
          <a:p>
            <a:r>
              <a:rPr lang="de-DE" sz="800" dirty="0">
                <a:hlinkClick r:id="rId5" tooltip="https://creativecommons.org/licenses/by-sa/3.0/"/>
              </a:rPr>
              <a:t>Picture License CC BY-SA</a:t>
            </a:r>
            <a:endParaRPr lang="de-DE" sz="800" dirty="0"/>
          </a:p>
        </p:txBody>
      </p:sp>
      <p:sp>
        <p:nvSpPr>
          <p:cNvPr id="12" name="Rechteck 11">
            <a:extLst>
              <a:ext uri="{FF2B5EF4-FFF2-40B4-BE49-F238E27FC236}">
                <a16:creationId xmlns:a16="http://schemas.microsoft.com/office/drawing/2014/main" id="{D1225560-2713-4034-8042-8F987DFD7BD5}"/>
              </a:ext>
            </a:extLst>
          </p:cNvPr>
          <p:cNvSpPr/>
          <p:nvPr/>
        </p:nvSpPr>
        <p:spPr>
          <a:xfrm>
            <a:off x="9760209" y="5951615"/>
            <a:ext cx="1745991" cy="261610"/>
          </a:xfrm>
          <a:prstGeom prst="rect">
            <a:avLst/>
          </a:prstGeom>
        </p:spPr>
        <p:txBody>
          <a:bodyPr wrap="none">
            <a:spAutoFit/>
          </a:bodyPr>
          <a:lstStyle/>
          <a:p>
            <a:r>
              <a:rPr lang="de-DE" sz="1100" dirty="0" err="1">
                <a:solidFill>
                  <a:srgbClr val="222222"/>
                </a:solidFill>
                <a:latin typeface="+mj-lt"/>
              </a:rPr>
              <a:t>Baded</a:t>
            </a:r>
            <a:r>
              <a:rPr lang="de-DE" sz="1100" dirty="0">
                <a:solidFill>
                  <a:srgbClr val="222222"/>
                </a:solidFill>
                <a:latin typeface="+mj-lt"/>
              </a:rPr>
              <a:t> on: </a:t>
            </a:r>
            <a:r>
              <a:rPr lang="de-DE" sz="1100" dirty="0" err="1">
                <a:solidFill>
                  <a:srgbClr val="222222"/>
                </a:solidFill>
                <a:latin typeface="+mj-lt"/>
              </a:rPr>
              <a:t>Tuckman</a:t>
            </a:r>
            <a:r>
              <a:rPr lang="de-DE" sz="1100" dirty="0">
                <a:solidFill>
                  <a:srgbClr val="222222"/>
                </a:solidFill>
                <a:latin typeface="+mj-lt"/>
              </a:rPr>
              <a:t>(1965). </a:t>
            </a:r>
            <a:endParaRPr lang="de-DE" sz="1100" dirty="0">
              <a:latin typeface="+mj-lt"/>
            </a:endParaRPr>
          </a:p>
        </p:txBody>
      </p:sp>
    </p:spTree>
    <p:extLst>
      <p:ext uri="{BB962C8B-B14F-4D97-AF65-F5344CB8AC3E}">
        <p14:creationId xmlns:p14="http://schemas.microsoft.com/office/powerpoint/2010/main" val="15747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52901-1326-42DA-B21D-74FF20249A01}"/>
              </a:ext>
            </a:extLst>
          </p:cNvPr>
          <p:cNvSpPr>
            <a:spLocks noGrp="1"/>
          </p:cNvSpPr>
          <p:nvPr>
            <p:ph type="title"/>
          </p:nvPr>
        </p:nvSpPr>
        <p:spPr/>
        <p:txBody>
          <a:bodyPr>
            <a:normAutofit/>
          </a:bodyPr>
          <a:lstStyle/>
          <a:p>
            <a:r>
              <a:rPr lang="en-GB" sz="4000" b="1" dirty="0">
                <a:latin typeface="+mj-lt"/>
              </a:rPr>
              <a:t>What is your role in a team?</a:t>
            </a:r>
          </a:p>
        </p:txBody>
      </p:sp>
      <p:sp>
        <p:nvSpPr>
          <p:cNvPr id="3" name="Inhaltsplatzhalter 2">
            <a:extLst>
              <a:ext uri="{FF2B5EF4-FFF2-40B4-BE49-F238E27FC236}">
                <a16:creationId xmlns:a16="http://schemas.microsoft.com/office/drawing/2014/main" id="{6F2F7DE5-CC51-4EB0-88C2-CDFB241CD660}"/>
              </a:ext>
            </a:extLst>
          </p:cNvPr>
          <p:cNvSpPr>
            <a:spLocks noGrp="1"/>
          </p:cNvSpPr>
          <p:nvPr>
            <p:ph idx="1"/>
          </p:nvPr>
        </p:nvSpPr>
        <p:spPr>
          <a:xfrm>
            <a:off x="838200" y="1825625"/>
            <a:ext cx="9836888" cy="4351338"/>
          </a:xfrm>
        </p:spPr>
        <p:txBody>
          <a:bodyPr/>
          <a:lstStyle/>
          <a:p>
            <a:pPr marL="0" indent="0">
              <a:buNone/>
            </a:pPr>
            <a:r>
              <a:rPr lang="en-GB" dirty="0">
                <a:latin typeface="+mj-lt"/>
              </a:rPr>
              <a:t>Assessing Your Team Roles:</a:t>
            </a:r>
          </a:p>
          <a:p>
            <a:r>
              <a:rPr lang="en-US" dirty="0">
                <a:latin typeface="+mj-lt"/>
              </a:rPr>
              <a:t>Now, enter the scores and add up the points to find out your own team role and the team role of your partner</a:t>
            </a:r>
          </a:p>
          <a:p>
            <a:r>
              <a:rPr lang="en-US" dirty="0">
                <a:latin typeface="+mj-lt"/>
              </a:rPr>
              <a:t>Discuss with your partner </a:t>
            </a:r>
          </a:p>
          <a:p>
            <a:pPr marL="457200" lvl="1" indent="0">
              <a:buNone/>
            </a:pPr>
            <a:r>
              <a:rPr lang="en-US" dirty="0">
                <a:latin typeface="+mj-lt"/>
              </a:rPr>
              <a:t>a) whether the results of the test were what you expected and </a:t>
            </a:r>
          </a:p>
          <a:p>
            <a:pPr marL="457200" lvl="1" indent="0">
              <a:buNone/>
            </a:pPr>
            <a:r>
              <a:rPr lang="en-US" dirty="0">
                <a:latin typeface="+mj-lt"/>
              </a:rPr>
              <a:t>b) the issue of self- and outside perception. </a:t>
            </a:r>
            <a:endParaRPr lang="en-GB" dirty="0">
              <a:latin typeface="+mj-lt"/>
            </a:endParaRPr>
          </a:p>
        </p:txBody>
      </p:sp>
      <p:sp>
        <p:nvSpPr>
          <p:cNvPr id="4" name="Foliennummernplatzhalter 3">
            <a:extLst>
              <a:ext uri="{FF2B5EF4-FFF2-40B4-BE49-F238E27FC236}">
                <a16:creationId xmlns:a16="http://schemas.microsoft.com/office/drawing/2014/main" id="{D6DB2BEA-97AC-4680-B7A6-27ECDACF04AF}"/>
              </a:ext>
            </a:extLst>
          </p:cNvPr>
          <p:cNvSpPr>
            <a:spLocks noGrp="1"/>
          </p:cNvSpPr>
          <p:nvPr>
            <p:ph type="sldNum" sz="quarter" idx="12"/>
          </p:nvPr>
        </p:nvSpPr>
        <p:spPr/>
        <p:txBody>
          <a:bodyPr/>
          <a:lstStyle/>
          <a:p>
            <a:fld id="{B34092F8-88B9-48E5-9B8F-3F206E5F35A9}" type="slidenum">
              <a:rPr lang="hr-HR" smtClean="0"/>
              <a:t>9</a:t>
            </a:fld>
            <a:endParaRPr lang="hr-HR"/>
          </a:p>
        </p:txBody>
      </p:sp>
    </p:spTree>
    <p:extLst>
      <p:ext uri="{BB962C8B-B14F-4D97-AF65-F5344CB8AC3E}">
        <p14:creationId xmlns:p14="http://schemas.microsoft.com/office/powerpoint/2010/main" val="1491814474"/>
      </p:ext>
    </p:extLst>
  </p:cSld>
  <p:clrMapOvr>
    <a:masterClrMapping/>
  </p:clrMapOvr>
</p:sld>
</file>

<file path=ppt/theme/theme1.xml><?xml version="1.0" encoding="utf-8"?>
<a:theme xmlns:a="http://schemas.openxmlformats.org/drawingml/2006/main" name="C.2.1_Project Manag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C.2.1_Project Management</Template>
  <TotalTime>0</TotalTime>
  <Words>2900</Words>
  <Application>Microsoft Office PowerPoint</Application>
  <PresentationFormat>Breitbild</PresentationFormat>
  <Paragraphs>238</Paragraphs>
  <Slides>21</Slides>
  <Notes>13</Notes>
  <HiddenSlides>0</HiddenSlides>
  <MMClips>1</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ＭＳ Ｐゴシック</vt:lpstr>
      <vt:lpstr>Arial</vt:lpstr>
      <vt:lpstr>Calibri</vt:lpstr>
      <vt:lpstr>Calibri Light</vt:lpstr>
      <vt:lpstr>Times New Roman</vt:lpstr>
      <vt:lpstr>Verdana</vt:lpstr>
      <vt:lpstr>Wingdings</vt:lpstr>
      <vt:lpstr>Wingdings 2</vt:lpstr>
      <vt:lpstr>C.2.1_Project Management</vt:lpstr>
      <vt:lpstr>Project Management</vt:lpstr>
      <vt:lpstr>2. Project Team and Management</vt:lpstr>
      <vt:lpstr>Learning Objectives</vt:lpstr>
      <vt:lpstr>When do teams fail?</vt:lpstr>
      <vt:lpstr>Roles and Responsibilities in Teams</vt:lpstr>
      <vt:lpstr>Reasons Why Teams Fail</vt:lpstr>
      <vt:lpstr>Effective Project Teams</vt:lpstr>
      <vt:lpstr>Team Development Stages </vt:lpstr>
      <vt:lpstr>What is your role in a team?</vt:lpstr>
      <vt:lpstr>PowerPoint-Präsentation</vt:lpstr>
      <vt:lpstr>Belbin’s Team Roles</vt:lpstr>
      <vt:lpstr>What is your role in a team? Part 2</vt:lpstr>
      <vt:lpstr>“Teams” in Transition</vt:lpstr>
      <vt:lpstr>PowerPoint-Präsentation</vt:lpstr>
      <vt:lpstr>Virtual Project Teams</vt:lpstr>
      <vt:lpstr>Review Intercultural Management</vt:lpstr>
      <vt:lpstr>Quiz - Review</vt:lpstr>
      <vt:lpstr>Review Chapter 1 and 2</vt:lpstr>
      <vt:lpstr>Summary</vt:lpstr>
      <vt:lpstr>Learning 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Tine</dc:creator>
  <cp:lastModifiedBy>Tine</cp:lastModifiedBy>
  <cp:revision>36</cp:revision>
  <dcterms:created xsi:type="dcterms:W3CDTF">2017-07-06T07:32:09Z</dcterms:created>
  <dcterms:modified xsi:type="dcterms:W3CDTF">2019-07-01T12:59:09Z</dcterms:modified>
</cp:coreProperties>
</file>