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511" r:id="rId3"/>
    <p:sldId id="510" r:id="rId4"/>
    <p:sldId id="505" r:id="rId5"/>
    <p:sldId id="515" r:id="rId6"/>
    <p:sldId id="500" r:id="rId7"/>
    <p:sldId id="506" r:id="rId8"/>
    <p:sldId id="509" r:id="rId9"/>
    <p:sldId id="259" r:id="rId10"/>
    <p:sldId id="260" r:id="rId11"/>
    <p:sldId id="261" r:id="rId12"/>
    <p:sldId id="262" r:id="rId13"/>
    <p:sldId id="265" r:id="rId14"/>
    <p:sldId id="266" r:id="rId15"/>
    <p:sldId id="271" r:id="rId16"/>
    <p:sldId id="272" r:id="rId17"/>
    <p:sldId id="278" r:id="rId18"/>
    <p:sldId id="286" r:id="rId19"/>
    <p:sldId id="269" r:id="rId20"/>
    <p:sldId id="512" r:id="rId21"/>
    <p:sldId id="517" r:id="rId22"/>
    <p:sldId id="516" r:id="rId2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82D3"/>
    <a:srgbClr val="99CA48"/>
    <a:srgbClr val="4040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5073" autoAdjust="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hyperlink" Target="https://pngimg.com/download/15036" TargetMode="External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hyperlink" Target="http://pngimg.com/download/14891" TargetMode="External"/><Relationship Id="rId1" Type="http://schemas.openxmlformats.org/officeDocument/2006/relationships/image" Target="../media/image7.png"/><Relationship Id="rId6" Type="http://schemas.openxmlformats.org/officeDocument/2006/relationships/hyperlink" Target="http://pngimg.com/download/14974" TargetMode="External"/><Relationship Id="rId5" Type="http://schemas.openxmlformats.org/officeDocument/2006/relationships/image" Target="../media/image9.png"/><Relationship Id="rId4" Type="http://schemas.openxmlformats.org/officeDocument/2006/relationships/hyperlink" Target="http://commons.wikimedia.org/wiki/File:2_number_black_and_white.svg" TargetMode="External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hyperlink" Target="https://pngimg.com/download/15036" TargetMode="External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hyperlink" Target="http://pngimg.com/download/14891" TargetMode="External"/><Relationship Id="rId1" Type="http://schemas.openxmlformats.org/officeDocument/2006/relationships/image" Target="../media/image7.png"/><Relationship Id="rId6" Type="http://schemas.openxmlformats.org/officeDocument/2006/relationships/hyperlink" Target="http://pngimg.com/download/14974" TargetMode="External"/><Relationship Id="rId5" Type="http://schemas.openxmlformats.org/officeDocument/2006/relationships/image" Target="../media/image9.png"/><Relationship Id="rId4" Type="http://schemas.openxmlformats.org/officeDocument/2006/relationships/hyperlink" Target="http://commons.wikimedia.org/wiki/File:2_number_black_and_white.svg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7D4DAB-0D67-4F14-B097-2381982BE9B7}" type="doc">
      <dgm:prSet loTypeId="urn:microsoft.com/office/officeart/2005/8/layout/hList1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de-DE"/>
        </a:p>
      </dgm:t>
    </dgm:pt>
    <dgm:pt modelId="{A78CACC8-BBF9-447A-9218-8650E1206AAA}">
      <dgm:prSet phldrT="[Text]"/>
      <dgm:spPr/>
      <dgm:t>
        <a:bodyPr/>
        <a:lstStyle/>
        <a:p>
          <a:r>
            <a:rPr lang="en-US" altLang="en-US" dirty="0"/>
            <a:t>PROCESS</a:t>
          </a:r>
          <a:endParaRPr lang="de-DE" dirty="0"/>
        </a:p>
      </dgm:t>
    </dgm:pt>
    <dgm:pt modelId="{66FA375B-B440-4E46-8881-0A5F9DE9E2AB}" type="parTrans" cxnId="{7EEA0D56-587C-4778-9CC9-5F3323F6BFC3}">
      <dgm:prSet/>
      <dgm:spPr/>
      <dgm:t>
        <a:bodyPr/>
        <a:lstStyle/>
        <a:p>
          <a:endParaRPr lang="de-DE"/>
        </a:p>
      </dgm:t>
    </dgm:pt>
    <dgm:pt modelId="{2BB565A7-F69E-4A53-991F-6052A4F871AC}" type="sibTrans" cxnId="{7EEA0D56-587C-4778-9CC9-5F3323F6BFC3}">
      <dgm:prSet/>
      <dgm:spPr/>
      <dgm:t>
        <a:bodyPr/>
        <a:lstStyle/>
        <a:p>
          <a:endParaRPr lang="de-DE"/>
        </a:p>
      </dgm:t>
    </dgm:pt>
    <dgm:pt modelId="{866F7ACC-5D99-4D48-8924-A53F5670670A}">
      <dgm:prSet phldrT="[Text]"/>
      <dgm:spPr/>
      <dgm:t>
        <a:bodyPr/>
        <a:lstStyle/>
        <a:p>
          <a:pPr>
            <a:buFont typeface="Times" pitchFamily="1" charset="0"/>
            <a:buChar char="•"/>
          </a:pPr>
          <a:r>
            <a:rPr lang="en-US" dirty="0">
              <a:ea typeface="+mn-ea"/>
            </a:rPr>
            <a:t>Repeat process or product</a:t>
          </a:r>
          <a:endParaRPr lang="de-DE" dirty="0"/>
        </a:p>
      </dgm:t>
    </dgm:pt>
    <dgm:pt modelId="{D1E90723-EBA5-4299-9DEC-DCFFAE65DADF}" type="parTrans" cxnId="{B335D051-3B04-42C7-A793-C434B43B4F32}">
      <dgm:prSet/>
      <dgm:spPr/>
      <dgm:t>
        <a:bodyPr/>
        <a:lstStyle/>
        <a:p>
          <a:endParaRPr lang="de-DE"/>
        </a:p>
      </dgm:t>
    </dgm:pt>
    <dgm:pt modelId="{D1CA3B91-7461-4075-9250-45B39CBC7C52}" type="sibTrans" cxnId="{B335D051-3B04-42C7-A793-C434B43B4F32}">
      <dgm:prSet/>
      <dgm:spPr/>
      <dgm:t>
        <a:bodyPr/>
        <a:lstStyle/>
        <a:p>
          <a:endParaRPr lang="de-DE"/>
        </a:p>
      </dgm:t>
    </dgm:pt>
    <dgm:pt modelId="{5EE1DA9F-BA5D-4D2A-9ADB-23FF82401EB4}">
      <dgm:prSet phldrT="[Text]"/>
      <dgm:spPr/>
      <dgm:t>
        <a:bodyPr/>
        <a:lstStyle/>
        <a:p>
          <a:r>
            <a:rPr lang="en-US" altLang="en-US" dirty="0"/>
            <a:t>PROJECT</a:t>
          </a:r>
          <a:endParaRPr lang="de-DE" dirty="0"/>
        </a:p>
      </dgm:t>
    </dgm:pt>
    <dgm:pt modelId="{5B4F88C4-9D1C-4852-865D-6704CD08303E}" type="parTrans" cxnId="{8EF82ECB-1D88-4CF1-827F-13A676E522C3}">
      <dgm:prSet/>
      <dgm:spPr/>
      <dgm:t>
        <a:bodyPr/>
        <a:lstStyle/>
        <a:p>
          <a:endParaRPr lang="de-DE"/>
        </a:p>
      </dgm:t>
    </dgm:pt>
    <dgm:pt modelId="{CC8285D2-82DA-46AC-8787-735B1525F632}" type="sibTrans" cxnId="{8EF82ECB-1D88-4CF1-827F-13A676E522C3}">
      <dgm:prSet/>
      <dgm:spPr/>
      <dgm:t>
        <a:bodyPr/>
        <a:lstStyle/>
        <a:p>
          <a:endParaRPr lang="de-DE"/>
        </a:p>
      </dgm:t>
    </dgm:pt>
    <dgm:pt modelId="{829486EC-F1D4-4815-859A-48E88DE7DE90}">
      <dgm:prSet phldrT="[Text]"/>
      <dgm:spPr/>
      <dgm:t>
        <a:bodyPr/>
        <a:lstStyle/>
        <a:p>
          <a:r>
            <a:rPr lang="en-GB" altLang="en-US" noProof="0" dirty="0"/>
            <a:t>New process or product</a:t>
          </a:r>
          <a:endParaRPr lang="en-GB" noProof="0" dirty="0"/>
        </a:p>
      </dgm:t>
    </dgm:pt>
    <dgm:pt modelId="{C97FE41D-780E-4B81-9981-229D5764C424}" type="parTrans" cxnId="{493B31A9-E040-4C7E-AAAC-8EDFEE4831EB}">
      <dgm:prSet/>
      <dgm:spPr/>
      <dgm:t>
        <a:bodyPr/>
        <a:lstStyle/>
        <a:p>
          <a:endParaRPr lang="de-DE"/>
        </a:p>
      </dgm:t>
    </dgm:pt>
    <dgm:pt modelId="{4B6D624D-44C3-4C2C-AC9E-ACD061D87665}" type="sibTrans" cxnId="{493B31A9-E040-4C7E-AAAC-8EDFEE4831EB}">
      <dgm:prSet/>
      <dgm:spPr/>
      <dgm:t>
        <a:bodyPr/>
        <a:lstStyle/>
        <a:p>
          <a:endParaRPr lang="de-DE"/>
        </a:p>
      </dgm:t>
    </dgm:pt>
    <dgm:pt modelId="{283F88B0-C05C-4686-90DD-4C9C237847BA}">
      <dgm:prSet/>
      <dgm:spPr/>
      <dgm:t>
        <a:bodyPr/>
        <a:lstStyle/>
        <a:p>
          <a:r>
            <a:rPr lang="en-US" dirty="0">
              <a:ea typeface="+mn-ea"/>
            </a:rPr>
            <a:t>Several objectives</a:t>
          </a:r>
        </a:p>
      </dgm:t>
    </dgm:pt>
    <dgm:pt modelId="{31635799-9D9E-4460-A547-401A14C66DC7}" type="parTrans" cxnId="{106AB1E0-440F-4837-9F6F-84F490077FB3}">
      <dgm:prSet/>
      <dgm:spPr/>
      <dgm:t>
        <a:bodyPr/>
        <a:lstStyle/>
        <a:p>
          <a:endParaRPr lang="de-DE"/>
        </a:p>
      </dgm:t>
    </dgm:pt>
    <dgm:pt modelId="{1BA895D3-9915-4C57-8F7D-DC3D1CD35957}" type="sibTrans" cxnId="{106AB1E0-440F-4837-9F6F-84F490077FB3}">
      <dgm:prSet/>
      <dgm:spPr/>
      <dgm:t>
        <a:bodyPr/>
        <a:lstStyle/>
        <a:p>
          <a:endParaRPr lang="de-DE"/>
        </a:p>
      </dgm:t>
    </dgm:pt>
    <dgm:pt modelId="{289BBAFB-160E-42C6-95BE-99D3E98588D4}">
      <dgm:prSet/>
      <dgm:spPr/>
      <dgm:t>
        <a:bodyPr/>
        <a:lstStyle/>
        <a:p>
          <a:r>
            <a:rPr lang="en-US">
              <a:ea typeface="+mn-ea"/>
            </a:rPr>
            <a:t>Ongoing</a:t>
          </a:r>
          <a:endParaRPr lang="en-US" dirty="0">
            <a:ea typeface="+mn-ea"/>
          </a:endParaRPr>
        </a:p>
      </dgm:t>
    </dgm:pt>
    <dgm:pt modelId="{C26F80F1-028E-4CAC-A376-11C88BF6C9F1}" type="parTrans" cxnId="{98B90D04-505B-4E44-BCCB-846C67E56BC9}">
      <dgm:prSet/>
      <dgm:spPr/>
      <dgm:t>
        <a:bodyPr/>
        <a:lstStyle/>
        <a:p>
          <a:endParaRPr lang="de-DE"/>
        </a:p>
      </dgm:t>
    </dgm:pt>
    <dgm:pt modelId="{A1B3DF52-EB49-4308-B50A-926D00700F52}" type="sibTrans" cxnId="{98B90D04-505B-4E44-BCCB-846C67E56BC9}">
      <dgm:prSet/>
      <dgm:spPr/>
      <dgm:t>
        <a:bodyPr/>
        <a:lstStyle/>
        <a:p>
          <a:endParaRPr lang="de-DE"/>
        </a:p>
      </dgm:t>
    </dgm:pt>
    <dgm:pt modelId="{5063B6E9-4B7D-4CAE-A51D-21E245E39345}">
      <dgm:prSet/>
      <dgm:spPr/>
      <dgm:t>
        <a:bodyPr/>
        <a:lstStyle/>
        <a:p>
          <a:r>
            <a:rPr lang="en-US">
              <a:ea typeface="+mn-ea"/>
            </a:rPr>
            <a:t>People are homogenous</a:t>
          </a:r>
          <a:endParaRPr lang="en-US" dirty="0">
            <a:ea typeface="+mn-ea"/>
          </a:endParaRPr>
        </a:p>
      </dgm:t>
    </dgm:pt>
    <dgm:pt modelId="{A258CA6E-D088-420E-B0F9-E14415EB5FF8}" type="parTrans" cxnId="{78057EB4-A3A1-4B79-87CB-776993E14FB5}">
      <dgm:prSet/>
      <dgm:spPr/>
      <dgm:t>
        <a:bodyPr/>
        <a:lstStyle/>
        <a:p>
          <a:endParaRPr lang="de-DE"/>
        </a:p>
      </dgm:t>
    </dgm:pt>
    <dgm:pt modelId="{CE5F76E8-30FC-45B3-96B2-1434BDA42A99}" type="sibTrans" cxnId="{78057EB4-A3A1-4B79-87CB-776993E14FB5}">
      <dgm:prSet/>
      <dgm:spPr/>
      <dgm:t>
        <a:bodyPr/>
        <a:lstStyle/>
        <a:p>
          <a:endParaRPr lang="de-DE"/>
        </a:p>
      </dgm:t>
    </dgm:pt>
    <dgm:pt modelId="{B156D3C3-F3A0-4679-986F-4C66952BCD80}">
      <dgm:prSet/>
      <dgm:spPr/>
      <dgm:t>
        <a:bodyPr/>
        <a:lstStyle/>
        <a:p>
          <a:r>
            <a:rPr lang="en-US" dirty="0">
              <a:ea typeface="+mn-ea"/>
            </a:rPr>
            <a:t>Well-established systems</a:t>
          </a:r>
        </a:p>
      </dgm:t>
    </dgm:pt>
    <dgm:pt modelId="{D60A5F4A-3F94-4136-A845-9E5233FE438D}" type="parTrans" cxnId="{2548D4E2-7542-49A1-8227-AF31ACF2AAF5}">
      <dgm:prSet/>
      <dgm:spPr/>
      <dgm:t>
        <a:bodyPr/>
        <a:lstStyle/>
        <a:p>
          <a:endParaRPr lang="de-DE"/>
        </a:p>
      </dgm:t>
    </dgm:pt>
    <dgm:pt modelId="{B65B97FA-0213-4DC2-B1BC-22984A64F966}" type="sibTrans" cxnId="{2548D4E2-7542-49A1-8227-AF31ACF2AAF5}">
      <dgm:prSet/>
      <dgm:spPr/>
      <dgm:t>
        <a:bodyPr/>
        <a:lstStyle/>
        <a:p>
          <a:endParaRPr lang="de-DE"/>
        </a:p>
      </dgm:t>
    </dgm:pt>
    <dgm:pt modelId="{5CDBE029-94CA-42E7-9D76-1A07AAAA4329}">
      <dgm:prSet/>
      <dgm:spPr/>
      <dgm:t>
        <a:bodyPr/>
        <a:lstStyle/>
        <a:p>
          <a:r>
            <a:rPr lang="en-US" dirty="0">
              <a:ea typeface="+mn-ea"/>
            </a:rPr>
            <a:t>Greater certainty</a:t>
          </a:r>
        </a:p>
      </dgm:t>
    </dgm:pt>
    <dgm:pt modelId="{AAFDE656-086B-494E-8880-D4E902630E95}" type="parTrans" cxnId="{9B011733-C2DE-4C10-9595-1FCF4FE7F036}">
      <dgm:prSet/>
      <dgm:spPr/>
      <dgm:t>
        <a:bodyPr/>
        <a:lstStyle/>
        <a:p>
          <a:endParaRPr lang="de-DE"/>
        </a:p>
      </dgm:t>
    </dgm:pt>
    <dgm:pt modelId="{97AC0D00-31D7-47CC-A1F1-CB800AC346DC}" type="sibTrans" cxnId="{9B011733-C2DE-4C10-9595-1FCF4FE7F036}">
      <dgm:prSet/>
      <dgm:spPr/>
      <dgm:t>
        <a:bodyPr/>
        <a:lstStyle/>
        <a:p>
          <a:endParaRPr lang="de-DE"/>
        </a:p>
      </dgm:t>
    </dgm:pt>
    <dgm:pt modelId="{435A75BC-DC3B-4090-8221-80E2CB205444}">
      <dgm:prSet/>
      <dgm:spPr/>
      <dgm:t>
        <a:bodyPr/>
        <a:lstStyle/>
        <a:p>
          <a:r>
            <a:rPr lang="en-US" dirty="0">
              <a:ea typeface="+mn-ea"/>
            </a:rPr>
            <a:t>Part line </a:t>
          </a:r>
          <a:r>
            <a:rPr lang="en-US" dirty="0" err="1">
              <a:ea typeface="+mn-ea"/>
            </a:rPr>
            <a:t>organisation</a:t>
          </a:r>
          <a:endParaRPr lang="en-US" dirty="0">
            <a:ea typeface="+mn-ea"/>
          </a:endParaRPr>
        </a:p>
      </dgm:t>
    </dgm:pt>
    <dgm:pt modelId="{6C4D972D-1EEB-4431-9607-EA94FD9A9841}" type="parTrans" cxnId="{A0E657C5-1E8E-4DCF-BA0F-F1F48432E0AB}">
      <dgm:prSet/>
      <dgm:spPr/>
      <dgm:t>
        <a:bodyPr/>
        <a:lstStyle/>
        <a:p>
          <a:endParaRPr lang="de-DE"/>
        </a:p>
      </dgm:t>
    </dgm:pt>
    <dgm:pt modelId="{EB2E45B3-7E99-4ACA-B151-6FF144FC6CE7}" type="sibTrans" cxnId="{A0E657C5-1E8E-4DCF-BA0F-F1F48432E0AB}">
      <dgm:prSet/>
      <dgm:spPr/>
      <dgm:t>
        <a:bodyPr/>
        <a:lstStyle/>
        <a:p>
          <a:endParaRPr lang="de-DE"/>
        </a:p>
      </dgm:t>
    </dgm:pt>
    <dgm:pt modelId="{FA529C93-D081-4311-ABF7-36D9F4133DAC}">
      <dgm:prSet/>
      <dgm:spPr/>
      <dgm:t>
        <a:bodyPr/>
        <a:lstStyle/>
        <a:p>
          <a:r>
            <a:rPr lang="en-US">
              <a:ea typeface="+mn-ea"/>
            </a:rPr>
            <a:t>Established practices</a:t>
          </a:r>
          <a:endParaRPr lang="en-US" dirty="0">
            <a:ea typeface="+mn-ea"/>
          </a:endParaRPr>
        </a:p>
      </dgm:t>
    </dgm:pt>
    <dgm:pt modelId="{2F1C4BAE-4219-42DB-8805-ED192A3F45E1}" type="parTrans" cxnId="{7F327691-025B-48FA-9B89-6C3EB0E9AFAC}">
      <dgm:prSet/>
      <dgm:spPr/>
      <dgm:t>
        <a:bodyPr/>
        <a:lstStyle/>
        <a:p>
          <a:endParaRPr lang="de-DE"/>
        </a:p>
      </dgm:t>
    </dgm:pt>
    <dgm:pt modelId="{A655109A-4BEC-412B-A738-35B80D7CF76D}" type="sibTrans" cxnId="{7F327691-025B-48FA-9B89-6C3EB0E9AFAC}">
      <dgm:prSet/>
      <dgm:spPr/>
      <dgm:t>
        <a:bodyPr/>
        <a:lstStyle/>
        <a:p>
          <a:endParaRPr lang="de-DE"/>
        </a:p>
      </dgm:t>
    </dgm:pt>
    <dgm:pt modelId="{510FB0A1-0D39-4960-93B0-73F35B1FDCA9}">
      <dgm:prSet/>
      <dgm:spPr/>
      <dgm:t>
        <a:bodyPr/>
        <a:lstStyle/>
        <a:p>
          <a:r>
            <a:rPr lang="en-US" dirty="0">
              <a:ea typeface="+mn-ea"/>
            </a:rPr>
            <a:t>Supports status quo</a:t>
          </a:r>
          <a:endParaRPr lang="de-DE" dirty="0"/>
        </a:p>
      </dgm:t>
    </dgm:pt>
    <dgm:pt modelId="{9156B2D0-0905-44DF-8993-8D60E6F567E2}" type="parTrans" cxnId="{D4666CD2-7396-4774-94FA-D09C602DF527}">
      <dgm:prSet/>
      <dgm:spPr/>
      <dgm:t>
        <a:bodyPr/>
        <a:lstStyle/>
        <a:p>
          <a:endParaRPr lang="de-DE"/>
        </a:p>
      </dgm:t>
    </dgm:pt>
    <dgm:pt modelId="{56349510-DD34-4182-9341-3BBF5668CC7F}" type="sibTrans" cxnId="{D4666CD2-7396-4774-94FA-D09C602DF527}">
      <dgm:prSet/>
      <dgm:spPr/>
      <dgm:t>
        <a:bodyPr/>
        <a:lstStyle/>
        <a:p>
          <a:endParaRPr lang="de-DE"/>
        </a:p>
      </dgm:t>
    </dgm:pt>
    <dgm:pt modelId="{2539A271-B498-4AD9-A692-5A8A965896CC}">
      <dgm:prSet/>
      <dgm:spPr/>
      <dgm:t>
        <a:bodyPr/>
        <a:lstStyle/>
        <a:p>
          <a:r>
            <a:rPr lang="en-GB" altLang="en-US" noProof="0" dirty="0"/>
            <a:t>One objective</a:t>
          </a:r>
        </a:p>
      </dgm:t>
    </dgm:pt>
    <dgm:pt modelId="{AFF44396-76FC-493C-A6AA-AE8B1309E117}" type="parTrans" cxnId="{14112980-457A-4BB0-B29E-50D4B17AAEBF}">
      <dgm:prSet/>
      <dgm:spPr/>
      <dgm:t>
        <a:bodyPr/>
        <a:lstStyle/>
        <a:p>
          <a:endParaRPr lang="de-DE"/>
        </a:p>
      </dgm:t>
    </dgm:pt>
    <dgm:pt modelId="{73DDD37E-BE18-41FD-97B7-8212D2B70BAE}" type="sibTrans" cxnId="{14112980-457A-4BB0-B29E-50D4B17AAEBF}">
      <dgm:prSet/>
      <dgm:spPr/>
      <dgm:t>
        <a:bodyPr/>
        <a:lstStyle/>
        <a:p>
          <a:endParaRPr lang="de-DE"/>
        </a:p>
      </dgm:t>
    </dgm:pt>
    <dgm:pt modelId="{B15E0BFE-81FB-4000-8FDD-0CF780479C40}">
      <dgm:prSet/>
      <dgm:spPr/>
      <dgm:t>
        <a:bodyPr/>
        <a:lstStyle/>
        <a:p>
          <a:r>
            <a:rPr lang="en-GB" altLang="en-US" noProof="0" dirty="0"/>
            <a:t>One-shot-limited life</a:t>
          </a:r>
        </a:p>
      </dgm:t>
    </dgm:pt>
    <dgm:pt modelId="{74063353-ECB6-468C-95DF-501519CA0989}" type="parTrans" cxnId="{E2E22232-1860-494C-B077-6A0D13FC6EE5}">
      <dgm:prSet/>
      <dgm:spPr/>
      <dgm:t>
        <a:bodyPr/>
        <a:lstStyle/>
        <a:p>
          <a:endParaRPr lang="de-DE"/>
        </a:p>
      </dgm:t>
    </dgm:pt>
    <dgm:pt modelId="{A08E3FC5-F8C0-4FD9-B806-BFC276DC40DD}" type="sibTrans" cxnId="{E2E22232-1860-494C-B077-6A0D13FC6EE5}">
      <dgm:prSet/>
      <dgm:spPr/>
      <dgm:t>
        <a:bodyPr/>
        <a:lstStyle/>
        <a:p>
          <a:endParaRPr lang="de-DE"/>
        </a:p>
      </dgm:t>
    </dgm:pt>
    <dgm:pt modelId="{517D8CE3-88D3-44FC-AEFD-85D11C582518}">
      <dgm:prSet/>
      <dgm:spPr/>
      <dgm:t>
        <a:bodyPr/>
        <a:lstStyle/>
        <a:p>
          <a:r>
            <a:rPr lang="en-GB" altLang="en-US" noProof="0" dirty="0"/>
            <a:t>More heterogeneous</a:t>
          </a:r>
        </a:p>
      </dgm:t>
    </dgm:pt>
    <dgm:pt modelId="{6564ABB2-33DA-4507-9C92-EB1CD94D2EEF}" type="parTrans" cxnId="{961826BE-16C3-4C02-B734-D4A7675B5F03}">
      <dgm:prSet/>
      <dgm:spPr/>
      <dgm:t>
        <a:bodyPr/>
        <a:lstStyle/>
        <a:p>
          <a:endParaRPr lang="de-DE"/>
        </a:p>
      </dgm:t>
    </dgm:pt>
    <dgm:pt modelId="{D21C2D9D-BB4C-4758-A4F5-ED5850508ABC}" type="sibTrans" cxnId="{961826BE-16C3-4C02-B734-D4A7675B5F03}">
      <dgm:prSet/>
      <dgm:spPr/>
      <dgm:t>
        <a:bodyPr/>
        <a:lstStyle/>
        <a:p>
          <a:endParaRPr lang="de-DE"/>
        </a:p>
      </dgm:t>
    </dgm:pt>
    <dgm:pt modelId="{CCCAD992-7ED9-4D25-8EAB-EAA148D1BBA1}">
      <dgm:prSet/>
      <dgm:spPr/>
      <dgm:t>
        <a:bodyPr/>
        <a:lstStyle/>
        <a:p>
          <a:r>
            <a:rPr lang="en-GB" altLang="en-US" noProof="0" dirty="0"/>
            <a:t>Integrated system efforts</a:t>
          </a:r>
        </a:p>
      </dgm:t>
    </dgm:pt>
    <dgm:pt modelId="{1D34D531-C97B-4C23-91C5-DA9310F98A7B}" type="parTrans" cxnId="{9CA9067D-39CE-478F-87CA-3B55283E4F29}">
      <dgm:prSet/>
      <dgm:spPr/>
      <dgm:t>
        <a:bodyPr/>
        <a:lstStyle/>
        <a:p>
          <a:endParaRPr lang="de-DE"/>
        </a:p>
      </dgm:t>
    </dgm:pt>
    <dgm:pt modelId="{DF918C82-864C-4F6B-A19C-DF708AD06213}" type="sibTrans" cxnId="{9CA9067D-39CE-478F-87CA-3B55283E4F29}">
      <dgm:prSet/>
      <dgm:spPr/>
      <dgm:t>
        <a:bodyPr/>
        <a:lstStyle/>
        <a:p>
          <a:endParaRPr lang="de-DE"/>
        </a:p>
      </dgm:t>
    </dgm:pt>
    <dgm:pt modelId="{A42A91C8-BB18-4049-A3C0-63ABA2EFBE6D}">
      <dgm:prSet/>
      <dgm:spPr/>
      <dgm:t>
        <a:bodyPr/>
        <a:lstStyle/>
        <a:p>
          <a:r>
            <a:rPr lang="en-GB" altLang="en-US" noProof="0" dirty="0"/>
            <a:t>Greater uncertainty</a:t>
          </a:r>
        </a:p>
      </dgm:t>
    </dgm:pt>
    <dgm:pt modelId="{5F406181-B170-4C88-9E6F-55B87E86B56A}" type="parTrans" cxnId="{DA515908-9B94-4D06-AB19-0D363FECE7E5}">
      <dgm:prSet/>
      <dgm:spPr/>
      <dgm:t>
        <a:bodyPr/>
        <a:lstStyle/>
        <a:p>
          <a:endParaRPr lang="de-DE"/>
        </a:p>
      </dgm:t>
    </dgm:pt>
    <dgm:pt modelId="{3249FF70-EC21-4607-98FA-A20F1817E1D0}" type="sibTrans" cxnId="{DA515908-9B94-4D06-AB19-0D363FECE7E5}">
      <dgm:prSet/>
      <dgm:spPr/>
      <dgm:t>
        <a:bodyPr/>
        <a:lstStyle/>
        <a:p>
          <a:endParaRPr lang="de-DE"/>
        </a:p>
      </dgm:t>
    </dgm:pt>
    <dgm:pt modelId="{F2FD6B43-C5EC-4F3F-A56E-03F0A949810E}">
      <dgm:prSet/>
      <dgm:spPr/>
      <dgm:t>
        <a:bodyPr/>
        <a:lstStyle/>
        <a:p>
          <a:r>
            <a:rPr lang="en-GB" altLang="en-US" noProof="0" dirty="0"/>
            <a:t>Outside of line organisation</a:t>
          </a:r>
        </a:p>
      </dgm:t>
    </dgm:pt>
    <dgm:pt modelId="{FC389032-E00B-440F-A35D-208C9D41186C}" type="parTrans" cxnId="{F5B9048A-B894-452F-ABA6-C4E034CDBA47}">
      <dgm:prSet/>
      <dgm:spPr/>
      <dgm:t>
        <a:bodyPr/>
        <a:lstStyle/>
        <a:p>
          <a:endParaRPr lang="de-DE"/>
        </a:p>
      </dgm:t>
    </dgm:pt>
    <dgm:pt modelId="{5CF498AA-3603-4948-920C-6DC24965626E}" type="sibTrans" cxnId="{F5B9048A-B894-452F-ABA6-C4E034CDBA47}">
      <dgm:prSet/>
      <dgm:spPr/>
      <dgm:t>
        <a:bodyPr/>
        <a:lstStyle/>
        <a:p>
          <a:endParaRPr lang="de-DE"/>
        </a:p>
      </dgm:t>
    </dgm:pt>
    <dgm:pt modelId="{D0153CEB-5095-4765-8E87-D1D7098F3AE6}">
      <dgm:prSet/>
      <dgm:spPr/>
      <dgm:t>
        <a:bodyPr/>
        <a:lstStyle/>
        <a:p>
          <a:r>
            <a:rPr lang="en-GB" altLang="en-US" noProof="0" dirty="0"/>
            <a:t>Violates established practice</a:t>
          </a:r>
        </a:p>
      </dgm:t>
    </dgm:pt>
    <dgm:pt modelId="{11D6E362-0A9E-45EB-8AFB-A1F835F1442D}" type="parTrans" cxnId="{E9159BF2-B491-4BFB-8912-A2240EB15DD2}">
      <dgm:prSet/>
      <dgm:spPr/>
      <dgm:t>
        <a:bodyPr/>
        <a:lstStyle/>
        <a:p>
          <a:endParaRPr lang="de-DE"/>
        </a:p>
      </dgm:t>
    </dgm:pt>
    <dgm:pt modelId="{E6EEA4B7-C898-47DA-A075-B8BB80BF4F56}" type="sibTrans" cxnId="{E9159BF2-B491-4BFB-8912-A2240EB15DD2}">
      <dgm:prSet/>
      <dgm:spPr/>
      <dgm:t>
        <a:bodyPr/>
        <a:lstStyle/>
        <a:p>
          <a:endParaRPr lang="de-DE"/>
        </a:p>
      </dgm:t>
    </dgm:pt>
    <dgm:pt modelId="{FAEE41BE-3C05-4BD3-B4CB-083F8EAA0656}">
      <dgm:prSet/>
      <dgm:spPr/>
      <dgm:t>
        <a:bodyPr/>
        <a:lstStyle/>
        <a:p>
          <a:r>
            <a:rPr lang="en-GB" altLang="en-US" noProof="0" dirty="0"/>
            <a:t>Upsets status quo</a:t>
          </a:r>
        </a:p>
      </dgm:t>
    </dgm:pt>
    <dgm:pt modelId="{DA951AD8-18A4-4976-831F-B2EAE04C796C}" type="parTrans" cxnId="{6D3E90DB-C6B5-4239-A141-86241E566022}">
      <dgm:prSet/>
      <dgm:spPr/>
      <dgm:t>
        <a:bodyPr/>
        <a:lstStyle/>
        <a:p>
          <a:endParaRPr lang="de-DE"/>
        </a:p>
      </dgm:t>
    </dgm:pt>
    <dgm:pt modelId="{5904E957-70B5-43D4-8901-EBBDE2617566}" type="sibTrans" cxnId="{6D3E90DB-C6B5-4239-A141-86241E566022}">
      <dgm:prSet/>
      <dgm:spPr/>
      <dgm:t>
        <a:bodyPr/>
        <a:lstStyle/>
        <a:p>
          <a:endParaRPr lang="de-DE"/>
        </a:p>
      </dgm:t>
    </dgm:pt>
    <dgm:pt modelId="{AEDE55EC-3A7B-4C32-970D-DC9586DECEDA}" type="pres">
      <dgm:prSet presAssocID="{E77D4DAB-0D67-4F14-B097-2381982BE9B7}" presName="Name0" presStyleCnt="0">
        <dgm:presLayoutVars>
          <dgm:dir/>
          <dgm:animLvl val="lvl"/>
          <dgm:resizeHandles val="exact"/>
        </dgm:presLayoutVars>
      </dgm:prSet>
      <dgm:spPr/>
    </dgm:pt>
    <dgm:pt modelId="{E00FBBB3-7F8F-48A3-8CEE-26D7380DB492}" type="pres">
      <dgm:prSet presAssocID="{A78CACC8-BBF9-447A-9218-8650E1206AAA}" presName="composite" presStyleCnt="0"/>
      <dgm:spPr/>
    </dgm:pt>
    <dgm:pt modelId="{0A23B0FE-90FF-4C87-B6A3-6B1A2C0311A4}" type="pres">
      <dgm:prSet presAssocID="{A78CACC8-BBF9-447A-9218-8650E1206AA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EA721F6C-1CA0-4866-8AA0-BC8ED6D524FE}" type="pres">
      <dgm:prSet presAssocID="{A78CACC8-BBF9-447A-9218-8650E1206AAA}" presName="desTx" presStyleLbl="alignAccFollowNode1" presStyleIdx="0" presStyleCnt="2">
        <dgm:presLayoutVars>
          <dgm:bulletEnabled val="1"/>
        </dgm:presLayoutVars>
      </dgm:prSet>
      <dgm:spPr/>
    </dgm:pt>
    <dgm:pt modelId="{89002F95-A95F-4461-9529-0A7E682BE459}" type="pres">
      <dgm:prSet presAssocID="{2BB565A7-F69E-4A53-991F-6052A4F871AC}" presName="space" presStyleCnt="0"/>
      <dgm:spPr/>
    </dgm:pt>
    <dgm:pt modelId="{9CD6192E-5D0B-418A-BD38-6BD9EFC4C450}" type="pres">
      <dgm:prSet presAssocID="{5EE1DA9F-BA5D-4D2A-9ADB-23FF82401EB4}" presName="composite" presStyleCnt="0"/>
      <dgm:spPr/>
    </dgm:pt>
    <dgm:pt modelId="{7D1EF066-1C46-402B-AB9E-F33A7E0521BB}" type="pres">
      <dgm:prSet presAssocID="{5EE1DA9F-BA5D-4D2A-9ADB-23FF82401EB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A42F773E-6418-4B35-9451-A4088A33F9B0}" type="pres">
      <dgm:prSet presAssocID="{5EE1DA9F-BA5D-4D2A-9ADB-23FF82401EB4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3F45AE02-0995-4756-AFF9-AC1D7E155787}" type="presOf" srcId="{FAEE41BE-3C05-4BD3-B4CB-083F8EAA0656}" destId="{A42F773E-6418-4B35-9451-A4088A33F9B0}" srcOrd="0" destOrd="8" presId="urn:microsoft.com/office/officeart/2005/8/layout/hList1"/>
    <dgm:cxn modelId="{98B90D04-505B-4E44-BCCB-846C67E56BC9}" srcId="{A78CACC8-BBF9-447A-9218-8650E1206AAA}" destId="{289BBAFB-160E-42C6-95BE-99D3E98588D4}" srcOrd="2" destOrd="0" parTransId="{C26F80F1-028E-4CAC-A376-11C88BF6C9F1}" sibTransId="{A1B3DF52-EB49-4308-B50A-926D00700F52}"/>
    <dgm:cxn modelId="{EDCA1004-0F26-47AB-B0A2-52408F6E2D6C}" type="presOf" srcId="{829486EC-F1D4-4815-859A-48E88DE7DE90}" destId="{A42F773E-6418-4B35-9451-A4088A33F9B0}" srcOrd="0" destOrd="0" presId="urn:microsoft.com/office/officeart/2005/8/layout/hList1"/>
    <dgm:cxn modelId="{DA515908-9B94-4D06-AB19-0D363FECE7E5}" srcId="{5EE1DA9F-BA5D-4D2A-9ADB-23FF82401EB4}" destId="{A42A91C8-BB18-4049-A3C0-63ABA2EFBE6D}" srcOrd="5" destOrd="0" parTransId="{5F406181-B170-4C88-9E6F-55B87E86B56A}" sibTransId="{3249FF70-EC21-4607-98FA-A20F1817E1D0}"/>
    <dgm:cxn modelId="{28B6500C-2D35-4CEA-BC0D-9ECF928B9537}" type="presOf" srcId="{2539A271-B498-4AD9-A692-5A8A965896CC}" destId="{A42F773E-6418-4B35-9451-A4088A33F9B0}" srcOrd="0" destOrd="1" presId="urn:microsoft.com/office/officeart/2005/8/layout/hList1"/>
    <dgm:cxn modelId="{750CDE2B-FA59-42CB-91DE-74F4359C8AD3}" type="presOf" srcId="{5EE1DA9F-BA5D-4D2A-9ADB-23FF82401EB4}" destId="{7D1EF066-1C46-402B-AB9E-F33A7E0521BB}" srcOrd="0" destOrd="0" presId="urn:microsoft.com/office/officeart/2005/8/layout/hList1"/>
    <dgm:cxn modelId="{E2E22232-1860-494C-B077-6A0D13FC6EE5}" srcId="{5EE1DA9F-BA5D-4D2A-9ADB-23FF82401EB4}" destId="{B15E0BFE-81FB-4000-8FDD-0CF780479C40}" srcOrd="2" destOrd="0" parTransId="{74063353-ECB6-468C-95DF-501519CA0989}" sibTransId="{A08E3FC5-F8C0-4FD9-B806-BFC276DC40DD}"/>
    <dgm:cxn modelId="{9B011733-C2DE-4C10-9595-1FCF4FE7F036}" srcId="{A78CACC8-BBF9-447A-9218-8650E1206AAA}" destId="{5CDBE029-94CA-42E7-9D76-1A07AAAA4329}" srcOrd="5" destOrd="0" parTransId="{AAFDE656-086B-494E-8880-D4E902630E95}" sibTransId="{97AC0D00-31D7-47CC-A1F1-CB800AC346DC}"/>
    <dgm:cxn modelId="{6D1D8960-C55A-475A-A169-B261C9156362}" type="presOf" srcId="{A42A91C8-BB18-4049-A3C0-63ABA2EFBE6D}" destId="{A42F773E-6418-4B35-9451-A4088A33F9B0}" srcOrd="0" destOrd="5" presId="urn:microsoft.com/office/officeart/2005/8/layout/hList1"/>
    <dgm:cxn modelId="{45A45C47-CA2D-4DDB-B83A-FE0AB1CF069C}" type="presOf" srcId="{FA529C93-D081-4311-ABF7-36D9F4133DAC}" destId="{EA721F6C-1CA0-4866-8AA0-BC8ED6D524FE}" srcOrd="0" destOrd="7" presId="urn:microsoft.com/office/officeart/2005/8/layout/hList1"/>
    <dgm:cxn modelId="{620A6167-F18D-4117-936B-166A0F485206}" type="presOf" srcId="{CCCAD992-7ED9-4D25-8EAB-EAA148D1BBA1}" destId="{A42F773E-6418-4B35-9451-A4088A33F9B0}" srcOrd="0" destOrd="4" presId="urn:microsoft.com/office/officeart/2005/8/layout/hList1"/>
    <dgm:cxn modelId="{F911C34E-5043-47AA-8CD1-3D6E6D6AEC3D}" type="presOf" srcId="{517D8CE3-88D3-44FC-AEFD-85D11C582518}" destId="{A42F773E-6418-4B35-9451-A4088A33F9B0}" srcOrd="0" destOrd="3" presId="urn:microsoft.com/office/officeart/2005/8/layout/hList1"/>
    <dgm:cxn modelId="{B335D051-3B04-42C7-A793-C434B43B4F32}" srcId="{A78CACC8-BBF9-447A-9218-8650E1206AAA}" destId="{866F7ACC-5D99-4D48-8924-A53F5670670A}" srcOrd="0" destOrd="0" parTransId="{D1E90723-EBA5-4299-9DEC-DCFFAE65DADF}" sibTransId="{D1CA3B91-7461-4075-9250-45B39CBC7C52}"/>
    <dgm:cxn modelId="{EEF4C952-A615-43A7-A516-56AEEA71DFB9}" type="presOf" srcId="{A78CACC8-BBF9-447A-9218-8650E1206AAA}" destId="{0A23B0FE-90FF-4C87-B6A3-6B1A2C0311A4}" srcOrd="0" destOrd="0" presId="urn:microsoft.com/office/officeart/2005/8/layout/hList1"/>
    <dgm:cxn modelId="{7EEA0D56-587C-4778-9CC9-5F3323F6BFC3}" srcId="{E77D4DAB-0D67-4F14-B097-2381982BE9B7}" destId="{A78CACC8-BBF9-447A-9218-8650E1206AAA}" srcOrd="0" destOrd="0" parTransId="{66FA375B-B440-4E46-8881-0A5F9DE9E2AB}" sibTransId="{2BB565A7-F69E-4A53-991F-6052A4F871AC}"/>
    <dgm:cxn modelId="{B7193D7C-6B2C-4C40-A951-A6BBA7E97A35}" type="presOf" srcId="{E77D4DAB-0D67-4F14-B097-2381982BE9B7}" destId="{AEDE55EC-3A7B-4C32-970D-DC9586DECEDA}" srcOrd="0" destOrd="0" presId="urn:microsoft.com/office/officeart/2005/8/layout/hList1"/>
    <dgm:cxn modelId="{9CA9067D-39CE-478F-87CA-3B55283E4F29}" srcId="{5EE1DA9F-BA5D-4D2A-9ADB-23FF82401EB4}" destId="{CCCAD992-7ED9-4D25-8EAB-EAA148D1BBA1}" srcOrd="4" destOrd="0" parTransId="{1D34D531-C97B-4C23-91C5-DA9310F98A7B}" sibTransId="{DF918C82-864C-4F6B-A19C-DF708AD06213}"/>
    <dgm:cxn modelId="{14112980-457A-4BB0-B29E-50D4B17AAEBF}" srcId="{5EE1DA9F-BA5D-4D2A-9ADB-23FF82401EB4}" destId="{2539A271-B498-4AD9-A692-5A8A965896CC}" srcOrd="1" destOrd="0" parTransId="{AFF44396-76FC-493C-A6AA-AE8B1309E117}" sibTransId="{73DDD37E-BE18-41FD-97B7-8212D2B70BAE}"/>
    <dgm:cxn modelId="{F5B9048A-B894-452F-ABA6-C4E034CDBA47}" srcId="{5EE1DA9F-BA5D-4D2A-9ADB-23FF82401EB4}" destId="{F2FD6B43-C5EC-4F3F-A56E-03F0A949810E}" srcOrd="6" destOrd="0" parTransId="{FC389032-E00B-440F-A35D-208C9D41186C}" sibTransId="{5CF498AA-3603-4948-920C-6DC24965626E}"/>
    <dgm:cxn modelId="{7F327691-025B-48FA-9B89-6C3EB0E9AFAC}" srcId="{A78CACC8-BBF9-447A-9218-8650E1206AAA}" destId="{FA529C93-D081-4311-ABF7-36D9F4133DAC}" srcOrd="7" destOrd="0" parTransId="{2F1C4BAE-4219-42DB-8805-ED192A3F45E1}" sibTransId="{A655109A-4BEC-412B-A738-35B80D7CF76D}"/>
    <dgm:cxn modelId="{41C64F9A-AA11-4E63-8294-7E7C0635EC3A}" type="presOf" srcId="{B15E0BFE-81FB-4000-8FDD-0CF780479C40}" destId="{A42F773E-6418-4B35-9451-A4088A33F9B0}" srcOrd="0" destOrd="2" presId="urn:microsoft.com/office/officeart/2005/8/layout/hList1"/>
    <dgm:cxn modelId="{1D66969A-108F-416B-B23C-AA6B3BF45283}" type="presOf" srcId="{5063B6E9-4B7D-4CAE-A51D-21E245E39345}" destId="{EA721F6C-1CA0-4866-8AA0-BC8ED6D524FE}" srcOrd="0" destOrd="3" presId="urn:microsoft.com/office/officeart/2005/8/layout/hList1"/>
    <dgm:cxn modelId="{8B13139C-43C4-451F-93DC-932970105440}" type="presOf" srcId="{F2FD6B43-C5EC-4F3F-A56E-03F0A949810E}" destId="{A42F773E-6418-4B35-9451-A4088A33F9B0}" srcOrd="0" destOrd="6" presId="urn:microsoft.com/office/officeart/2005/8/layout/hList1"/>
    <dgm:cxn modelId="{493B31A9-E040-4C7E-AAAC-8EDFEE4831EB}" srcId="{5EE1DA9F-BA5D-4D2A-9ADB-23FF82401EB4}" destId="{829486EC-F1D4-4815-859A-48E88DE7DE90}" srcOrd="0" destOrd="0" parTransId="{C97FE41D-780E-4B81-9981-229D5764C424}" sibTransId="{4B6D624D-44C3-4C2C-AC9E-ACD061D87665}"/>
    <dgm:cxn modelId="{78057EB4-A3A1-4B79-87CB-776993E14FB5}" srcId="{A78CACC8-BBF9-447A-9218-8650E1206AAA}" destId="{5063B6E9-4B7D-4CAE-A51D-21E245E39345}" srcOrd="3" destOrd="0" parTransId="{A258CA6E-D088-420E-B0F9-E14415EB5FF8}" sibTransId="{CE5F76E8-30FC-45B3-96B2-1434BDA42A99}"/>
    <dgm:cxn modelId="{E8348DBB-A013-4485-8405-5CF4CEF15575}" type="presOf" srcId="{866F7ACC-5D99-4D48-8924-A53F5670670A}" destId="{EA721F6C-1CA0-4866-8AA0-BC8ED6D524FE}" srcOrd="0" destOrd="0" presId="urn:microsoft.com/office/officeart/2005/8/layout/hList1"/>
    <dgm:cxn modelId="{961826BE-16C3-4C02-B734-D4A7675B5F03}" srcId="{5EE1DA9F-BA5D-4D2A-9ADB-23FF82401EB4}" destId="{517D8CE3-88D3-44FC-AEFD-85D11C582518}" srcOrd="3" destOrd="0" parTransId="{6564ABB2-33DA-4507-9C92-EB1CD94D2EEF}" sibTransId="{D21C2D9D-BB4C-4758-A4F5-ED5850508ABC}"/>
    <dgm:cxn modelId="{028FFBC2-C1F0-4AE6-8C1A-0EAFB6B0C497}" type="presOf" srcId="{5CDBE029-94CA-42E7-9D76-1A07AAAA4329}" destId="{EA721F6C-1CA0-4866-8AA0-BC8ED6D524FE}" srcOrd="0" destOrd="5" presId="urn:microsoft.com/office/officeart/2005/8/layout/hList1"/>
    <dgm:cxn modelId="{A0E657C5-1E8E-4DCF-BA0F-F1F48432E0AB}" srcId="{A78CACC8-BBF9-447A-9218-8650E1206AAA}" destId="{435A75BC-DC3B-4090-8221-80E2CB205444}" srcOrd="6" destOrd="0" parTransId="{6C4D972D-1EEB-4431-9607-EA94FD9A9841}" sibTransId="{EB2E45B3-7E99-4ACA-B151-6FF144FC6CE7}"/>
    <dgm:cxn modelId="{8EF82ECB-1D88-4CF1-827F-13A676E522C3}" srcId="{E77D4DAB-0D67-4F14-B097-2381982BE9B7}" destId="{5EE1DA9F-BA5D-4D2A-9ADB-23FF82401EB4}" srcOrd="1" destOrd="0" parTransId="{5B4F88C4-9D1C-4852-865D-6704CD08303E}" sibTransId="{CC8285D2-82DA-46AC-8787-735B1525F632}"/>
    <dgm:cxn modelId="{365C95CD-BB05-4103-A4AE-9770AF5DCF52}" type="presOf" srcId="{289BBAFB-160E-42C6-95BE-99D3E98588D4}" destId="{EA721F6C-1CA0-4866-8AA0-BC8ED6D524FE}" srcOrd="0" destOrd="2" presId="urn:microsoft.com/office/officeart/2005/8/layout/hList1"/>
    <dgm:cxn modelId="{3508B2CF-BBC5-4EDC-8550-6270DA32CEB7}" type="presOf" srcId="{510FB0A1-0D39-4960-93B0-73F35B1FDCA9}" destId="{EA721F6C-1CA0-4866-8AA0-BC8ED6D524FE}" srcOrd="0" destOrd="8" presId="urn:microsoft.com/office/officeart/2005/8/layout/hList1"/>
    <dgm:cxn modelId="{D4666CD2-7396-4774-94FA-D09C602DF527}" srcId="{A78CACC8-BBF9-447A-9218-8650E1206AAA}" destId="{510FB0A1-0D39-4960-93B0-73F35B1FDCA9}" srcOrd="8" destOrd="0" parTransId="{9156B2D0-0905-44DF-8993-8D60E6F567E2}" sibTransId="{56349510-DD34-4182-9341-3BBF5668CC7F}"/>
    <dgm:cxn modelId="{6D3E90DB-C6B5-4239-A141-86241E566022}" srcId="{5EE1DA9F-BA5D-4D2A-9ADB-23FF82401EB4}" destId="{FAEE41BE-3C05-4BD3-B4CB-083F8EAA0656}" srcOrd="8" destOrd="0" parTransId="{DA951AD8-18A4-4976-831F-B2EAE04C796C}" sibTransId="{5904E957-70B5-43D4-8901-EBBDE2617566}"/>
    <dgm:cxn modelId="{5AF739DE-309B-4697-B136-8DBD894BAED5}" type="presOf" srcId="{435A75BC-DC3B-4090-8221-80E2CB205444}" destId="{EA721F6C-1CA0-4866-8AA0-BC8ED6D524FE}" srcOrd="0" destOrd="6" presId="urn:microsoft.com/office/officeart/2005/8/layout/hList1"/>
    <dgm:cxn modelId="{106AB1E0-440F-4837-9F6F-84F490077FB3}" srcId="{A78CACC8-BBF9-447A-9218-8650E1206AAA}" destId="{283F88B0-C05C-4686-90DD-4C9C237847BA}" srcOrd="1" destOrd="0" parTransId="{31635799-9D9E-4460-A547-401A14C66DC7}" sibTransId="{1BA895D3-9915-4C57-8F7D-DC3D1CD35957}"/>
    <dgm:cxn modelId="{2548D4E2-7542-49A1-8227-AF31ACF2AAF5}" srcId="{A78CACC8-BBF9-447A-9218-8650E1206AAA}" destId="{B156D3C3-F3A0-4679-986F-4C66952BCD80}" srcOrd="4" destOrd="0" parTransId="{D60A5F4A-3F94-4136-A845-9E5233FE438D}" sibTransId="{B65B97FA-0213-4DC2-B1BC-22984A64F966}"/>
    <dgm:cxn modelId="{6A062FEC-5B3F-428A-8A31-3C8BB875F6B6}" type="presOf" srcId="{D0153CEB-5095-4765-8E87-D1D7098F3AE6}" destId="{A42F773E-6418-4B35-9451-A4088A33F9B0}" srcOrd="0" destOrd="7" presId="urn:microsoft.com/office/officeart/2005/8/layout/hList1"/>
    <dgm:cxn modelId="{A6724DF0-9B25-4896-8ECD-1EA115D457AB}" type="presOf" srcId="{283F88B0-C05C-4686-90DD-4C9C237847BA}" destId="{EA721F6C-1CA0-4866-8AA0-BC8ED6D524FE}" srcOrd="0" destOrd="1" presId="urn:microsoft.com/office/officeart/2005/8/layout/hList1"/>
    <dgm:cxn modelId="{E9159BF2-B491-4BFB-8912-A2240EB15DD2}" srcId="{5EE1DA9F-BA5D-4D2A-9ADB-23FF82401EB4}" destId="{D0153CEB-5095-4765-8E87-D1D7098F3AE6}" srcOrd="7" destOrd="0" parTransId="{11D6E362-0A9E-45EB-8AFB-A1F835F1442D}" sibTransId="{E6EEA4B7-C898-47DA-A075-B8BB80BF4F56}"/>
    <dgm:cxn modelId="{9E5C96F4-235B-44A4-BD85-FA8BE0D98875}" type="presOf" srcId="{B156D3C3-F3A0-4679-986F-4C66952BCD80}" destId="{EA721F6C-1CA0-4866-8AA0-BC8ED6D524FE}" srcOrd="0" destOrd="4" presId="urn:microsoft.com/office/officeart/2005/8/layout/hList1"/>
    <dgm:cxn modelId="{589ADB35-E432-4CB2-B325-84F125A7E595}" type="presParOf" srcId="{AEDE55EC-3A7B-4C32-970D-DC9586DECEDA}" destId="{E00FBBB3-7F8F-48A3-8CEE-26D7380DB492}" srcOrd="0" destOrd="0" presId="urn:microsoft.com/office/officeart/2005/8/layout/hList1"/>
    <dgm:cxn modelId="{AF471A5A-AA9F-4451-943A-C5E27F26F3EC}" type="presParOf" srcId="{E00FBBB3-7F8F-48A3-8CEE-26D7380DB492}" destId="{0A23B0FE-90FF-4C87-B6A3-6B1A2C0311A4}" srcOrd="0" destOrd="0" presId="urn:microsoft.com/office/officeart/2005/8/layout/hList1"/>
    <dgm:cxn modelId="{FF5FD2A6-4B0E-4A04-8EDC-1FA62DDEF322}" type="presParOf" srcId="{E00FBBB3-7F8F-48A3-8CEE-26D7380DB492}" destId="{EA721F6C-1CA0-4866-8AA0-BC8ED6D524FE}" srcOrd="1" destOrd="0" presId="urn:microsoft.com/office/officeart/2005/8/layout/hList1"/>
    <dgm:cxn modelId="{1A31736A-0EFD-4A28-900E-5AE73E017336}" type="presParOf" srcId="{AEDE55EC-3A7B-4C32-970D-DC9586DECEDA}" destId="{89002F95-A95F-4461-9529-0A7E682BE459}" srcOrd="1" destOrd="0" presId="urn:microsoft.com/office/officeart/2005/8/layout/hList1"/>
    <dgm:cxn modelId="{A7D4AE5F-6A94-40CE-A842-5343AA9B0298}" type="presParOf" srcId="{AEDE55EC-3A7B-4C32-970D-DC9586DECEDA}" destId="{9CD6192E-5D0B-418A-BD38-6BD9EFC4C450}" srcOrd="2" destOrd="0" presId="urn:microsoft.com/office/officeart/2005/8/layout/hList1"/>
    <dgm:cxn modelId="{35F60993-B2EB-4C33-8E42-1C9E4092F51D}" type="presParOf" srcId="{9CD6192E-5D0B-418A-BD38-6BD9EFC4C450}" destId="{7D1EF066-1C46-402B-AB9E-F33A7E0521BB}" srcOrd="0" destOrd="0" presId="urn:microsoft.com/office/officeart/2005/8/layout/hList1"/>
    <dgm:cxn modelId="{1B66EFD1-90F4-434C-BD86-489175B2C368}" type="presParOf" srcId="{9CD6192E-5D0B-418A-BD38-6BD9EFC4C450}" destId="{A42F773E-6418-4B35-9451-A4088A33F9B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B48480-2BC4-456E-A703-A0764C01785B}" type="doc">
      <dgm:prSet loTypeId="urn:microsoft.com/office/officeart/2005/8/layout/vList3" loCatId="list" qsTypeId="urn:microsoft.com/office/officeart/2005/8/quickstyle/simple1" qsCatId="simple" csTypeId="urn:microsoft.com/office/officeart/2005/8/colors/accent6_2" csCatId="accent6" phldr="1"/>
      <dgm:spPr/>
    </dgm:pt>
    <dgm:pt modelId="{89CB39D9-4E68-4830-98FF-BDB32E2C0F26}">
      <dgm:prSet phldrT="[Text]"/>
      <dgm:spPr/>
      <dgm:t>
        <a:bodyPr/>
        <a:lstStyle/>
        <a:p>
          <a:r>
            <a:rPr lang="en-GB" altLang="en-US" i="1">
              <a:latin typeface="+mj-lt"/>
            </a:rPr>
            <a:t>A project is a temporary endeavour undertaken to create a unique product, service, or result</a:t>
          </a:r>
          <a:endParaRPr lang="de-DE"/>
        </a:p>
      </dgm:t>
    </dgm:pt>
    <dgm:pt modelId="{67436EA1-D8BE-4A02-9F14-53A6C2A966FC}" type="parTrans" cxnId="{1AAA6B4A-8DA1-4A9D-9F0E-CAA1FAF7C985}">
      <dgm:prSet/>
      <dgm:spPr/>
      <dgm:t>
        <a:bodyPr/>
        <a:lstStyle/>
        <a:p>
          <a:endParaRPr lang="de-DE"/>
        </a:p>
      </dgm:t>
    </dgm:pt>
    <dgm:pt modelId="{5A681E50-3D3E-48AF-81C2-27AA287547AB}" type="sibTrans" cxnId="{1AAA6B4A-8DA1-4A9D-9F0E-CAA1FAF7C985}">
      <dgm:prSet/>
      <dgm:spPr/>
      <dgm:t>
        <a:bodyPr/>
        <a:lstStyle/>
        <a:p>
          <a:endParaRPr lang="de-DE"/>
        </a:p>
      </dgm:t>
    </dgm:pt>
    <dgm:pt modelId="{B2918129-4605-4A56-8593-63C2EEFF3915}">
      <dgm:prSet/>
      <dgm:spPr/>
      <dgm:t>
        <a:bodyPr/>
        <a:lstStyle/>
        <a:p>
          <a:r>
            <a:rPr lang="en-GB" altLang="en-US">
              <a:latin typeface="+mj-lt"/>
            </a:rPr>
            <a:t>A project represents an existing alternative to business as usual and is differentiated from a process</a:t>
          </a:r>
          <a:endParaRPr lang="en-GB" altLang="en-US" dirty="0">
            <a:latin typeface="+mj-lt"/>
          </a:endParaRPr>
        </a:p>
      </dgm:t>
    </dgm:pt>
    <dgm:pt modelId="{982559AC-F0AF-4BB6-B84C-A219730EA96E}" type="parTrans" cxnId="{C1B8D717-C121-4B89-A0B5-6825B96C285F}">
      <dgm:prSet/>
      <dgm:spPr/>
      <dgm:t>
        <a:bodyPr/>
        <a:lstStyle/>
        <a:p>
          <a:endParaRPr lang="de-DE"/>
        </a:p>
      </dgm:t>
    </dgm:pt>
    <dgm:pt modelId="{B86C85AB-AE15-442E-9CF0-7DB9EF59D7AE}" type="sibTrans" cxnId="{C1B8D717-C121-4B89-A0B5-6825B96C285F}">
      <dgm:prSet/>
      <dgm:spPr/>
      <dgm:t>
        <a:bodyPr/>
        <a:lstStyle/>
        <a:p>
          <a:endParaRPr lang="de-DE"/>
        </a:p>
      </dgm:t>
    </dgm:pt>
    <dgm:pt modelId="{132DB0B3-93D9-4B86-B5C7-B60656996DB7}">
      <dgm:prSet/>
      <dgm:spPr/>
      <dgm:t>
        <a:bodyPr/>
        <a:lstStyle/>
        <a:p>
          <a:r>
            <a:rPr lang="en-GB" altLang="en-US">
              <a:latin typeface="+mj-lt"/>
            </a:rPr>
            <a:t>Projects are increasingly important in today's world</a:t>
          </a:r>
          <a:endParaRPr lang="en-GB" altLang="en-US" dirty="0">
            <a:latin typeface="+mj-lt"/>
          </a:endParaRPr>
        </a:p>
      </dgm:t>
    </dgm:pt>
    <dgm:pt modelId="{8C6DB565-7C72-4996-8714-D756E5F119C6}" type="parTrans" cxnId="{6730B541-4694-4968-94BE-180140E0AB3A}">
      <dgm:prSet/>
      <dgm:spPr/>
      <dgm:t>
        <a:bodyPr/>
        <a:lstStyle/>
        <a:p>
          <a:endParaRPr lang="de-DE"/>
        </a:p>
      </dgm:t>
    </dgm:pt>
    <dgm:pt modelId="{46180F75-F976-4AE2-B05C-B6190BBADA96}" type="sibTrans" cxnId="{6730B541-4694-4968-94BE-180140E0AB3A}">
      <dgm:prSet/>
      <dgm:spPr/>
      <dgm:t>
        <a:bodyPr/>
        <a:lstStyle/>
        <a:p>
          <a:endParaRPr lang="de-DE"/>
        </a:p>
      </dgm:t>
    </dgm:pt>
    <dgm:pt modelId="{C08546A5-1250-4ABA-8BCA-C4499D03B7EC}">
      <dgm:prSet/>
      <dgm:spPr/>
      <dgm:t>
        <a:bodyPr/>
        <a:lstStyle/>
        <a:p>
          <a:r>
            <a:rPr lang="en-GB" altLang="en-US">
              <a:latin typeface="+mj-lt"/>
            </a:rPr>
            <a:t>Understand and explain the project life cycles, its stages, and the activities that typically occur at each stage in the project</a:t>
          </a:r>
          <a:endParaRPr lang="en-GB" altLang="en-US" dirty="0">
            <a:latin typeface="+mj-lt"/>
          </a:endParaRPr>
        </a:p>
      </dgm:t>
    </dgm:pt>
    <dgm:pt modelId="{5ED70BFA-C75F-43A1-84EB-4B4EC01CB81F}" type="parTrans" cxnId="{90EBCC00-567F-4D4D-9B4B-B822AA133A7C}">
      <dgm:prSet/>
      <dgm:spPr/>
      <dgm:t>
        <a:bodyPr/>
        <a:lstStyle/>
        <a:p>
          <a:endParaRPr lang="de-DE"/>
        </a:p>
      </dgm:t>
    </dgm:pt>
    <dgm:pt modelId="{ECC13AD4-2A20-43F2-A213-4D21EDD51242}" type="sibTrans" cxnId="{90EBCC00-567F-4D4D-9B4B-B822AA133A7C}">
      <dgm:prSet/>
      <dgm:spPr/>
      <dgm:t>
        <a:bodyPr/>
        <a:lstStyle/>
        <a:p>
          <a:endParaRPr lang="de-DE"/>
        </a:p>
      </dgm:t>
    </dgm:pt>
    <dgm:pt modelId="{048496A8-57C1-4333-9887-61801405A6FD}" type="pres">
      <dgm:prSet presAssocID="{C5B48480-2BC4-456E-A703-A0764C01785B}" presName="linearFlow" presStyleCnt="0">
        <dgm:presLayoutVars>
          <dgm:dir/>
          <dgm:resizeHandles val="exact"/>
        </dgm:presLayoutVars>
      </dgm:prSet>
      <dgm:spPr/>
    </dgm:pt>
    <dgm:pt modelId="{C6E6AE5F-CEE6-408D-A5EA-5C5A939FE71A}" type="pres">
      <dgm:prSet presAssocID="{89CB39D9-4E68-4830-98FF-BDB32E2C0F26}" presName="composite" presStyleCnt="0"/>
      <dgm:spPr/>
    </dgm:pt>
    <dgm:pt modelId="{FFC32F7E-DF38-48B0-9942-08D80429C931}" type="pres">
      <dgm:prSet presAssocID="{89CB39D9-4E68-4830-98FF-BDB32E2C0F26}" presName="imgShp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/>
          </a:stretch>
        </a:blipFill>
      </dgm:spPr>
    </dgm:pt>
    <dgm:pt modelId="{E23918A9-3301-4975-8599-326E1127645B}" type="pres">
      <dgm:prSet presAssocID="{89CB39D9-4E68-4830-98FF-BDB32E2C0F26}" presName="txShp" presStyleLbl="node1" presStyleIdx="0" presStyleCnt="4">
        <dgm:presLayoutVars>
          <dgm:bulletEnabled val="1"/>
        </dgm:presLayoutVars>
      </dgm:prSet>
      <dgm:spPr/>
    </dgm:pt>
    <dgm:pt modelId="{868795AC-512F-4462-8E19-F8BDB4E1A6ED}" type="pres">
      <dgm:prSet presAssocID="{5A681E50-3D3E-48AF-81C2-27AA287547AB}" presName="spacing" presStyleCnt="0"/>
      <dgm:spPr/>
    </dgm:pt>
    <dgm:pt modelId="{113F9589-91FD-4A87-BF38-2C0A9C4415E0}" type="pres">
      <dgm:prSet presAssocID="{B2918129-4605-4A56-8593-63C2EEFF3915}" presName="composite" presStyleCnt="0"/>
      <dgm:spPr/>
    </dgm:pt>
    <dgm:pt modelId="{2D22345C-FFF5-4698-9C1E-AD90799FB09B}" type="pres">
      <dgm:prSet presAssocID="{B2918129-4605-4A56-8593-63C2EEFF3915}" presName="imgShp" presStyleLbl="fgImgPlace1" presStyleIdx="1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t="-1000" b="-1000"/>
          </a:stretch>
        </a:blipFill>
      </dgm:spPr>
    </dgm:pt>
    <dgm:pt modelId="{D5E1486A-6BF7-4467-8BF8-F551138F943C}" type="pres">
      <dgm:prSet presAssocID="{B2918129-4605-4A56-8593-63C2EEFF3915}" presName="txShp" presStyleLbl="node1" presStyleIdx="1" presStyleCnt="4">
        <dgm:presLayoutVars>
          <dgm:bulletEnabled val="1"/>
        </dgm:presLayoutVars>
      </dgm:prSet>
      <dgm:spPr/>
    </dgm:pt>
    <dgm:pt modelId="{355E3C31-3E9B-464A-A2EA-E2940971D3B9}" type="pres">
      <dgm:prSet presAssocID="{B86C85AB-AE15-442E-9CF0-7DB9EF59D7AE}" presName="spacing" presStyleCnt="0"/>
      <dgm:spPr/>
    </dgm:pt>
    <dgm:pt modelId="{BC247CC5-E18C-4063-8308-874196DAFDF4}" type="pres">
      <dgm:prSet presAssocID="{132DB0B3-93D9-4B86-B5C7-B60656996DB7}" presName="composite" presStyleCnt="0"/>
      <dgm:spPr/>
    </dgm:pt>
    <dgm:pt modelId="{24840847-87A1-4554-A7AA-09173E3CDD42}" type="pres">
      <dgm:prSet presAssocID="{132DB0B3-93D9-4B86-B5C7-B60656996DB7}" presName="imgShp" presStyleLbl="fgImgPlace1" presStyleIdx="2" presStyleCnt="4"/>
      <dgm:spPr>
        <a:blipFill>
          <a:blip xmlns:r="http://schemas.openxmlformats.org/officeDocument/2006/relationships"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/>
          </a:stretch>
        </a:blipFill>
      </dgm:spPr>
    </dgm:pt>
    <dgm:pt modelId="{D0DE923F-9193-4F9F-B162-EDEA4AEB8FC0}" type="pres">
      <dgm:prSet presAssocID="{132DB0B3-93D9-4B86-B5C7-B60656996DB7}" presName="txShp" presStyleLbl="node1" presStyleIdx="2" presStyleCnt="4">
        <dgm:presLayoutVars>
          <dgm:bulletEnabled val="1"/>
        </dgm:presLayoutVars>
      </dgm:prSet>
      <dgm:spPr/>
    </dgm:pt>
    <dgm:pt modelId="{AF4622F6-3EC9-4803-A8AA-2E056EB19AEA}" type="pres">
      <dgm:prSet presAssocID="{46180F75-F976-4AE2-B05C-B6190BBADA96}" presName="spacing" presStyleCnt="0"/>
      <dgm:spPr/>
    </dgm:pt>
    <dgm:pt modelId="{734FA30F-9AE1-4C9D-B2B7-8DAEA8D0D9E9}" type="pres">
      <dgm:prSet presAssocID="{C08546A5-1250-4ABA-8BCA-C4499D03B7EC}" presName="composite" presStyleCnt="0"/>
      <dgm:spPr/>
    </dgm:pt>
    <dgm:pt modelId="{9995BFF3-9CCC-4376-B8D3-E1AE8DA393C7}" type="pres">
      <dgm:prSet presAssocID="{C08546A5-1250-4ABA-8BCA-C4499D03B7EC}" presName="imgShp" presStyleLbl="fgImgPlace1" presStyleIdx="3" presStyleCnt="4"/>
      <dgm:spPr>
        <a:blipFill>
          <a:blip xmlns:r="http://schemas.openxmlformats.org/officeDocument/2006/relationships" r:embed="rId7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rcRect/>
          <a:stretch>
            <a:fillRect/>
          </a:stretch>
        </a:blipFill>
      </dgm:spPr>
    </dgm:pt>
    <dgm:pt modelId="{BEB7B618-7F27-4C48-A865-14A187C8EE23}" type="pres">
      <dgm:prSet presAssocID="{C08546A5-1250-4ABA-8BCA-C4499D03B7EC}" presName="txShp" presStyleLbl="node1" presStyleIdx="3" presStyleCnt="4">
        <dgm:presLayoutVars>
          <dgm:bulletEnabled val="1"/>
        </dgm:presLayoutVars>
      </dgm:prSet>
      <dgm:spPr/>
    </dgm:pt>
  </dgm:ptLst>
  <dgm:cxnLst>
    <dgm:cxn modelId="{90EBCC00-567F-4D4D-9B4B-B822AA133A7C}" srcId="{C5B48480-2BC4-456E-A703-A0764C01785B}" destId="{C08546A5-1250-4ABA-8BCA-C4499D03B7EC}" srcOrd="3" destOrd="0" parTransId="{5ED70BFA-C75F-43A1-84EB-4B4EC01CB81F}" sibTransId="{ECC13AD4-2A20-43F2-A213-4D21EDD51242}"/>
    <dgm:cxn modelId="{C1B8D717-C121-4B89-A0B5-6825B96C285F}" srcId="{C5B48480-2BC4-456E-A703-A0764C01785B}" destId="{B2918129-4605-4A56-8593-63C2EEFF3915}" srcOrd="1" destOrd="0" parTransId="{982559AC-F0AF-4BB6-B84C-A219730EA96E}" sibTransId="{B86C85AB-AE15-442E-9CF0-7DB9EF59D7AE}"/>
    <dgm:cxn modelId="{6730B541-4694-4968-94BE-180140E0AB3A}" srcId="{C5B48480-2BC4-456E-A703-A0764C01785B}" destId="{132DB0B3-93D9-4B86-B5C7-B60656996DB7}" srcOrd="2" destOrd="0" parTransId="{8C6DB565-7C72-4996-8714-D756E5F119C6}" sibTransId="{46180F75-F976-4AE2-B05C-B6190BBADA96}"/>
    <dgm:cxn modelId="{1AAA6B4A-8DA1-4A9D-9F0E-CAA1FAF7C985}" srcId="{C5B48480-2BC4-456E-A703-A0764C01785B}" destId="{89CB39D9-4E68-4830-98FF-BDB32E2C0F26}" srcOrd="0" destOrd="0" parTransId="{67436EA1-D8BE-4A02-9F14-53A6C2A966FC}" sibTransId="{5A681E50-3D3E-48AF-81C2-27AA287547AB}"/>
    <dgm:cxn modelId="{A4D1474D-29BB-46BA-A851-1A7FDD7B0433}" type="presOf" srcId="{C08546A5-1250-4ABA-8BCA-C4499D03B7EC}" destId="{BEB7B618-7F27-4C48-A865-14A187C8EE23}" srcOrd="0" destOrd="0" presId="urn:microsoft.com/office/officeart/2005/8/layout/vList3"/>
    <dgm:cxn modelId="{0214B273-60FC-4095-834D-61F5E668E4E1}" type="presOf" srcId="{132DB0B3-93D9-4B86-B5C7-B60656996DB7}" destId="{D0DE923F-9193-4F9F-B162-EDEA4AEB8FC0}" srcOrd="0" destOrd="0" presId="urn:microsoft.com/office/officeart/2005/8/layout/vList3"/>
    <dgm:cxn modelId="{B88CAA59-94AB-48B4-8067-FF31066A368E}" type="presOf" srcId="{B2918129-4605-4A56-8593-63C2EEFF3915}" destId="{D5E1486A-6BF7-4467-8BF8-F551138F943C}" srcOrd="0" destOrd="0" presId="urn:microsoft.com/office/officeart/2005/8/layout/vList3"/>
    <dgm:cxn modelId="{D23EA5C1-AB3C-4DC9-8177-02A39D787AB8}" type="presOf" srcId="{89CB39D9-4E68-4830-98FF-BDB32E2C0F26}" destId="{E23918A9-3301-4975-8599-326E1127645B}" srcOrd="0" destOrd="0" presId="urn:microsoft.com/office/officeart/2005/8/layout/vList3"/>
    <dgm:cxn modelId="{77D744E0-E7D5-4B59-8928-DB7B37875367}" type="presOf" srcId="{C5B48480-2BC4-456E-A703-A0764C01785B}" destId="{048496A8-57C1-4333-9887-61801405A6FD}" srcOrd="0" destOrd="0" presId="urn:microsoft.com/office/officeart/2005/8/layout/vList3"/>
    <dgm:cxn modelId="{DDD063D9-2274-4221-87EE-8FE5D51CF82D}" type="presParOf" srcId="{048496A8-57C1-4333-9887-61801405A6FD}" destId="{C6E6AE5F-CEE6-408D-A5EA-5C5A939FE71A}" srcOrd="0" destOrd="0" presId="urn:microsoft.com/office/officeart/2005/8/layout/vList3"/>
    <dgm:cxn modelId="{DA9FAB32-2C49-4C91-B45B-E994C7757C32}" type="presParOf" srcId="{C6E6AE5F-CEE6-408D-A5EA-5C5A939FE71A}" destId="{FFC32F7E-DF38-48B0-9942-08D80429C931}" srcOrd="0" destOrd="0" presId="urn:microsoft.com/office/officeart/2005/8/layout/vList3"/>
    <dgm:cxn modelId="{05AD7428-9D88-43BB-A4C8-122E620960FD}" type="presParOf" srcId="{C6E6AE5F-CEE6-408D-A5EA-5C5A939FE71A}" destId="{E23918A9-3301-4975-8599-326E1127645B}" srcOrd="1" destOrd="0" presId="urn:microsoft.com/office/officeart/2005/8/layout/vList3"/>
    <dgm:cxn modelId="{3A1605DF-1E3B-465E-BF62-5A6FDC7167EA}" type="presParOf" srcId="{048496A8-57C1-4333-9887-61801405A6FD}" destId="{868795AC-512F-4462-8E19-F8BDB4E1A6ED}" srcOrd="1" destOrd="0" presId="urn:microsoft.com/office/officeart/2005/8/layout/vList3"/>
    <dgm:cxn modelId="{07F862D6-3C56-4495-892C-6970A107D27E}" type="presParOf" srcId="{048496A8-57C1-4333-9887-61801405A6FD}" destId="{113F9589-91FD-4A87-BF38-2C0A9C4415E0}" srcOrd="2" destOrd="0" presId="urn:microsoft.com/office/officeart/2005/8/layout/vList3"/>
    <dgm:cxn modelId="{DA40E310-3A04-4C8E-9D7A-278A7CA829AB}" type="presParOf" srcId="{113F9589-91FD-4A87-BF38-2C0A9C4415E0}" destId="{2D22345C-FFF5-4698-9C1E-AD90799FB09B}" srcOrd="0" destOrd="0" presId="urn:microsoft.com/office/officeart/2005/8/layout/vList3"/>
    <dgm:cxn modelId="{6D24CB17-48FE-4959-AA26-3FA0CF07BD3D}" type="presParOf" srcId="{113F9589-91FD-4A87-BF38-2C0A9C4415E0}" destId="{D5E1486A-6BF7-4467-8BF8-F551138F943C}" srcOrd="1" destOrd="0" presId="urn:microsoft.com/office/officeart/2005/8/layout/vList3"/>
    <dgm:cxn modelId="{6C638C86-4715-4A5D-8A3C-5214B598A0BA}" type="presParOf" srcId="{048496A8-57C1-4333-9887-61801405A6FD}" destId="{355E3C31-3E9B-464A-A2EA-E2940971D3B9}" srcOrd="3" destOrd="0" presId="urn:microsoft.com/office/officeart/2005/8/layout/vList3"/>
    <dgm:cxn modelId="{531B8A6C-CD69-486F-A568-DEBFDE2E9133}" type="presParOf" srcId="{048496A8-57C1-4333-9887-61801405A6FD}" destId="{BC247CC5-E18C-4063-8308-874196DAFDF4}" srcOrd="4" destOrd="0" presId="urn:microsoft.com/office/officeart/2005/8/layout/vList3"/>
    <dgm:cxn modelId="{F54DF7B2-FB4B-4FF8-835E-E2C248CBCB5E}" type="presParOf" srcId="{BC247CC5-E18C-4063-8308-874196DAFDF4}" destId="{24840847-87A1-4554-A7AA-09173E3CDD42}" srcOrd="0" destOrd="0" presId="urn:microsoft.com/office/officeart/2005/8/layout/vList3"/>
    <dgm:cxn modelId="{1C19EB28-50EB-4923-B3F1-D50238609ABE}" type="presParOf" srcId="{BC247CC5-E18C-4063-8308-874196DAFDF4}" destId="{D0DE923F-9193-4F9F-B162-EDEA4AEB8FC0}" srcOrd="1" destOrd="0" presId="urn:microsoft.com/office/officeart/2005/8/layout/vList3"/>
    <dgm:cxn modelId="{CB645779-3BD0-476E-8C22-B88CF5EB83E0}" type="presParOf" srcId="{048496A8-57C1-4333-9887-61801405A6FD}" destId="{AF4622F6-3EC9-4803-A8AA-2E056EB19AEA}" srcOrd="5" destOrd="0" presId="urn:microsoft.com/office/officeart/2005/8/layout/vList3"/>
    <dgm:cxn modelId="{89DD78EA-E1FF-4711-9755-2673ADE2F07E}" type="presParOf" srcId="{048496A8-57C1-4333-9887-61801405A6FD}" destId="{734FA30F-9AE1-4C9D-B2B7-8DAEA8D0D9E9}" srcOrd="6" destOrd="0" presId="urn:microsoft.com/office/officeart/2005/8/layout/vList3"/>
    <dgm:cxn modelId="{D87FE03F-BE7E-42E7-8B87-A790619E4515}" type="presParOf" srcId="{734FA30F-9AE1-4C9D-B2B7-8DAEA8D0D9E9}" destId="{9995BFF3-9CCC-4376-B8D3-E1AE8DA393C7}" srcOrd="0" destOrd="0" presId="urn:microsoft.com/office/officeart/2005/8/layout/vList3"/>
    <dgm:cxn modelId="{0E994102-115F-4576-929B-9A98D81FD221}" type="presParOf" srcId="{734FA30F-9AE1-4C9D-B2B7-8DAEA8D0D9E9}" destId="{BEB7B618-7F27-4C48-A865-14A187C8EE2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23B0FE-90FF-4C87-B6A3-6B1A2C0311A4}">
      <dsp:nvSpPr>
        <dsp:cNvPr id="0" name=""/>
        <dsp:cNvSpPr/>
      </dsp:nvSpPr>
      <dsp:spPr>
        <a:xfrm>
          <a:off x="47" y="15511"/>
          <a:ext cx="4536348" cy="6624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300" kern="1200" dirty="0"/>
            <a:t>PROCESS</a:t>
          </a:r>
          <a:endParaRPr lang="de-DE" sz="2300" kern="1200" dirty="0"/>
        </a:p>
      </dsp:txBody>
      <dsp:txXfrm>
        <a:off x="47" y="15511"/>
        <a:ext cx="4536348" cy="662400"/>
      </dsp:txXfrm>
    </dsp:sp>
    <dsp:sp modelId="{EA721F6C-1CA0-4866-8AA0-BC8ED6D524FE}">
      <dsp:nvSpPr>
        <dsp:cNvPr id="0" name=""/>
        <dsp:cNvSpPr/>
      </dsp:nvSpPr>
      <dsp:spPr>
        <a:xfrm>
          <a:off x="47" y="677911"/>
          <a:ext cx="4536348" cy="366183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Times" pitchFamily="1" charset="0"/>
            <a:buChar char="•"/>
          </a:pPr>
          <a:r>
            <a:rPr lang="en-US" sz="2300" kern="1200" dirty="0">
              <a:ea typeface="+mn-ea"/>
            </a:rPr>
            <a:t>Repeat process or product</a:t>
          </a:r>
          <a:endParaRPr lang="de-DE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>
              <a:ea typeface="+mn-ea"/>
            </a:rPr>
            <a:t>Several objectives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>
              <a:ea typeface="+mn-ea"/>
            </a:rPr>
            <a:t>Ongoing</a:t>
          </a:r>
          <a:endParaRPr lang="en-US" sz="2300" kern="1200" dirty="0">
            <a:ea typeface="+mn-ea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>
              <a:ea typeface="+mn-ea"/>
            </a:rPr>
            <a:t>People are homogenous</a:t>
          </a:r>
          <a:endParaRPr lang="en-US" sz="2300" kern="1200" dirty="0">
            <a:ea typeface="+mn-ea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>
              <a:ea typeface="+mn-ea"/>
            </a:rPr>
            <a:t>Well-established systems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>
              <a:ea typeface="+mn-ea"/>
            </a:rPr>
            <a:t>Greater certainty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>
              <a:ea typeface="+mn-ea"/>
            </a:rPr>
            <a:t>Part line </a:t>
          </a:r>
          <a:r>
            <a:rPr lang="en-US" sz="2300" kern="1200" dirty="0" err="1">
              <a:ea typeface="+mn-ea"/>
            </a:rPr>
            <a:t>organisation</a:t>
          </a:r>
          <a:endParaRPr lang="en-US" sz="2300" kern="1200" dirty="0">
            <a:ea typeface="+mn-ea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>
              <a:ea typeface="+mn-ea"/>
            </a:rPr>
            <a:t>Established practices</a:t>
          </a:r>
          <a:endParaRPr lang="en-US" sz="2300" kern="1200" dirty="0">
            <a:ea typeface="+mn-ea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>
              <a:ea typeface="+mn-ea"/>
            </a:rPr>
            <a:t>Supports status quo</a:t>
          </a:r>
          <a:endParaRPr lang="de-DE" sz="2300" kern="1200" dirty="0"/>
        </a:p>
      </dsp:txBody>
      <dsp:txXfrm>
        <a:off x="47" y="677911"/>
        <a:ext cx="4536348" cy="3661830"/>
      </dsp:txXfrm>
    </dsp:sp>
    <dsp:sp modelId="{7D1EF066-1C46-402B-AB9E-F33A7E0521BB}">
      <dsp:nvSpPr>
        <dsp:cNvPr id="0" name=""/>
        <dsp:cNvSpPr/>
      </dsp:nvSpPr>
      <dsp:spPr>
        <a:xfrm>
          <a:off x="5171484" y="15511"/>
          <a:ext cx="4536348" cy="6624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300" kern="1200" dirty="0"/>
            <a:t>PROJECT</a:t>
          </a:r>
          <a:endParaRPr lang="de-DE" sz="2300" kern="1200" dirty="0"/>
        </a:p>
      </dsp:txBody>
      <dsp:txXfrm>
        <a:off x="5171484" y="15511"/>
        <a:ext cx="4536348" cy="662400"/>
      </dsp:txXfrm>
    </dsp:sp>
    <dsp:sp modelId="{A42F773E-6418-4B35-9451-A4088A33F9B0}">
      <dsp:nvSpPr>
        <dsp:cNvPr id="0" name=""/>
        <dsp:cNvSpPr/>
      </dsp:nvSpPr>
      <dsp:spPr>
        <a:xfrm>
          <a:off x="5171484" y="677911"/>
          <a:ext cx="4536348" cy="366183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altLang="en-US" sz="2300" kern="1200" noProof="0" dirty="0"/>
            <a:t>New process or product</a:t>
          </a:r>
          <a:endParaRPr lang="en-GB" sz="2300" kern="1200" noProof="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altLang="en-US" sz="2300" kern="1200" noProof="0" dirty="0"/>
            <a:t>One objective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altLang="en-US" sz="2300" kern="1200" noProof="0" dirty="0"/>
            <a:t>One-shot-limited life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altLang="en-US" sz="2300" kern="1200" noProof="0" dirty="0"/>
            <a:t>More heterogeneous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altLang="en-US" sz="2300" kern="1200" noProof="0" dirty="0"/>
            <a:t>Integrated system efforts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altLang="en-US" sz="2300" kern="1200" noProof="0" dirty="0"/>
            <a:t>Greater uncertainty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altLang="en-US" sz="2300" kern="1200" noProof="0" dirty="0"/>
            <a:t>Outside of line organisation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altLang="en-US" sz="2300" kern="1200" noProof="0" dirty="0"/>
            <a:t>Violates established practice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altLang="en-US" sz="2300" kern="1200" noProof="0" dirty="0"/>
            <a:t>Upsets status quo</a:t>
          </a:r>
        </a:p>
      </dsp:txBody>
      <dsp:txXfrm>
        <a:off x="5171484" y="677911"/>
        <a:ext cx="4536348" cy="36618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3918A9-3301-4975-8599-326E1127645B}">
      <dsp:nvSpPr>
        <dsp:cNvPr id="0" name=""/>
        <dsp:cNvSpPr/>
      </dsp:nvSpPr>
      <dsp:spPr>
        <a:xfrm rot="10800000">
          <a:off x="1894225" y="3125"/>
          <a:ext cx="6605916" cy="921317"/>
        </a:xfrm>
        <a:prstGeom prst="homePlat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275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1800" i="1" kern="1200">
              <a:latin typeface="+mj-lt"/>
            </a:rPr>
            <a:t>A project is a temporary endeavour undertaken to create a unique product, service, or result</a:t>
          </a:r>
          <a:endParaRPr lang="de-DE" sz="1800" kern="1200"/>
        </a:p>
      </dsp:txBody>
      <dsp:txXfrm rot="10800000">
        <a:off x="2124554" y="3125"/>
        <a:ext cx="6375587" cy="921317"/>
      </dsp:txXfrm>
    </dsp:sp>
    <dsp:sp modelId="{FFC32F7E-DF38-48B0-9942-08D80429C931}">
      <dsp:nvSpPr>
        <dsp:cNvPr id="0" name=""/>
        <dsp:cNvSpPr/>
      </dsp:nvSpPr>
      <dsp:spPr>
        <a:xfrm>
          <a:off x="1433566" y="3125"/>
          <a:ext cx="921317" cy="921317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E1486A-6BF7-4467-8BF8-F551138F943C}">
      <dsp:nvSpPr>
        <dsp:cNvPr id="0" name=""/>
        <dsp:cNvSpPr/>
      </dsp:nvSpPr>
      <dsp:spPr>
        <a:xfrm rot="10800000">
          <a:off x="1894225" y="1199462"/>
          <a:ext cx="6605916" cy="921317"/>
        </a:xfrm>
        <a:prstGeom prst="homePlat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275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1800" kern="1200">
              <a:latin typeface="+mj-lt"/>
            </a:rPr>
            <a:t>A project represents an existing alternative to business as usual and is differentiated from a process</a:t>
          </a:r>
          <a:endParaRPr lang="en-GB" altLang="en-US" sz="1800" kern="1200" dirty="0">
            <a:latin typeface="+mj-lt"/>
          </a:endParaRPr>
        </a:p>
      </dsp:txBody>
      <dsp:txXfrm rot="10800000">
        <a:off x="2124554" y="1199462"/>
        <a:ext cx="6375587" cy="921317"/>
      </dsp:txXfrm>
    </dsp:sp>
    <dsp:sp modelId="{2D22345C-FFF5-4698-9C1E-AD90799FB09B}">
      <dsp:nvSpPr>
        <dsp:cNvPr id="0" name=""/>
        <dsp:cNvSpPr/>
      </dsp:nvSpPr>
      <dsp:spPr>
        <a:xfrm>
          <a:off x="1433566" y="1199462"/>
          <a:ext cx="921317" cy="921317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t="-1000" b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DE923F-9193-4F9F-B162-EDEA4AEB8FC0}">
      <dsp:nvSpPr>
        <dsp:cNvPr id="0" name=""/>
        <dsp:cNvSpPr/>
      </dsp:nvSpPr>
      <dsp:spPr>
        <a:xfrm rot="10800000">
          <a:off x="1894225" y="2395800"/>
          <a:ext cx="6605916" cy="921317"/>
        </a:xfrm>
        <a:prstGeom prst="homePlat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275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1800" kern="1200">
              <a:latin typeface="+mj-lt"/>
            </a:rPr>
            <a:t>Projects are increasingly important in today's world</a:t>
          </a:r>
          <a:endParaRPr lang="en-GB" altLang="en-US" sz="1800" kern="1200" dirty="0">
            <a:latin typeface="+mj-lt"/>
          </a:endParaRPr>
        </a:p>
      </dsp:txBody>
      <dsp:txXfrm rot="10800000">
        <a:off x="2124554" y="2395800"/>
        <a:ext cx="6375587" cy="921317"/>
      </dsp:txXfrm>
    </dsp:sp>
    <dsp:sp modelId="{24840847-87A1-4554-A7AA-09173E3CDD42}">
      <dsp:nvSpPr>
        <dsp:cNvPr id="0" name=""/>
        <dsp:cNvSpPr/>
      </dsp:nvSpPr>
      <dsp:spPr>
        <a:xfrm>
          <a:off x="1433566" y="2395800"/>
          <a:ext cx="921317" cy="921317"/>
        </a:xfrm>
        <a:prstGeom prst="ellipse">
          <a:avLst/>
        </a:prstGeom>
        <a:blipFill>
          <a:blip xmlns:r="http://schemas.openxmlformats.org/officeDocument/2006/relationships"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B7B618-7F27-4C48-A865-14A187C8EE23}">
      <dsp:nvSpPr>
        <dsp:cNvPr id="0" name=""/>
        <dsp:cNvSpPr/>
      </dsp:nvSpPr>
      <dsp:spPr>
        <a:xfrm rot="10800000">
          <a:off x="1894225" y="3592138"/>
          <a:ext cx="6605916" cy="921317"/>
        </a:xfrm>
        <a:prstGeom prst="homePlat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275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1800" kern="1200">
              <a:latin typeface="+mj-lt"/>
            </a:rPr>
            <a:t>Understand and explain the project life cycles, its stages, and the activities that typically occur at each stage in the project</a:t>
          </a:r>
          <a:endParaRPr lang="en-GB" altLang="en-US" sz="1800" kern="1200" dirty="0">
            <a:latin typeface="+mj-lt"/>
          </a:endParaRPr>
        </a:p>
      </dsp:txBody>
      <dsp:txXfrm rot="10800000">
        <a:off x="2124554" y="3592138"/>
        <a:ext cx="6375587" cy="921317"/>
      </dsp:txXfrm>
    </dsp:sp>
    <dsp:sp modelId="{9995BFF3-9CCC-4376-B8D3-E1AE8DA393C7}">
      <dsp:nvSpPr>
        <dsp:cNvPr id="0" name=""/>
        <dsp:cNvSpPr/>
      </dsp:nvSpPr>
      <dsp:spPr>
        <a:xfrm>
          <a:off x="1433566" y="3592138"/>
          <a:ext cx="921317" cy="921317"/>
        </a:xfrm>
        <a:prstGeom prst="ellipse">
          <a:avLst/>
        </a:prstGeom>
        <a:blipFill>
          <a:blip xmlns:r="http://schemas.openxmlformats.org/officeDocument/2006/relationships" r:embed="rId7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AC0F2-2364-49F0-9C7E-B678CC9D2F81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5C4C4-6DEF-42AE-B480-7D8D2C10A4E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682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5C4C4-6DEF-42AE-B480-7D8D2C10A4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136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/>
              <a:t>Projects are very different. And not all projects are very new. Very often similar projects were done in the past. </a:t>
            </a:r>
          </a:p>
          <a:p>
            <a:r>
              <a:rPr lang="de-DE" altLang="de-DE"/>
              <a:t>However, different types of projects entail different challenges and potentials.</a:t>
            </a:r>
          </a:p>
          <a:p>
            <a:endParaRPr lang="de-DE" altLang="de-DE"/>
          </a:p>
          <a:p>
            <a:r>
              <a:rPr lang="de-DE" altLang="en-US"/>
              <a:t>Project Experience in the room? Which experiences do we have here in which type of projects? Collect</a:t>
            </a:r>
            <a:endParaRPr lang="en-US" altLang="de-DE"/>
          </a:p>
        </p:txBody>
      </p:sp>
      <p:sp>
        <p:nvSpPr>
          <p:cNvPr id="32772" name="Datumsplatzhalt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6B2266B-44C0-4569-B650-ABC045630C51}" type="datetime1">
              <a:rPr lang="de-DE" altLang="de-DE" sz="1000" smtClean="0"/>
              <a:pPr>
                <a:spcBef>
                  <a:spcPct val="0"/>
                </a:spcBef>
              </a:pPr>
              <a:t>01.07.2019</a:t>
            </a:fld>
            <a:endParaRPr lang="de-DE" altLang="de-DE" sz="1000"/>
          </a:p>
        </p:txBody>
      </p:sp>
      <p:sp>
        <p:nvSpPr>
          <p:cNvPr id="32773" name="Foliennummernplatzhalt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B877C21-B5E5-4AA7-9F1D-F502C142705A}" type="slidenum">
              <a:rPr lang="de-DE" altLang="de-DE" sz="1000"/>
              <a:pPr>
                <a:spcBef>
                  <a:spcPct val="0"/>
                </a:spcBef>
              </a:pPr>
              <a:t>15</a:t>
            </a:fld>
            <a:endParaRPr lang="de-DE" altLang="de-DE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en-US" dirty="0"/>
              <a:t>Imagine: </a:t>
            </a:r>
            <a:r>
              <a:rPr lang="de-DE" altLang="en-US" dirty="0" err="1"/>
              <a:t>recieving</a:t>
            </a:r>
            <a:r>
              <a:rPr lang="de-DE" altLang="en-US" dirty="0"/>
              <a:t> a </a:t>
            </a:r>
            <a:r>
              <a:rPr lang="de-DE" altLang="en-US" dirty="0" err="1"/>
              <a:t>term</a:t>
            </a:r>
            <a:r>
              <a:rPr lang="de-DE" altLang="en-US" dirty="0"/>
              <a:t> </a:t>
            </a:r>
            <a:r>
              <a:rPr lang="de-DE" altLang="en-US" dirty="0" err="1"/>
              <a:t>paper</a:t>
            </a:r>
            <a:r>
              <a:rPr lang="de-DE" altLang="en-US" dirty="0"/>
              <a:t> </a:t>
            </a:r>
            <a:r>
              <a:rPr lang="de-DE" altLang="en-US" dirty="0" err="1"/>
              <a:t>assignment</a:t>
            </a:r>
            <a:r>
              <a:rPr lang="de-DE" altLang="en-US" dirty="0"/>
              <a:t> in </a:t>
            </a:r>
            <a:r>
              <a:rPr lang="de-DE" altLang="en-US" dirty="0" err="1"/>
              <a:t>class</a:t>
            </a:r>
            <a:r>
              <a:rPr lang="de-DE" altLang="en-US" dirty="0"/>
              <a:t>, like </a:t>
            </a:r>
            <a:r>
              <a:rPr lang="de-DE" altLang="en-US" dirty="0" err="1"/>
              <a:t>you</a:t>
            </a:r>
            <a:r>
              <a:rPr lang="de-DE" altLang="en-US" dirty="0"/>
              <a:t> will </a:t>
            </a:r>
            <a:r>
              <a:rPr lang="de-DE" altLang="en-US" dirty="0" err="1"/>
              <a:t>afterwards</a:t>
            </a:r>
            <a:r>
              <a:rPr lang="de-DE" altLang="en-US" dirty="0"/>
              <a:t>…</a:t>
            </a:r>
          </a:p>
          <a:p>
            <a:r>
              <a:rPr lang="de-DE" altLang="en-US" dirty="0"/>
              <a:t>1.step: </a:t>
            </a:r>
            <a:r>
              <a:rPr lang="de-DE" altLang="en-US" dirty="0" err="1"/>
              <a:t>develop</a:t>
            </a:r>
            <a:r>
              <a:rPr lang="de-DE" altLang="en-US" dirty="0"/>
              <a:t> an </a:t>
            </a:r>
            <a:r>
              <a:rPr lang="de-DE" altLang="en-US" dirty="0" err="1"/>
              <a:t>understanding</a:t>
            </a:r>
            <a:r>
              <a:rPr lang="de-DE" altLang="en-US" dirty="0"/>
              <a:t> </a:t>
            </a:r>
            <a:r>
              <a:rPr lang="de-DE" altLang="en-US" dirty="0" err="1"/>
              <a:t>of</a:t>
            </a:r>
            <a:r>
              <a:rPr lang="de-DE" altLang="en-US" dirty="0"/>
              <a:t> </a:t>
            </a:r>
            <a:r>
              <a:rPr lang="de-DE" altLang="en-US" dirty="0" err="1"/>
              <a:t>the</a:t>
            </a:r>
            <a:r>
              <a:rPr lang="de-DE" altLang="en-US" dirty="0"/>
              <a:t> </a:t>
            </a:r>
            <a:r>
              <a:rPr lang="de-DE" altLang="en-US" dirty="0" err="1"/>
              <a:t>assignment</a:t>
            </a:r>
            <a:r>
              <a:rPr lang="de-DE" altLang="en-US" dirty="0"/>
              <a:t> </a:t>
            </a:r>
            <a:r>
              <a:rPr lang="de-DE" altLang="en-US" dirty="0" err="1"/>
              <a:t>itself</a:t>
            </a:r>
            <a:r>
              <a:rPr lang="de-DE" altLang="en-US" dirty="0"/>
              <a:t>: </a:t>
            </a:r>
            <a:r>
              <a:rPr lang="de-DE" altLang="en-US" dirty="0" err="1"/>
              <a:t>what</a:t>
            </a:r>
            <a:r>
              <a:rPr lang="de-DE" altLang="en-US" dirty="0"/>
              <a:t> </a:t>
            </a:r>
            <a:r>
              <a:rPr lang="de-DE" altLang="en-US" dirty="0" err="1"/>
              <a:t>is</a:t>
            </a:r>
            <a:r>
              <a:rPr lang="de-DE" altLang="en-US" dirty="0"/>
              <a:t> </a:t>
            </a:r>
            <a:r>
              <a:rPr lang="de-DE" altLang="en-US" dirty="0" err="1"/>
              <a:t>the</a:t>
            </a:r>
            <a:r>
              <a:rPr lang="de-DE" altLang="en-US" dirty="0"/>
              <a:t> prof. </a:t>
            </a:r>
            <a:r>
              <a:rPr lang="de-DE" altLang="en-US" dirty="0" err="1"/>
              <a:t>looking</a:t>
            </a:r>
            <a:r>
              <a:rPr lang="de-DE" altLang="en-US" dirty="0"/>
              <a:t> </a:t>
            </a:r>
            <a:r>
              <a:rPr lang="de-DE" altLang="en-US" dirty="0" err="1"/>
              <a:t>for</a:t>
            </a:r>
            <a:r>
              <a:rPr lang="de-DE" altLang="en-US" dirty="0"/>
              <a:t>?</a:t>
            </a:r>
          </a:p>
          <a:p>
            <a:r>
              <a:rPr lang="de-DE" altLang="en-US" dirty="0"/>
              <a:t>2.step: </a:t>
            </a:r>
            <a:r>
              <a:rPr lang="de-DE" altLang="en-US" dirty="0" err="1"/>
              <a:t>develop</a:t>
            </a:r>
            <a:r>
              <a:rPr lang="de-DE" altLang="en-US" dirty="0"/>
              <a:t> a plan </a:t>
            </a:r>
            <a:r>
              <a:rPr lang="de-DE" altLang="en-US" dirty="0" err="1"/>
              <a:t>how</a:t>
            </a:r>
            <a:r>
              <a:rPr lang="de-DE" altLang="en-US" dirty="0"/>
              <a:t> </a:t>
            </a:r>
            <a:r>
              <a:rPr lang="de-DE" altLang="en-US" dirty="0" err="1"/>
              <a:t>you</a:t>
            </a:r>
            <a:r>
              <a:rPr lang="de-DE" altLang="en-US" dirty="0"/>
              <a:t> </a:t>
            </a:r>
            <a:r>
              <a:rPr lang="de-DE" altLang="en-US" dirty="0" err="1"/>
              <a:t>want</a:t>
            </a:r>
            <a:r>
              <a:rPr lang="de-DE" altLang="en-US" dirty="0"/>
              <a:t> </a:t>
            </a:r>
            <a:r>
              <a:rPr lang="de-DE" altLang="en-US" dirty="0" err="1"/>
              <a:t>tp</a:t>
            </a:r>
            <a:r>
              <a:rPr lang="de-DE" altLang="en-US" dirty="0"/>
              <a:t> </a:t>
            </a:r>
            <a:r>
              <a:rPr lang="de-DE" altLang="en-US" dirty="0" err="1"/>
              <a:t>proceed</a:t>
            </a:r>
            <a:r>
              <a:rPr lang="de-DE" altLang="en-US" dirty="0"/>
              <a:t> </a:t>
            </a:r>
            <a:r>
              <a:rPr lang="de-DE" altLang="en-US" dirty="0">
                <a:sym typeface="Wingdings" pitchFamily="2" charset="2"/>
              </a:rPr>
              <a:t> </a:t>
            </a:r>
            <a:r>
              <a:rPr lang="de-DE" altLang="en-US" dirty="0" err="1">
                <a:sym typeface="Wingdings" pitchFamily="2" charset="2"/>
              </a:rPr>
              <a:t>rough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err="1">
                <a:sym typeface="Wingdings" pitchFamily="2" charset="2"/>
              </a:rPr>
              <a:t>guess</a:t>
            </a:r>
            <a:r>
              <a:rPr lang="de-DE" altLang="en-US" dirty="0">
                <a:sym typeface="Wingdings" pitchFamily="2" charset="2"/>
              </a:rPr>
              <a:t> on </a:t>
            </a:r>
            <a:r>
              <a:rPr lang="de-DE" altLang="en-US" dirty="0" err="1">
                <a:sym typeface="Wingdings" pitchFamily="2" charset="2"/>
              </a:rPr>
              <a:t>how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err="1">
                <a:sym typeface="Wingdings" pitchFamily="2" charset="2"/>
              </a:rPr>
              <a:t>much</a:t>
            </a:r>
            <a:r>
              <a:rPr lang="de-DE" altLang="en-US" dirty="0">
                <a:sym typeface="Wingdings" pitchFamily="2" charset="2"/>
              </a:rPr>
              <a:t> time </a:t>
            </a:r>
            <a:r>
              <a:rPr lang="de-DE" altLang="en-US" dirty="0" err="1">
                <a:sym typeface="Wingdings" pitchFamily="2" charset="2"/>
              </a:rPr>
              <a:t>we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err="1">
                <a:sym typeface="Wingdings" pitchFamily="2" charset="2"/>
              </a:rPr>
              <a:t>need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err="1">
                <a:sym typeface="Wingdings" pitchFamily="2" charset="2"/>
              </a:rPr>
              <a:t>for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err="1">
                <a:sym typeface="Wingdings" pitchFamily="2" charset="2"/>
              </a:rPr>
              <a:t>which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err="1">
                <a:sym typeface="Wingdings" pitchFamily="2" charset="2"/>
              </a:rPr>
              <a:t>step</a:t>
            </a:r>
            <a:r>
              <a:rPr lang="de-DE" altLang="en-US" dirty="0">
                <a:sym typeface="Wingdings" pitchFamily="2" charset="2"/>
              </a:rPr>
              <a:t>.  </a:t>
            </a:r>
            <a:r>
              <a:rPr lang="de-DE" altLang="en-US" dirty="0" err="1">
                <a:sym typeface="Wingdings" pitchFamily="2" charset="2"/>
              </a:rPr>
              <a:t>you</a:t>
            </a:r>
            <a:r>
              <a:rPr lang="de-DE" altLang="en-US" dirty="0">
                <a:sym typeface="Wingdings" pitchFamily="2" charset="2"/>
              </a:rPr>
              <a:t> will </a:t>
            </a:r>
            <a:r>
              <a:rPr lang="de-DE" altLang="en-US" dirty="0" err="1">
                <a:sym typeface="Wingdings" pitchFamily="2" charset="2"/>
              </a:rPr>
              <a:t>start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err="1">
                <a:sym typeface="Wingdings" pitchFamily="2" charset="2"/>
              </a:rPr>
              <a:t>to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err="1">
                <a:sym typeface="Wingdings" pitchFamily="2" charset="2"/>
              </a:rPr>
              <a:t>develop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err="1">
                <a:sym typeface="Wingdings" pitchFamily="2" charset="2"/>
              </a:rPr>
              <a:t>sometentative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err="1">
                <a:sym typeface="Wingdings" pitchFamily="2" charset="2"/>
              </a:rPr>
              <a:t>milestones</a:t>
            </a:r>
            <a:r>
              <a:rPr lang="de-DE" altLang="en-US" dirty="0">
                <a:sym typeface="Wingdings" pitchFamily="2" charset="2"/>
              </a:rPr>
              <a:t> in </a:t>
            </a:r>
            <a:r>
              <a:rPr lang="de-DE" altLang="en-US" dirty="0" err="1">
                <a:sym typeface="Wingdings" pitchFamily="2" charset="2"/>
              </a:rPr>
              <a:t>your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err="1">
                <a:sym typeface="Wingdings" pitchFamily="2" charset="2"/>
              </a:rPr>
              <a:t>heard</a:t>
            </a:r>
            <a:r>
              <a:rPr lang="de-DE" altLang="en-US" dirty="0">
                <a:sym typeface="Wingdings" pitchFamily="2" charset="2"/>
              </a:rPr>
              <a:t>, like </a:t>
            </a:r>
            <a:r>
              <a:rPr lang="de-DE" altLang="en-US" dirty="0" err="1">
                <a:sym typeface="Wingdings" pitchFamily="2" charset="2"/>
              </a:rPr>
              <a:t>till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err="1">
                <a:sym typeface="Wingdings" pitchFamily="2" charset="2"/>
              </a:rPr>
              <a:t>when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err="1">
                <a:sym typeface="Wingdings" pitchFamily="2" charset="2"/>
              </a:rPr>
              <a:t>you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err="1">
                <a:sym typeface="Wingdings" pitchFamily="2" charset="2"/>
              </a:rPr>
              <a:t>have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err="1">
                <a:sym typeface="Wingdings" pitchFamily="2" charset="2"/>
              </a:rPr>
              <a:t>finished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err="1">
                <a:sym typeface="Wingdings" pitchFamily="2" charset="2"/>
              </a:rPr>
              <a:t>literature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err="1">
                <a:sym typeface="Wingdings" pitchFamily="2" charset="2"/>
              </a:rPr>
              <a:t>research</a:t>
            </a:r>
            <a:r>
              <a:rPr lang="de-DE" altLang="en-US" dirty="0">
                <a:sym typeface="Wingdings" pitchFamily="2" charset="2"/>
              </a:rPr>
              <a:t> and </a:t>
            </a:r>
            <a:r>
              <a:rPr lang="de-DE" altLang="en-US" dirty="0" err="1">
                <a:sym typeface="Wingdings" pitchFamily="2" charset="2"/>
              </a:rPr>
              <a:t>start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err="1">
                <a:sym typeface="Wingdings" pitchFamily="2" charset="2"/>
              </a:rPr>
              <a:t>writing</a:t>
            </a:r>
            <a:r>
              <a:rPr lang="de-DE" altLang="en-US" dirty="0">
                <a:sym typeface="Wingdings" pitchFamily="2" charset="2"/>
              </a:rPr>
              <a:t>..</a:t>
            </a:r>
          </a:p>
          <a:p>
            <a:r>
              <a:rPr lang="de-DE" altLang="en-US" dirty="0">
                <a:sym typeface="Wingdings" pitchFamily="2" charset="2"/>
              </a:rPr>
              <a:t>Next </a:t>
            </a:r>
            <a:r>
              <a:rPr lang="de-DE" altLang="en-US" dirty="0" err="1">
                <a:sym typeface="Wingdings" pitchFamily="2" charset="2"/>
              </a:rPr>
              <a:t>step</a:t>
            </a:r>
            <a:r>
              <a:rPr lang="de-DE" altLang="en-US" dirty="0">
                <a:sym typeface="Wingdings" pitchFamily="2" charset="2"/>
              </a:rPr>
              <a:t>: beginn </a:t>
            </a:r>
            <a:r>
              <a:rPr lang="de-DE" altLang="en-US" dirty="0" err="1">
                <a:sym typeface="Wingdings" pitchFamily="2" charset="2"/>
              </a:rPr>
              <a:t>to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err="1">
                <a:sym typeface="Wingdings" pitchFamily="2" charset="2"/>
              </a:rPr>
              <a:t>execute</a:t>
            </a:r>
            <a:r>
              <a:rPr lang="de-DE" altLang="en-US" dirty="0">
                <a:sym typeface="Wingdings" pitchFamily="2" charset="2"/>
              </a:rPr>
              <a:t> plan…</a:t>
            </a:r>
            <a:r>
              <a:rPr lang="de-DE" altLang="en-US" dirty="0" err="1">
                <a:sym typeface="Wingdings" pitchFamily="2" charset="2"/>
              </a:rPr>
              <a:t>going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err="1">
                <a:sym typeface="Wingdings" pitchFamily="2" charset="2"/>
              </a:rPr>
              <a:t>to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err="1">
                <a:sym typeface="Wingdings" pitchFamily="2" charset="2"/>
              </a:rPr>
              <a:t>library</a:t>
            </a:r>
            <a:r>
              <a:rPr lang="de-DE" altLang="en-US" dirty="0">
                <a:sym typeface="Wingdings" pitchFamily="2" charset="2"/>
              </a:rPr>
              <a:t>, </a:t>
            </a:r>
            <a:r>
              <a:rPr lang="de-DE" altLang="en-US" dirty="0" err="1">
                <a:sym typeface="Wingdings" pitchFamily="2" charset="2"/>
              </a:rPr>
              <a:t>doing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err="1">
                <a:sym typeface="Wingdings" pitchFamily="2" charset="2"/>
              </a:rPr>
              <a:t>literature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err="1">
                <a:sym typeface="Wingdings" pitchFamily="2" charset="2"/>
              </a:rPr>
              <a:t>research</a:t>
            </a:r>
            <a:r>
              <a:rPr lang="de-DE" altLang="en-US" dirty="0">
                <a:sym typeface="Wingdings" pitchFamily="2" charset="2"/>
              </a:rPr>
              <a:t>.. Etc. </a:t>
            </a:r>
          </a:p>
          <a:p>
            <a:r>
              <a:rPr lang="de-DE" altLang="en-US" dirty="0" err="1">
                <a:sym typeface="Wingdings" pitchFamily="2" charset="2"/>
              </a:rPr>
              <a:t>Your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err="1">
                <a:sym typeface="Wingdings" pitchFamily="2" charset="2"/>
              </a:rPr>
              <a:t>goal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err="1">
                <a:sym typeface="Wingdings" pitchFamily="2" charset="2"/>
              </a:rPr>
              <a:t>is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err="1">
                <a:sym typeface="Wingdings" pitchFamily="2" charset="2"/>
              </a:rPr>
              <a:t>probably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err="1">
                <a:sym typeface="Wingdings" pitchFamily="2" charset="2"/>
              </a:rPr>
              <a:t>to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err="1">
                <a:sym typeface="Wingdings" pitchFamily="2" charset="2"/>
              </a:rPr>
              <a:t>complete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err="1">
                <a:sym typeface="Wingdings" pitchFamily="2" charset="2"/>
              </a:rPr>
              <a:t>the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err="1">
                <a:sym typeface="Wingdings" pitchFamily="2" charset="2"/>
              </a:rPr>
              <a:t>assignment</a:t>
            </a:r>
            <a:r>
              <a:rPr lang="de-DE" altLang="en-US" dirty="0">
                <a:sym typeface="Wingdings" pitchFamily="2" charset="2"/>
              </a:rPr>
              <a:t> on time and in </a:t>
            </a:r>
            <a:r>
              <a:rPr lang="de-DE" altLang="en-US" dirty="0" err="1">
                <a:sym typeface="Wingdings" pitchFamily="2" charset="2"/>
              </a:rPr>
              <a:t>your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err="1">
                <a:sym typeface="Wingdings" pitchFamily="2" charset="2"/>
              </a:rPr>
              <a:t>best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err="1">
                <a:sym typeface="Wingdings" pitchFamily="2" charset="2"/>
              </a:rPr>
              <a:t>ability</a:t>
            </a:r>
            <a:r>
              <a:rPr lang="de-DE" altLang="en-US" dirty="0">
                <a:sym typeface="Wingdings" pitchFamily="2" charset="2"/>
              </a:rPr>
              <a:t>. </a:t>
            </a:r>
          </a:p>
          <a:p>
            <a:r>
              <a:rPr lang="de-DE" altLang="en-US" dirty="0">
                <a:sym typeface="Wingdings" pitchFamily="2" charset="2"/>
              </a:rPr>
              <a:t>After </a:t>
            </a:r>
            <a:r>
              <a:rPr lang="de-DE" altLang="en-US" dirty="0" err="1">
                <a:sym typeface="Wingdings" pitchFamily="2" charset="2"/>
              </a:rPr>
              <a:t>turning</a:t>
            </a:r>
            <a:r>
              <a:rPr lang="de-DE" altLang="en-US" dirty="0">
                <a:sym typeface="Wingdings" pitchFamily="2" charset="2"/>
              </a:rPr>
              <a:t> in </a:t>
            </a:r>
            <a:r>
              <a:rPr lang="de-DE" altLang="en-US" dirty="0" err="1">
                <a:sym typeface="Wingdings" pitchFamily="2" charset="2"/>
              </a:rPr>
              <a:t>your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err="1">
                <a:sym typeface="Wingdings" pitchFamily="2" charset="2"/>
              </a:rPr>
              <a:t>paper</a:t>
            </a:r>
            <a:r>
              <a:rPr lang="de-DE" altLang="en-US" dirty="0">
                <a:sym typeface="Wingdings" pitchFamily="2" charset="2"/>
              </a:rPr>
              <a:t>, </a:t>
            </a:r>
            <a:r>
              <a:rPr lang="de-DE" altLang="en-US" dirty="0" err="1">
                <a:sym typeface="Wingdings" pitchFamily="2" charset="2"/>
              </a:rPr>
              <a:t>you</a:t>
            </a:r>
            <a:r>
              <a:rPr lang="de-DE" altLang="en-US" dirty="0">
                <a:sym typeface="Wingdings" pitchFamily="2" charset="2"/>
              </a:rPr>
              <a:t> will </a:t>
            </a:r>
            <a:r>
              <a:rPr lang="de-DE" altLang="en-US" dirty="0" err="1">
                <a:sym typeface="Wingdings" pitchFamily="2" charset="2"/>
              </a:rPr>
              <a:t>file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err="1">
                <a:sym typeface="Wingdings" pitchFamily="2" charset="2"/>
              </a:rPr>
              <a:t>materials</a:t>
            </a:r>
            <a:r>
              <a:rPr lang="de-DE" altLang="en-US" dirty="0">
                <a:sym typeface="Wingdings" pitchFamily="2" charset="2"/>
              </a:rPr>
              <a:t>, bring back </a:t>
            </a:r>
            <a:r>
              <a:rPr lang="de-DE" altLang="en-US" dirty="0" err="1">
                <a:sym typeface="Wingdings" pitchFamily="2" charset="2"/>
              </a:rPr>
              <a:t>books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err="1">
                <a:sym typeface="Wingdings" pitchFamily="2" charset="2"/>
              </a:rPr>
              <a:t>to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err="1">
                <a:sym typeface="Wingdings" pitchFamily="2" charset="2"/>
              </a:rPr>
              <a:t>the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err="1">
                <a:sym typeface="Wingdings" pitchFamily="2" charset="2"/>
              </a:rPr>
              <a:t>library</a:t>
            </a:r>
            <a:r>
              <a:rPr lang="de-DE" altLang="en-US" dirty="0">
                <a:sym typeface="Wingdings" pitchFamily="2" charset="2"/>
              </a:rPr>
              <a:t>.. </a:t>
            </a:r>
          </a:p>
          <a:p>
            <a:endParaRPr lang="de-DE" altLang="en-US" dirty="0">
              <a:sym typeface="Wingdings" pitchFamily="2" charset="2"/>
            </a:endParaRPr>
          </a:p>
          <a:p>
            <a:r>
              <a:rPr lang="de-DE" altLang="en-US" dirty="0" err="1">
                <a:sym typeface="Wingdings" pitchFamily="2" charset="2"/>
              </a:rPr>
              <a:t>Thats</a:t>
            </a:r>
            <a:r>
              <a:rPr lang="de-DE" altLang="en-US" dirty="0">
                <a:sym typeface="Wingdings" pitchFamily="2" charset="2"/>
              </a:rPr>
              <a:t> a </a:t>
            </a:r>
            <a:r>
              <a:rPr lang="de-DE" altLang="en-US" dirty="0" err="1">
                <a:sym typeface="Wingdings" pitchFamily="2" charset="2"/>
              </a:rPr>
              <a:t>simplified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err="1">
                <a:sym typeface="Wingdings" pitchFamily="2" charset="2"/>
              </a:rPr>
              <a:t>project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err="1">
                <a:sym typeface="Wingdings" pitchFamily="2" charset="2"/>
              </a:rPr>
              <a:t>life</a:t>
            </a:r>
            <a:r>
              <a:rPr lang="de-DE" altLang="en-US" dirty="0">
                <a:sym typeface="Wingdings" pitchFamily="2" charset="2"/>
              </a:rPr>
              <a:t> </a:t>
            </a:r>
            <a:r>
              <a:rPr lang="de-DE" altLang="en-US" dirty="0" err="1">
                <a:sym typeface="Wingdings" pitchFamily="2" charset="2"/>
              </a:rPr>
              <a:t>cycle</a:t>
            </a:r>
            <a:r>
              <a:rPr lang="de-DE" altLang="en-US" dirty="0">
                <a:sym typeface="Wingdings" pitchFamily="2" charset="2"/>
              </a:rPr>
              <a:t>. </a:t>
            </a:r>
          </a:p>
          <a:p>
            <a:endParaRPr lang="de-DE" altLang="en-US" dirty="0">
              <a:sym typeface="Wingdings" pitchFamily="2" charset="2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en-US" altLang="en-US" sz="1200" b="1" i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project life cycle </a:t>
            </a:r>
            <a:r>
              <a:rPr lang="en-US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refers to the stages in a project</a:t>
            </a:r>
            <a:r>
              <a:rPr lang="ja-JP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’</a:t>
            </a:r>
            <a:r>
              <a:rPr lang="en-US" altLang="ja-JP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 development and are divided into four distinct phases:</a:t>
            </a:r>
          </a:p>
          <a:p>
            <a:pPr marL="0" indent="0" eaLnBrk="1" hangingPunct="1">
              <a:buFont typeface="Times" pitchFamily="1" charset="0"/>
              <a:buChar char="•"/>
              <a:defRPr/>
            </a:pPr>
            <a:r>
              <a:rPr lang="en-US" altLang="en-US" sz="1200" b="1" i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Conceptualization</a:t>
            </a:r>
            <a:r>
              <a:rPr lang="en-US" altLang="en-US" sz="12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development of the initial goal and technical specifications of the project. Key </a:t>
            </a:r>
            <a:r>
              <a:rPr lang="en-US" altLang="en-US" sz="1200" b="1" i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stakeholders </a:t>
            </a:r>
            <a:r>
              <a:rPr lang="en-US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identified and signed on at this phase.</a:t>
            </a:r>
          </a:p>
          <a:p>
            <a:pPr marL="0" indent="0" eaLnBrk="1" hangingPunct="1">
              <a:buFont typeface="Times" pitchFamily="1" charset="0"/>
              <a:buChar char="•"/>
              <a:defRPr/>
            </a:pPr>
            <a:r>
              <a:rPr lang="en-US" altLang="en-US" sz="1200" b="1" i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Planning</a:t>
            </a:r>
            <a:r>
              <a:rPr lang="en-US" altLang="en-US" sz="1200" b="1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</a:t>
            </a:r>
            <a:r>
              <a:rPr lang="en-US" altLang="en-US" sz="1200" b="1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 detailed specifications, schedules, schematics, and plans are developed.</a:t>
            </a:r>
          </a:p>
          <a:p>
            <a:pPr marL="0" indent="0" eaLnBrk="1" hangingPunct="1">
              <a:buFont typeface="Times" pitchFamily="1" charset="0"/>
              <a:buChar char="•"/>
              <a:defRPr/>
            </a:pPr>
            <a:r>
              <a:rPr lang="en-US" altLang="en-US" sz="1200" b="1" i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Execution</a:t>
            </a:r>
            <a:r>
              <a:rPr lang="en-US" altLang="en-US" sz="1200" b="1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</a:t>
            </a:r>
            <a:r>
              <a:rPr lang="en-US" altLang="en-US" sz="1200" b="1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actual </a:t>
            </a:r>
            <a:r>
              <a:rPr lang="ja-JP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</a:t>
            </a:r>
            <a:r>
              <a:rPr lang="en-US" altLang="ja-JP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work</a:t>
            </a:r>
            <a:r>
              <a:rPr lang="ja-JP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</a:t>
            </a:r>
            <a:r>
              <a:rPr lang="en-US" altLang="ja-JP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the project is performed.</a:t>
            </a:r>
          </a:p>
          <a:p>
            <a:pPr marL="0" indent="0" eaLnBrk="1" hangingPunct="1">
              <a:buFont typeface="Times" pitchFamily="1" charset="0"/>
              <a:buChar char="•"/>
              <a:defRPr/>
            </a:pPr>
            <a:r>
              <a:rPr lang="en-US" altLang="en-US" sz="1200" b="1" i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Termination</a:t>
            </a:r>
            <a:r>
              <a:rPr lang="en-US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project is transferred to the customer, resources reassigned, project is closed out</a:t>
            </a:r>
            <a:endParaRPr lang="de-DE" altLang="en-US" dirty="0">
              <a:sym typeface="Wingdings" pitchFamily="2" charset="2"/>
            </a:endParaRPr>
          </a:p>
          <a:p>
            <a:endParaRPr lang="de-DE" altLang="en-US" dirty="0"/>
          </a:p>
        </p:txBody>
      </p:sp>
      <p:sp>
        <p:nvSpPr>
          <p:cNvPr id="34820" name="Datumsplatzhalt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9pPr>
          </a:lstStyle>
          <a:p>
            <a:fld id="{AE9F2C43-7232-4860-8C6A-6EFEEF4BEE0C}" type="datetime1">
              <a:rPr lang="de-DE" altLang="en-US" sz="1000" b="0" smtClean="0">
                <a:solidFill>
                  <a:schemeClr val="tx1"/>
                </a:solidFill>
                <a:ea typeface="MS PGothic" pitchFamily="34" charset="-128"/>
              </a:rPr>
              <a:pPr/>
              <a:t>01.07.2019</a:t>
            </a:fld>
            <a:endParaRPr lang="de-DE" altLang="en-US" sz="1000" b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34821" name="Foliennummernplatzhalt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9pPr>
          </a:lstStyle>
          <a:p>
            <a:fld id="{B17FD17E-22C1-453E-9196-EDC18F890721}" type="slidenum">
              <a:rPr lang="de-DE" altLang="de-DE" sz="1000" b="0">
                <a:solidFill>
                  <a:schemeClr val="tx1"/>
                </a:solidFill>
                <a:ea typeface="MS PGothic" pitchFamily="34" charset="-128"/>
              </a:rPr>
              <a:pPr/>
              <a:t>16</a:t>
            </a:fld>
            <a:endParaRPr lang="de-DE" altLang="de-DE" sz="1200" b="0">
              <a:solidFill>
                <a:schemeClr val="tx1"/>
              </a:solidFill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As you can see, each of this factors has his own dynamic.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*slide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The project life cycle is also a useful means of visualizing activities required and challenges to be faced during the life of a project. These five components my change over the course of a project: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Client interest: level of enthusiasm or concern expressed by the projects client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Project stake: The amount of corporate investment in the project. The longer the life of a project the greater the investment.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Resources: The commitment of financial, human, and technical resources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Creativity: the degree of innovation required by the project, especially during certain development phases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Uncertainty: The degree of risk associated with the project. Riskiness here reflects the number of unknowns, including technical challenges.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Balancing the requirements of these elements across the project life cycle is just one of many demands placed on a project team. 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28663" indent="-27940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20775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570038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17713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4749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321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3893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465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1832FAB-2FAF-4801-BC0B-005D48537F47}" type="slidenum">
              <a:rPr lang="en-US" altLang="en-US">
                <a:latin typeface="Calibri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dirty="0"/>
              <a:t>1b. </a:t>
            </a:r>
            <a:r>
              <a:rPr lang="de-DE" altLang="de-DE" dirty="0" err="1"/>
              <a:t>Majority</a:t>
            </a:r>
            <a:r>
              <a:rPr lang="de-DE" altLang="de-DE" dirty="0"/>
              <a:t> </a:t>
            </a:r>
            <a:r>
              <a:rPr lang="de-DE" altLang="de-DE" dirty="0" err="1"/>
              <a:t>of</a:t>
            </a:r>
            <a:r>
              <a:rPr lang="de-DE" altLang="de-DE" dirty="0"/>
              <a:t> </a:t>
            </a:r>
            <a:r>
              <a:rPr lang="de-DE" altLang="de-DE" dirty="0" err="1"/>
              <a:t>budget</a:t>
            </a:r>
            <a:r>
              <a:rPr lang="de-DE" altLang="de-DE" dirty="0"/>
              <a:t> </a:t>
            </a:r>
            <a:r>
              <a:rPr lang="de-DE" altLang="de-DE" dirty="0" err="1"/>
              <a:t>is</a:t>
            </a:r>
            <a:r>
              <a:rPr lang="de-DE" altLang="de-DE" dirty="0"/>
              <a:t> </a:t>
            </a:r>
            <a:r>
              <a:rPr lang="de-DE" altLang="de-DE" dirty="0" err="1"/>
              <a:t>spend</a:t>
            </a:r>
            <a:r>
              <a:rPr lang="de-DE" altLang="de-DE" dirty="0"/>
              <a:t> </a:t>
            </a:r>
            <a:r>
              <a:rPr lang="de-DE" altLang="de-DE" dirty="0" err="1"/>
              <a:t>during</a:t>
            </a:r>
            <a:r>
              <a:rPr lang="de-DE" altLang="de-DE" dirty="0"/>
              <a:t> </a:t>
            </a:r>
            <a:r>
              <a:rPr lang="de-DE" altLang="de-DE" dirty="0" err="1"/>
              <a:t>execution</a:t>
            </a:r>
            <a:endParaRPr lang="de-DE" altLang="de-DE" dirty="0"/>
          </a:p>
        </p:txBody>
      </p:sp>
      <p:sp>
        <p:nvSpPr>
          <p:cNvPr id="62468" name="Datumsplatzhalt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9pPr>
          </a:lstStyle>
          <a:p>
            <a:fld id="{21AC8B57-033C-4E85-9DAA-4BFD18D505C9}" type="datetime1">
              <a:rPr lang="de-DE" altLang="de-DE" sz="1000" b="0" smtClean="0">
                <a:solidFill>
                  <a:schemeClr val="tx1"/>
                </a:solidFill>
                <a:ea typeface="MS PGothic" pitchFamily="34" charset="-128"/>
              </a:rPr>
              <a:pPr/>
              <a:t>01.07.2019</a:t>
            </a:fld>
            <a:endParaRPr lang="de-DE" altLang="de-DE" sz="1000" b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62469" name="Foliennummernplatzhalt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9pPr>
          </a:lstStyle>
          <a:p>
            <a:fld id="{5572E310-6AC3-451E-9F12-5AEBF3F30AFF}" type="slidenum">
              <a:rPr lang="de-DE" altLang="de-DE" sz="1000" b="0">
                <a:solidFill>
                  <a:schemeClr val="tx1"/>
                </a:solidFill>
                <a:ea typeface="MS PGothic" pitchFamily="34" charset="-128"/>
              </a:rPr>
              <a:pPr/>
              <a:t>18</a:t>
            </a:fld>
            <a:endParaRPr lang="de-DE" altLang="de-DE" sz="1200" b="0">
              <a:solidFill>
                <a:schemeClr val="tx1"/>
              </a:solidFill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5C4C4-6DEF-42AE-B480-7D8D2C10A4E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27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en-US" dirty="0"/>
              <a:t>Write on </a:t>
            </a:r>
            <a:r>
              <a:rPr lang="de-DE" altLang="en-US" dirty="0" err="1"/>
              <a:t>cards</a:t>
            </a:r>
            <a:r>
              <a:rPr lang="de-DE" altLang="en-US" dirty="0"/>
              <a:t>. Bring </a:t>
            </a:r>
            <a:r>
              <a:rPr lang="de-DE" altLang="en-US" dirty="0" err="1"/>
              <a:t>to</a:t>
            </a:r>
            <a:r>
              <a:rPr lang="de-DE" altLang="en-US" dirty="0"/>
              <a:t> front </a:t>
            </a:r>
          </a:p>
          <a:p>
            <a:endParaRPr lang="de-DE" altLang="en-US" dirty="0"/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 students to write their expectations on cards and cluster them on the board. Explain which you can fulfil and which not.</a:t>
            </a:r>
          </a:p>
          <a:p>
            <a:endParaRPr lang="en-US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reflect on the method and why clarifying expectations is necessary in project management (i.e. in a workshop with stakeholder)</a:t>
            </a:r>
            <a:endParaRPr lang="de-DE" altLang="en-US" dirty="0"/>
          </a:p>
        </p:txBody>
      </p:sp>
      <p:sp>
        <p:nvSpPr>
          <p:cNvPr id="3994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D3D8EE4-6CBD-4373-A41A-4A49791F9BCC}" type="slidenum">
              <a:rPr lang="de-DE" altLang="en-US" sz="1000" smtClean="0"/>
              <a:pPr>
                <a:spcBef>
                  <a:spcPct val="0"/>
                </a:spcBef>
              </a:pPr>
              <a:t>3</a:t>
            </a:fld>
            <a:endParaRPr lang="de-DE" altLang="en-US" sz="10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5763" y="685800"/>
            <a:ext cx="6091237" cy="3427413"/>
          </a:xfrm>
          <a:ln/>
        </p:spPr>
      </p:sp>
      <p:sp>
        <p:nvSpPr>
          <p:cNvPr id="17411" name="Notizenplatzhalt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de-DE" altLang="en-US" dirty="0">
                <a:ea typeface="ＭＳ Ｐゴシック" pitchFamily="1" charset="-128"/>
              </a:rPr>
              <a:t>*</a:t>
            </a:r>
            <a:r>
              <a:rPr lang="de-DE" altLang="en-US" dirty="0" err="1">
                <a:ea typeface="ＭＳ Ｐゴシック" pitchFamily="1" charset="-128"/>
              </a:rPr>
              <a:t>explain</a:t>
            </a:r>
            <a:r>
              <a:rPr lang="de-DE" altLang="en-US" baseline="0" dirty="0">
                <a:ea typeface="ＭＳ Ｐゴシック" pitchFamily="1" charset="-128"/>
              </a:rPr>
              <a:t> </a:t>
            </a:r>
            <a:r>
              <a:rPr lang="de-DE" altLang="en-US" baseline="0" dirty="0" err="1">
                <a:ea typeface="ＭＳ Ｐゴシック" pitchFamily="1" charset="-128"/>
              </a:rPr>
              <a:t>the</a:t>
            </a:r>
            <a:r>
              <a:rPr lang="de-DE" altLang="en-US" baseline="0" dirty="0">
                <a:ea typeface="ＭＳ Ｐゴシック" pitchFamily="1" charset="-128"/>
              </a:rPr>
              <a:t> </a:t>
            </a:r>
            <a:r>
              <a:rPr lang="de-DE" altLang="en-US" baseline="0" dirty="0" err="1">
                <a:ea typeface="ＭＳ Ｐゴシック" pitchFamily="1" charset="-128"/>
              </a:rPr>
              <a:t>learning</a:t>
            </a:r>
            <a:r>
              <a:rPr lang="de-DE" altLang="en-US" baseline="0" dirty="0">
                <a:ea typeface="ＭＳ Ｐゴシック" pitchFamily="1" charset="-128"/>
              </a:rPr>
              <a:t> </a:t>
            </a:r>
            <a:r>
              <a:rPr lang="de-DE" altLang="en-US" baseline="0" dirty="0" err="1">
                <a:ea typeface="ＭＳ Ｐゴシック" pitchFamily="1" charset="-128"/>
              </a:rPr>
              <a:t>objective</a:t>
            </a:r>
            <a:endParaRPr lang="de-DE" altLang="en-US" dirty="0">
              <a:ea typeface="ＭＳ Ｐゴシック" pitchFamily="1" charset="-128"/>
            </a:endParaRPr>
          </a:p>
        </p:txBody>
      </p:sp>
      <p:sp>
        <p:nvSpPr>
          <p:cNvPr id="3789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50373EF-5D57-48A6-832C-48D023E9AF50}" type="slidenum">
              <a:rPr lang="en-US" altLang="en-US" sz="1000" smtClean="0"/>
              <a:pPr>
                <a:spcBef>
                  <a:spcPct val="0"/>
                </a:spcBef>
              </a:pPr>
              <a:t>4</a:t>
            </a:fld>
            <a:endParaRPr lang="en-US" altLang="en-US" sz="10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de-DE" dirty="0" err="1"/>
              <a:t>example</a:t>
            </a:r>
            <a:r>
              <a:rPr lang="de-DE" dirty="0"/>
              <a:t>. </a:t>
            </a:r>
            <a:r>
              <a:rPr lang="de-DE" dirty="0" err="1"/>
              <a:t>Please</a:t>
            </a:r>
            <a:r>
              <a:rPr lang="de-DE" dirty="0"/>
              <a:t> </a:t>
            </a:r>
            <a:r>
              <a:rPr lang="de-DE" dirty="0" err="1"/>
              <a:t>adapt</a:t>
            </a:r>
            <a:endParaRPr lang="de-DE" dirty="0"/>
          </a:p>
          <a:p>
            <a:pPr marL="171450" indent="-171450">
              <a:buFont typeface="Arial" pitchFamily="34" charset="0"/>
              <a:buChar char="•"/>
            </a:pPr>
            <a:r>
              <a:rPr lang="de-DE" dirty="0"/>
              <a:t>Highlight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amount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self</a:t>
            </a:r>
            <a:r>
              <a:rPr lang="de-DE" dirty="0"/>
              <a:t> </a:t>
            </a:r>
            <a:r>
              <a:rPr lang="de-DE" dirty="0" err="1"/>
              <a:t>study</a:t>
            </a:r>
            <a:r>
              <a:rPr lang="de-DE" dirty="0"/>
              <a:t> time!!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5C4C4-6DEF-42AE-B480-7D8D2C10A4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32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Example. Please adapt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5C4C4-6DEF-42AE-B480-7D8D2C10A4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17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en-US"/>
              <a:t>Brainstorm!</a:t>
            </a:r>
          </a:p>
          <a:p>
            <a:r>
              <a:rPr lang="de-DE" altLang="en-US"/>
              <a:t>-mindmap an tafel</a:t>
            </a:r>
          </a:p>
          <a:p>
            <a:endParaRPr lang="de-DE" altLang="en-US"/>
          </a:p>
          <a:p>
            <a:endParaRPr lang="en-US" altLang="en-US"/>
          </a:p>
        </p:txBody>
      </p:sp>
      <p:sp>
        <p:nvSpPr>
          <p:cNvPr id="16388" name="Datumsplatzhalt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9401F05-6377-4DDD-8166-CBE135C632F5}" type="datetime1">
              <a:rPr lang="de-DE" altLang="en-US" sz="1000" smtClean="0"/>
              <a:pPr>
                <a:spcBef>
                  <a:spcPct val="0"/>
                </a:spcBef>
              </a:pPr>
              <a:t>01.07.2019</a:t>
            </a:fld>
            <a:endParaRPr lang="de-DE" altLang="en-US" sz="1000"/>
          </a:p>
        </p:txBody>
      </p:sp>
      <p:sp>
        <p:nvSpPr>
          <p:cNvPr id="16389" name="Foliennummernplatzhalt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6DD9515-94B8-4128-8CB6-004D686848D5}" type="slidenum">
              <a:rPr lang="de-DE" altLang="en-US" sz="1000"/>
              <a:pPr>
                <a:spcBef>
                  <a:spcPct val="0"/>
                </a:spcBef>
              </a:pPr>
              <a:t>11</a:t>
            </a:fld>
            <a:endParaRPr lang="de-DE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buAutoNum type="arabicPeriod"/>
            </a:pPr>
            <a:r>
              <a:rPr lang="de-DE" altLang="en-US" dirty="0" err="1"/>
              <a:t>Arises</a:t>
            </a:r>
            <a:r>
              <a:rPr lang="de-DE" altLang="en-US" dirty="0"/>
              <a:t> out o a </a:t>
            </a:r>
            <a:r>
              <a:rPr lang="de-DE" altLang="en-US" dirty="0" err="1"/>
              <a:t>concrete</a:t>
            </a:r>
            <a:r>
              <a:rPr lang="de-DE" altLang="en-US" dirty="0"/>
              <a:t> </a:t>
            </a:r>
            <a:r>
              <a:rPr lang="de-DE" altLang="en-US" dirty="0" err="1"/>
              <a:t>need</a:t>
            </a:r>
            <a:r>
              <a:rPr lang="de-DE" altLang="en-US" dirty="0"/>
              <a:t>. </a:t>
            </a:r>
            <a:r>
              <a:rPr lang="de-DE" altLang="en-US" dirty="0" err="1"/>
              <a:t>To</a:t>
            </a:r>
            <a:r>
              <a:rPr lang="de-DE" altLang="en-US" dirty="0"/>
              <a:t> </a:t>
            </a:r>
            <a:r>
              <a:rPr lang="de-DE" altLang="en-US" dirty="0" err="1"/>
              <a:t>meat</a:t>
            </a:r>
            <a:r>
              <a:rPr lang="de-DE" altLang="en-US" dirty="0"/>
              <a:t> a </a:t>
            </a:r>
            <a:r>
              <a:rPr lang="de-DE" altLang="en-US" dirty="0" err="1"/>
              <a:t>clear</a:t>
            </a:r>
            <a:r>
              <a:rPr lang="de-DE" altLang="en-US" dirty="0"/>
              <a:t> </a:t>
            </a:r>
            <a:r>
              <a:rPr lang="de-DE" altLang="en-US" dirty="0" err="1"/>
              <a:t>goal</a:t>
            </a:r>
            <a:endParaRPr lang="de-DE" altLang="en-US" dirty="0"/>
          </a:p>
          <a:p>
            <a:pPr eaLnBrk="1" hangingPunct="1">
              <a:lnSpc>
                <a:spcPct val="110000"/>
              </a:lnSpc>
            </a:pPr>
            <a:r>
              <a:rPr lang="en-US" altLang="en-US" dirty="0"/>
              <a:t>Traditional </a:t>
            </a:r>
            <a:r>
              <a:rPr lang="en-US" altLang="en-US" b="1" i="1" dirty="0">
                <a:solidFill>
                  <a:schemeClr val="accent6">
                    <a:lumMod val="75000"/>
                  </a:schemeClr>
                </a:solidFill>
              </a:rPr>
              <a:t>management functions </a:t>
            </a:r>
            <a:r>
              <a:rPr lang="en-US" altLang="en-US" dirty="0"/>
              <a:t>of planning, organizing, motivation, directing, and control apply to project management.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dirty="0"/>
              <a:t>Principal outcomes of a project are the satisfaction of </a:t>
            </a:r>
            <a:r>
              <a:rPr lang="en-US" altLang="en-US" b="1" i="1" dirty="0">
                <a:solidFill>
                  <a:schemeClr val="accent1"/>
                </a:solidFill>
              </a:rPr>
              <a:t>customer requirements </a:t>
            </a:r>
            <a:r>
              <a:rPr lang="en-US" altLang="en-US" dirty="0"/>
              <a:t>within the constraints of technical, cost, and schedule objectives.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dirty="0"/>
              <a:t>Projects are terminated upon successful completion of </a:t>
            </a:r>
            <a:r>
              <a:rPr lang="en-US" altLang="en-US" b="1" i="1" dirty="0">
                <a:solidFill>
                  <a:schemeClr val="accent1"/>
                </a:solidFill>
              </a:rPr>
              <a:t>performance objectives</a:t>
            </a:r>
            <a:endParaRPr lang="de-DE" altLang="en-US" dirty="0"/>
          </a:p>
          <a:p>
            <a:endParaRPr lang="de-DE" altLang="en-US" dirty="0"/>
          </a:p>
          <a:p>
            <a:endParaRPr lang="de-DE" altLang="en-US" dirty="0"/>
          </a:p>
          <a:p>
            <a:r>
              <a:rPr lang="de-DE" altLang="en-US" dirty="0"/>
              <a:t>The </a:t>
            </a:r>
            <a:r>
              <a:rPr lang="de-DE" altLang="en-US" dirty="0" err="1"/>
              <a:t>simpliest</a:t>
            </a:r>
            <a:r>
              <a:rPr lang="de-DE" altLang="en-US" dirty="0"/>
              <a:t> </a:t>
            </a:r>
            <a:r>
              <a:rPr lang="de-DE" altLang="en-US" dirty="0" err="1"/>
              <a:t>definition</a:t>
            </a:r>
            <a:r>
              <a:rPr lang="de-DE" altLang="en-US" dirty="0"/>
              <a:t> </a:t>
            </a:r>
            <a:r>
              <a:rPr lang="de-DE" altLang="en-US" dirty="0" err="1"/>
              <a:t>is</a:t>
            </a:r>
            <a:r>
              <a:rPr lang="de-DE" altLang="en-US" dirty="0"/>
              <a:t> </a:t>
            </a:r>
            <a:r>
              <a:rPr lang="de-DE" altLang="en-US" dirty="0" err="1"/>
              <a:t>found</a:t>
            </a:r>
            <a:r>
              <a:rPr lang="de-DE" altLang="en-US" dirty="0"/>
              <a:t> in </a:t>
            </a:r>
            <a:r>
              <a:rPr lang="de-DE" altLang="en-US" dirty="0" err="1"/>
              <a:t>the</a:t>
            </a:r>
            <a:r>
              <a:rPr lang="de-DE" altLang="en-US" dirty="0"/>
              <a:t> „Project Management Body </a:t>
            </a:r>
            <a:r>
              <a:rPr lang="de-DE" altLang="en-US" dirty="0" err="1"/>
              <a:t>of</a:t>
            </a:r>
            <a:r>
              <a:rPr lang="de-DE" altLang="en-US" dirty="0"/>
              <a:t> </a:t>
            </a:r>
            <a:r>
              <a:rPr lang="de-DE" altLang="en-US" dirty="0" err="1"/>
              <a:t>knowledge</a:t>
            </a:r>
            <a:r>
              <a:rPr lang="de-DE" altLang="en-US" dirty="0"/>
              <a:t> </a:t>
            </a:r>
            <a:r>
              <a:rPr lang="de-DE" altLang="en-US" dirty="0" err="1"/>
              <a:t>guide</a:t>
            </a:r>
            <a:r>
              <a:rPr lang="de-DE" altLang="en-US" dirty="0"/>
              <a:t>“ </a:t>
            </a:r>
            <a:r>
              <a:rPr lang="de-DE" altLang="en-US" dirty="0" err="1"/>
              <a:t>the</a:t>
            </a:r>
            <a:r>
              <a:rPr lang="de-DE" altLang="en-US" dirty="0"/>
              <a:t> „</a:t>
            </a:r>
            <a:r>
              <a:rPr lang="de-DE" altLang="en-US" dirty="0" err="1"/>
              <a:t>PMBoK</a:t>
            </a:r>
            <a:r>
              <a:rPr lang="de-DE" altLang="en-US" dirty="0"/>
              <a:t>“ </a:t>
            </a:r>
            <a:r>
              <a:rPr lang="de-DE" altLang="en-US" dirty="0" err="1"/>
              <a:t>published</a:t>
            </a:r>
            <a:r>
              <a:rPr lang="de-DE" altLang="en-US" dirty="0"/>
              <a:t> </a:t>
            </a:r>
            <a:r>
              <a:rPr lang="de-DE" altLang="en-US" dirty="0" err="1"/>
              <a:t>by</a:t>
            </a:r>
            <a:r>
              <a:rPr lang="de-DE" altLang="en-US" dirty="0"/>
              <a:t> </a:t>
            </a:r>
            <a:r>
              <a:rPr lang="de-DE" altLang="en-US" dirty="0" err="1"/>
              <a:t>the</a:t>
            </a:r>
            <a:r>
              <a:rPr lang="de-DE" altLang="en-US" dirty="0"/>
              <a:t> Project Management Institut. The </a:t>
            </a:r>
            <a:r>
              <a:rPr lang="de-DE" altLang="en-US" dirty="0" err="1"/>
              <a:t>PMI</a:t>
            </a:r>
            <a:r>
              <a:rPr lang="de-DE" altLang="en-US" dirty="0"/>
              <a:t> </a:t>
            </a:r>
            <a:r>
              <a:rPr lang="de-DE" altLang="en-US" dirty="0" err="1"/>
              <a:t>is</a:t>
            </a:r>
            <a:r>
              <a:rPr lang="de-DE" altLang="en-US" dirty="0"/>
              <a:t> </a:t>
            </a:r>
            <a:r>
              <a:rPr lang="de-DE" altLang="en-US" dirty="0" err="1"/>
              <a:t>the</a:t>
            </a:r>
            <a:r>
              <a:rPr lang="de-DE" altLang="en-US" dirty="0"/>
              <a:t> </a:t>
            </a:r>
            <a:r>
              <a:rPr lang="de-DE" altLang="en-US" dirty="0" err="1"/>
              <a:t>worlds</a:t>
            </a:r>
            <a:r>
              <a:rPr lang="de-DE" altLang="en-US" dirty="0"/>
              <a:t> </a:t>
            </a:r>
            <a:r>
              <a:rPr lang="de-DE" altLang="en-US" dirty="0" err="1"/>
              <a:t>largest</a:t>
            </a:r>
            <a:r>
              <a:rPr lang="de-DE" altLang="en-US" dirty="0"/>
              <a:t> professional </a:t>
            </a:r>
            <a:r>
              <a:rPr lang="de-DE" altLang="en-US" dirty="0" err="1"/>
              <a:t>project</a:t>
            </a:r>
            <a:r>
              <a:rPr lang="de-DE" altLang="en-US" dirty="0"/>
              <a:t> </a:t>
            </a:r>
            <a:r>
              <a:rPr lang="de-DE" altLang="en-US" dirty="0" err="1"/>
              <a:t>management</a:t>
            </a:r>
            <a:r>
              <a:rPr lang="de-DE" altLang="en-US" dirty="0"/>
              <a:t> </a:t>
            </a:r>
            <a:r>
              <a:rPr lang="de-DE" altLang="en-US" dirty="0" err="1"/>
              <a:t>assosciation</a:t>
            </a:r>
            <a:r>
              <a:rPr lang="de-DE" altLang="en-US" dirty="0"/>
              <a:t>. </a:t>
            </a:r>
          </a:p>
          <a:p>
            <a:endParaRPr lang="de-DE" altLang="en-US" dirty="0"/>
          </a:p>
        </p:txBody>
      </p:sp>
      <p:sp>
        <p:nvSpPr>
          <p:cNvPr id="18436" name="Datumsplatzhalt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9pPr>
          </a:lstStyle>
          <a:p>
            <a:fld id="{E2BEE46D-FEB5-429E-ACE1-F838F6EF28C0}" type="datetime1">
              <a:rPr lang="de-DE" altLang="en-US" sz="1000" b="0" smtClean="0">
                <a:solidFill>
                  <a:schemeClr val="tx1"/>
                </a:solidFill>
                <a:ea typeface="MS PGothic" pitchFamily="34" charset="-128"/>
              </a:rPr>
              <a:pPr/>
              <a:t>01.07.2019</a:t>
            </a:fld>
            <a:endParaRPr lang="de-DE" altLang="en-US" sz="1000" b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18437" name="Foliennummernplatzhalt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9pPr>
          </a:lstStyle>
          <a:p>
            <a:fld id="{3DDEE1CD-6C66-487D-9152-4718D89932C1}" type="slidenum">
              <a:rPr lang="de-DE" altLang="de-DE" sz="1000" b="0">
                <a:solidFill>
                  <a:schemeClr val="tx1"/>
                </a:solidFill>
                <a:ea typeface="MS PGothic" pitchFamily="34" charset="-128"/>
              </a:rPr>
              <a:pPr/>
              <a:t>12</a:t>
            </a:fld>
            <a:endParaRPr lang="de-DE" altLang="de-DE" sz="1200" b="0">
              <a:solidFill>
                <a:schemeClr val="tx1"/>
              </a:solidFill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en-US"/>
              <a:t>Also there are a number of definitions, we must differentiate projects from organizational processes. A process referes to an ongoing day to day activity.</a:t>
            </a:r>
          </a:p>
          <a:p>
            <a:endParaRPr lang="de-DE" altLang="en-US"/>
          </a:p>
          <a:p>
            <a:r>
              <a:rPr lang="de-DE" altLang="en-US"/>
              <a:t>*slide*</a:t>
            </a:r>
          </a:p>
          <a:p>
            <a:endParaRPr lang="de-DE" altLang="en-US"/>
          </a:p>
          <a:p>
            <a:r>
              <a:rPr lang="de-DE" altLang="en-US"/>
              <a:t>As a result a project represents an exiting alternative to business as usuall. The challanges are great but so are the rewards with ist success. </a:t>
            </a:r>
            <a:endParaRPr lang="en-US" altLang="en-US"/>
          </a:p>
          <a:p>
            <a:endParaRPr lang="en-US" altLang="en-US"/>
          </a:p>
        </p:txBody>
      </p:sp>
      <p:sp>
        <p:nvSpPr>
          <p:cNvPr id="22532" name="Datumsplatzhalt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9pPr>
          </a:lstStyle>
          <a:p>
            <a:fld id="{C17E989A-B0BA-42B4-A333-6B0A822FFF32}" type="datetime1">
              <a:rPr lang="de-DE" altLang="en-US" sz="1000" b="0" smtClean="0">
                <a:solidFill>
                  <a:schemeClr val="tx1"/>
                </a:solidFill>
                <a:ea typeface="MS PGothic" pitchFamily="34" charset="-128"/>
              </a:rPr>
              <a:pPr/>
              <a:t>01.07.2019</a:t>
            </a:fld>
            <a:endParaRPr lang="de-DE" altLang="en-US" sz="1000" b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22533" name="Foliennummernplatzhalt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9pPr>
          </a:lstStyle>
          <a:p>
            <a:fld id="{6751A57A-B299-433C-8753-2EDD0C832E61}" type="slidenum">
              <a:rPr lang="de-DE" altLang="de-DE" sz="1000" b="0">
                <a:solidFill>
                  <a:schemeClr val="tx1"/>
                </a:solidFill>
                <a:ea typeface="MS PGothic" pitchFamily="34" charset="-128"/>
              </a:rPr>
              <a:pPr/>
              <a:t>13</a:t>
            </a:fld>
            <a:endParaRPr lang="de-DE" altLang="de-DE" sz="1200" b="0">
              <a:solidFill>
                <a:schemeClr val="tx1"/>
              </a:solidFill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buAutoNum type="arabicPeriod"/>
            </a:pPr>
            <a:r>
              <a:rPr lang="en-US" altLang="en-US" dirty="0"/>
              <a:t>Project</a:t>
            </a:r>
          </a:p>
          <a:p>
            <a:pPr marL="228600" indent="-228600">
              <a:buAutoNum type="arabicPeriod"/>
            </a:pPr>
            <a:r>
              <a:rPr lang="en-US" altLang="en-US" dirty="0"/>
              <a:t>Project if they do it once, Process if they do it every year</a:t>
            </a:r>
          </a:p>
          <a:p>
            <a:pPr marL="228600" indent="-228600">
              <a:buAutoNum type="arabicPeriod"/>
            </a:pPr>
            <a:r>
              <a:rPr lang="en-US" altLang="en-US" dirty="0"/>
              <a:t>Process</a:t>
            </a:r>
          </a:p>
          <a:p>
            <a:pPr marL="228600" indent="-228600">
              <a:buAutoNum type="arabicPeriod"/>
            </a:pPr>
            <a:r>
              <a:rPr lang="en-US" altLang="en-US" dirty="0"/>
              <a:t>Project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altLang="en-US" dirty="0"/>
              <a:t>Project if they do it once, Process if they do it every year</a:t>
            </a:r>
          </a:p>
          <a:p>
            <a:pPr marL="228600" indent="-228600">
              <a:buAutoNum type="arabicPeriod"/>
            </a:pPr>
            <a:r>
              <a:rPr lang="en-US" altLang="en-US" dirty="0"/>
              <a:t>Project, unless she has written several already</a:t>
            </a:r>
          </a:p>
          <a:p>
            <a:pPr marL="228600" indent="-228600">
              <a:buAutoNum type="arabicPeriod"/>
            </a:pPr>
            <a:endParaRPr lang="en-US" altLang="en-US" dirty="0"/>
          </a:p>
        </p:txBody>
      </p:sp>
      <p:sp>
        <p:nvSpPr>
          <p:cNvPr id="24580" name="Datumsplatzhalt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9pPr>
          </a:lstStyle>
          <a:p>
            <a:fld id="{F215E48F-38E1-4AB8-B9B0-16E10EE1999B}" type="datetime1">
              <a:rPr lang="de-DE" altLang="en-US" sz="1000" b="0" smtClean="0">
                <a:solidFill>
                  <a:schemeClr val="tx1"/>
                </a:solidFill>
                <a:ea typeface="MS PGothic" pitchFamily="34" charset="-128"/>
              </a:rPr>
              <a:pPr/>
              <a:t>01.07.2019</a:t>
            </a:fld>
            <a:endParaRPr lang="de-DE" altLang="en-US" sz="1000" b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24581" name="Foliennummernplatzhalt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Verdana" pitchFamily="34" charset="0"/>
                <a:ea typeface="MS Mincho" pitchFamily="49" charset="-128"/>
              </a:defRPr>
            </a:lvl9pPr>
          </a:lstStyle>
          <a:p>
            <a:fld id="{94FD55D0-79DB-4804-86F0-75C0E512D09A}" type="slidenum">
              <a:rPr lang="de-DE" altLang="de-DE" sz="1000" b="0">
                <a:solidFill>
                  <a:schemeClr val="tx1"/>
                </a:solidFill>
                <a:ea typeface="MS PGothic" pitchFamily="34" charset="-128"/>
              </a:rPr>
              <a:pPr/>
              <a:t>14</a:t>
            </a:fld>
            <a:endParaRPr lang="de-DE" altLang="de-DE" sz="1200" b="0">
              <a:solidFill>
                <a:schemeClr val="tx1"/>
              </a:solidFill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000"/>
            </a:lvl1pPr>
          </a:lstStyle>
          <a:p>
            <a:r>
              <a:rPr lang="de-DE"/>
              <a:t>Titelmasterformat durch Klicken bearbeiten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C978-4671-449B-9F70-CB961028F176}" type="datetime1">
              <a:rPr lang="en-GB" smtClean="0"/>
              <a:t>01/07/2019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7673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169A-84F5-4D44-B4C1-109AF54F9D5C}" type="datetime1">
              <a:rPr lang="en-GB" smtClean="0"/>
              <a:t>01/07/2019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3483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D094-29D9-4086-8A4F-5FF97DC15A1C}" type="datetime1">
              <a:rPr lang="en-GB" smtClean="0"/>
              <a:t>01/07/2019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6308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540EC-F7A1-43CD-91F3-EA73C2DB7407}" type="datetime1">
              <a:rPr lang="en-GB" smtClean="0"/>
              <a:t>01/07/2019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612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92A54-7423-47F6-A719-BA5FF40DC3C0}" type="datetime1">
              <a:rPr lang="en-GB" smtClean="0"/>
              <a:t>01/07/2019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6236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D5A0-8E86-459D-A7A3-B2191D3E1535}" type="datetime1">
              <a:rPr lang="en-GB" smtClean="0"/>
              <a:t>01/07/2019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1608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3303-3E92-4C46-91DC-83C2B363354C}" type="datetime1">
              <a:rPr lang="en-GB" smtClean="0"/>
              <a:t>01/07/2019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0745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599F-1F46-4FC3-A7E3-1655AD82607F}" type="datetime1">
              <a:rPr lang="en-GB" smtClean="0"/>
              <a:t>01/07/2019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5110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5F498-0B2D-4469-B120-FBF6610B971F}" type="datetime1">
              <a:rPr lang="en-GB" smtClean="0"/>
              <a:t>01/07/2019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744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F5F69-DCDD-4A65-88FA-DF496DD621A1}" type="datetime1">
              <a:rPr lang="en-GB" smtClean="0"/>
              <a:t>01/07/2019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900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03EF5-FF33-4A8A-BDCB-3A323641F6CA}" type="datetime1">
              <a:rPr lang="en-GB" smtClean="0"/>
              <a:t>01/07/2019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686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5FC27-0BCC-4139-9F19-ED7BBDFA990E}" type="datetime1">
              <a:rPr lang="en-GB" smtClean="0"/>
              <a:t>01/07/2019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092F8-88B9-48E5-9B8F-3F206E5F35A9}" type="slidenum">
              <a:rPr lang="hr-HR" smtClean="0"/>
              <a:t>‹Nr.›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021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04041"/>
          </a:solidFill>
          <a:latin typeface="Adobe Fan Heiti Std B" panose="020B0700000000000000" pitchFamily="34" charset="-128"/>
          <a:ea typeface="Adobe Fan Heiti Std B" panose="020B0700000000000000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404041"/>
          </a:solidFill>
          <a:latin typeface="Adobe Fan Heiti Std B" panose="020B0700000000000000" pitchFamily="34" charset="-128"/>
          <a:ea typeface="Adobe Fan Heiti Std B" panose="020B0700000000000000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404041"/>
          </a:solidFill>
          <a:latin typeface="Adobe Fan Heiti Std B" panose="020B0700000000000000" pitchFamily="34" charset="-128"/>
          <a:ea typeface="Adobe Fan Heiti Std B" panose="020B0700000000000000" pitchFamily="34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04041"/>
          </a:solidFill>
          <a:latin typeface="Adobe Fan Heiti Std B" panose="020B0700000000000000" pitchFamily="34" charset="-128"/>
          <a:ea typeface="Adobe Fan Heiti Std B" panose="020B0700000000000000" pitchFamily="34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04041"/>
          </a:solidFill>
          <a:latin typeface="Adobe Fan Heiti Std B" panose="020B0700000000000000" pitchFamily="34" charset="-128"/>
          <a:ea typeface="Adobe Fan Heiti Std B" panose="020B0700000000000000" pitchFamily="34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04041"/>
          </a:solidFill>
          <a:latin typeface="Adobe Fan Heiti Std B" panose="020B0700000000000000" pitchFamily="34" charset="-128"/>
          <a:ea typeface="Adobe Fan Heiti Std B" panose="020B0700000000000000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Project Management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9757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tx1"/>
                </a:solidFill>
                <a:latin typeface="+mj-lt"/>
              </a:rPr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30350"/>
            <a:ext cx="10363200" cy="4419600"/>
          </a:xfrm>
        </p:spPr>
        <p:txBody>
          <a:bodyPr rtlCol="0">
            <a:normAutofit/>
          </a:bodyPr>
          <a:lstStyle/>
          <a:p>
            <a:pPr marL="457200" indent="-457200" eaLnBrk="1" fontAlgn="auto" hangingPunct="1">
              <a:buClr>
                <a:schemeClr val="accent6"/>
              </a:buClr>
              <a:buFont typeface="+mj-lt"/>
              <a:buAutoNum type="arabicPeriod"/>
              <a:defRPr/>
            </a:pPr>
            <a:r>
              <a:rPr lang="en-GB" sz="2000" dirty="0">
                <a:latin typeface="+mj-lt"/>
                <a:ea typeface="+mn-ea"/>
              </a:rPr>
              <a:t>Understand why project management is becoming such a powerful and popular practice in business</a:t>
            </a:r>
          </a:p>
          <a:p>
            <a:pPr marL="457200" indent="-457200" eaLnBrk="1" fontAlgn="auto" hangingPunct="1">
              <a:buClr>
                <a:schemeClr val="accent6"/>
              </a:buClr>
              <a:buFont typeface="+mj-lt"/>
              <a:buAutoNum type="arabicPeriod"/>
              <a:defRPr/>
            </a:pPr>
            <a:r>
              <a:rPr lang="en-GB" sz="2000" dirty="0">
                <a:latin typeface="+mj-lt"/>
                <a:ea typeface="+mn-ea"/>
              </a:rPr>
              <a:t>Recognise the basic properties of projects, including their definition</a:t>
            </a:r>
          </a:p>
          <a:p>
            <a:pPr marL="457200" indent="-457200" eaLnBrk="1" fontAlgn="auto" hangingPunct="1">
              <a:buClr>
                <a:schemeClr val="accent6"/>
              </a:buClr>
              <a:buFont typeface="+mj-lt"/>
              <a:buAutoNum type="arabicPeriod"/>
              <a:defRPr/>
            </a:pPr>
            <a:r>
              <a:rPr lang="en-GB" sz="2000" dirty="0">
                <a:latin typeface="+mj-lt"/>
                <a:ea typeface="+mn-ea"/>
              </a:rPr>
              <a:t>Differentiate between project management practices and more traditional, process-oriented business functions</a:t>
            </a:r>
          </a:p>
          <a:p>
            <a:pPr marL="457200" indent="-457200">
              <a:buClr>
                <a:schemeClr val="accent6"/>
              </a:buClr>
              <a:buFont typeface="+mj-lt"/>
              <a:buAutoNum type="arabicPeriod"/>
              <a:defRPr/>
            </a:pPr>
            <a:r>
              <a:rPr lang="en-GB" sz="2000" dirty="0">
                <a:latin typeface="+mj-lt"/>
                <a:ea typeface="+mn-ea"/>
              </a:rPr>
              <a:t>Understand what project management is and what it is not</a:t>
            </a:r>
          </a:p>
          <a:p>
            <a:pPr marL="457200" indent="-457200" eaLnBrk="1" fontAlgn="auto" hangingPunct="1">
              <a:buClr>
                <a:schemeClr val="accent6"/>
              </a:buClr>
              <a:buFont typeface="+mj-lt"/>
              <a:buAutoNum type="arabicPeriod"/>
              <a:defRPr/>
            </a:pPr>
            <a:r>
              <a:rPr lang="en-GB" sz="2000" dirty="0">
                <a:latin typeface="+mj-lt"/>
                <a:ea typeface="+mn-ea"/>
              </a:rPr>
              <a:t>Be aware of the project management life cycle</a:t>
            </a:r>
          </a:p>
          <a:p>
            <a:pPr marL="457200" indent="-457200" eaLnBrk="1" fontAlgn="auto" hangingPunct="1">
              <a:buClr>
                <a:schemeClr val="accent6"/>
              </a:buClr>
              <a:buFont typeface="+mj-lt"/>
              <a:buAutoNum type="arabicPeriod"/>
              <a:defRPr/>
            </a:pPr>
            <a:endParaRPr lang="en-GB" sz="2000" dirty="0">
              <a:latin typeface="+mj-lt"/>
              <a:ea typeface="+mn-ea"/>
            </a:endParaRPr>
          </a:p>
          <a:p>
            <a:pPr marL="0" indent="0" eaLnBrk="1" fontAlgn="auto" hangingPunct="1">
              <a:buClr>
                <a:schemeClr val="accent6"/>
              </a:buClr>
              <a:buFont typeface="Wingdings" pitchFamily="2" charset="2"/>
              <a:buNone/>
              <a:defRPr/>
            </a:pPr>
            <a:endParaRPr lang="en-GB" sz="2000" dirty="0">
              <a:latin typeface="+mj-lt"/>
              <a:ea typeface="+mn-ea"/>
            </a:endParaRPr>
          </a:p>
        </p:txBody>
      </p:sp>
      <p:sp>
        <p:nvSpPr>
          <p:cNvPr id="14343" name="Foliennummernplatzhalter 8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03AD7B89-F0C8-41D7-B102-CF761333154E}" type="slidenum">
              <a:rPr lang="en-US" altLang="en-US" sz="1200">
                <a:solidFill>
                  <a:schemeClr val="bg1"/>
                </a:solidFill>
                <a:ea typeface="MS Mincho" pitchFamily="49" charset="-128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200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F0AB1F-AE1C-4B73-8D5B-82A2E82F909B}"/>
              </a:ext>
            </a:extLst>
          </p:cNvPr>
          <p:cNvSpPr txBox="1">
            <a:spLocks/>
          </p:cNvSpPr>
          <p:nvPr/>
        </p:nvSpPr>
        <p:spPr bwMode="auto">
          <a:xfrm>
            <a:off x="8925984" y="6456300"/>
            <a:ext cx="3860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sr-Latn-RS"/>
            </a:defPPr>
            <a:lvl1pPr marL="0" algn="ctr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1pPr>
            <a:lvl2pPr marL="742950" indent="-285750" algn="l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2pPr>
            <a:lvl3pPr marL="1143000" indent="-228600" algn="l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3pPr>
            <a:lvl4pPr marL="1600200" indent="-228600" algn="l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4pPr>
            <a:lvl5pPr marL="2057400" indent="-228600" algn="l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5pPr>
            <a:lvl6pPr marL="2514600" indent="-228600" algn="l" defTabSz="912813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6pPr>
            <a:lvl7pPr marL="2971800" indent="-228600" algn="l" defTabSz="912813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7pPr>
            <a:lvl8pPr marL="3429000" indent="-228600" algn="l" defTabSz="912813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8pPr>
            <a:lvl9pPr marL="3886200" indent="-228600" algn="l" defTabSz="912813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C35CB901-21B1-46C2-BD5D-AA20F1594103}" type="slidenum">
              <a:rPr lang="de-DE" altLang="en-US" sz="1200" smtClean="0">
                <a:solidFill>
                  <a:schemeClr val="bg1">
                    <a:lumMod val="50000"/>
                  </a:schemeClr>
                </a:solidFill>
                <a:ea typeface="MS Mincho" pitchFamily="49" charset="-128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de-DE" altLang="en-US" sz="1200">
              <a:solidFill>
                <a:schemeClr val="bg1">
                  <a:lumMod val="50000"/>
                </a:schemeClr>
              </a:solidFill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9257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latin typeface="+mj-lt"/>
              </a:rPr>
              <a:t>What is a project?</a:t>
            </a:r>
          </a:p>
        </p:txBody>
      </p:sp>
      <p:pic>
        <p:nvPicPr>
          <p:cNvPr id="15365" name="Inhaltsplatzhalt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49600" y="1447800"/>
            <a:ext cx="5892800" cy="4419600"/>
          </a:xfrm>
        </p:spPr>
      </p:pic>
      <p:sp>
        <p:nvSpPr>
          <p:cNvPr id="15368" name="Foliennummernplatzhalter 10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3339445A-4D2E-45B4-93C0-CC0D2ABB7CE6}" type="slidenum">
              <a:rPr lang="en-US" altLang="en-US" sz="1200">
                <a:solidFill>
                  <a:schemeClr val="bg1"/>
                </a:solidFill>
                <a:ea typeface="MS Mincho" pitchFamily="49" charset="-128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200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68824025-EBDD-4BFC-ADE3-8DC02CFEBD82}"/>
              </a:ext>
            </a:extLst>
          </p:cNvPr>
          <p:cNvSpPr txBox="1">
            <a:spLocks/>
          </p:cNvSpPr>
          <p:nvPr/>
        </p:nvSpPr>
        <p:spPr bwMode="auto">
          <a:xfrm>
            <a:off x="8925984" y="6456300"/>
            <a:ext cx="3860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sr-Latn-RS"/>
            </a:defPPr>
            <a:lvl1pPr marL="0" algn="ctr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1pPr>
            <a:lvl2pPr marL="742950" indent="-285750" algn="l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2pPr>
            <a:lvl3pPr marL="1143000" indent="-228600" algn="l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3pPr>
            <a:lvl4pPr marL="1600200" indent="-228600" algn="l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4pPr>
            <a:lvl5pPr marL="2057400" indent="-228600" algn="l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5pPr>
            <a:lvl6pPr marL="2514600" indent="-228600" algn="l" defTabSz="912813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6pPr>
            <a:lvl7pPr marL="2971800" indent="-228600" algn="l" defTabSz="912813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7pPr>
            <a:lvl8pPr marL="3429000" indent="-228600" algn="l" defTabSz="912813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8pPr>
            <a:lvl9pPr marL="3886200" indent="-228600" algn="l" defTabSz="912813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C35CB901-21B1-46C2-BD5D-AA20F1594103}" type="slidenum">
              <a:rPr lang="de-DE" altLang="en-US" sz="1200" smtClean="0">
                <a:solidFill>
                  <a:schemeClr val="bg1">
                    <a:lumMod val="50000"/>
                  </a:schemeClr>
                </a:solidFill>
                <a:ea typeface="MS Mincho" pitchFamily="49" charset="-128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de-DE" altLang="en-US" sz="1200">
              <a:solidFill>
                <a:schemeClr val="bg1">
                  <a:lumMod val="50000"/>
                </a:schemeClr>
              </a:solidFill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5064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latin typeface="+mj-lt"/>
              </a:rPr>
              <a:t>What is a project?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en-US" dirty="0">
                <a:latin typeface="+mj-lt"/>
              </a:rPr>
              <a:t>Projects are </a:t>
            </a:r>
            <a:r>
              <a:rPr lang="en-US" altLang="en-US" b="1" i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complex, one-time </a:t>
            </a:r>
            <a:r>
              <a:rPr lang="en-US" altLang="en-US" dirty="0">
                <a:latin typeface="+mj-lt"/>
              </a:rPr>
              <a:t>processes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 dirty="0">
                <a:latin typeface="+mj-lt"/>
              </a:rPr>
              <a:t>Projects are </a:t>
            </a:r>
            <a:r>
              <a:rPr lang="en-US" altLang="en-US" b="1" i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limited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altLang="en-US" dirty="0">
                <a:latin typeface="+mj-lt"/>
              </a:rPr>
              <a:t>by budget, schedule, and resources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 dirty="0">
                <a:latin typeface="+mj-lt"/>
              </a:rPr>
              <a:t>Projects are developed to resolve a </a:t>
            </a:r>
            <a:r>
              <a:rPr lang="en-US" altLang="en-US" b="1" i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clear goal 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or </a:t>
            </a:r>
            <a:r>
              <a:rPr lang="en-US" altLang="en-US" b="1" i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set of goals</a:t>
            </a:r>
            <a:endParaRPr lang="en-US" altLang="en-US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eaLnBrk="1" hangingPunct="1">
              <a:lnSpc>
                <a:spcPct val="100000"/>
              </a:lnSpc>
            </a:pPr>
            <a:r>
              <a:rPr lang="en-US" altLang="en-US" dirty="0">
                <a:latin typeface="+mj-lt"/>
              </a:rPr>
              <a:t>Projects are </a:t>
            </a:r>
            <a:r>
              <a:rPr lang="en-US" altLang="en-US" b="1" i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customer-focused</a:t>
            </a:r>
            <a:endParaRPr lang="en-US" altLang="en-US" dirty="0">
              <a:latin typeface="+mj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04333" y="4292601"/>
            <a:ext cx="10668000" cy="1368425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/>
                </a:solidFill>
                <a:latin typeface="+mj-lt"/>
              </a:rPr>
              <a:t>	</a:t>
            </a:r>
            <a:r>
              <a:rPr lang="en-GB" sz="2800" dirty="0">
                <a:solidFill>
                  <a:schemeClr val="bg1"/>
                </a:solidFill>
                <a:latin typeface="+mj-lt"/>
                <a:ea typeface="Adobe Fan Heiti Std B" panose="020B0700000000000000" pitchFamily="34" charset="-128"/>
              </a:rPr>
              <a:t>A project is a temporary endeavour undertaken to create a unique product, service, or result. </a:t>
            </a:r>
            <a:r>
              <a:rPr lang="en-GB" sz="1600" i="1" dirty="0" err="1">
                <a:solidFill>
                  <a:schemeClr val="bg1"/>
                </a:solidFill>
                <a:latin typeface="+mj-lt"/>
                <a:ea typeface="Adobe Fan Heiti Std B" panose="020B0700000000000000" pitchFamily="34" charset="-128"/>
              </a:rPr>
              <a:t>PMBoK</a:t>
            </a:r>
            <a:r>
              <a:rPr lang="en-GB" sz="1600" i="1" dirty="0">
                <a:solidFill>
                  <a:schemeClr val="bg1"/>
                </a:solidFill>
                <a:latin typeface="+mj-lt"/>
                <a:ea typeface="Adobe Fan Heiti Std B" panose="020B0700000000000000" pitchFamily="34" charset="-128"/>
              </a:rPr>
              <a:t> 5th edition</a:t>
            </a:r>
            <a:endParaRPr lang="en-GB" sz="2800" i="1" dirty="0">
              <a:solidFill>
                <a:schemeClr val="bg1"/>
              </a:solidFill>
              <a:latin typeface="+mj-lt"/>
              <a:ea typeface="Adobe Fan Heiti Std B" panose="020B0700000000000000" pitchFamily="34" charset="-128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8015818" y="5891213"/>
            <a:ext cx="4271433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1050" dirty="0"/>
              <a:t>Source: Pinto (2015).</a:t>
            </a:r>
            <a:endParaRPr lang="en-US" sz="1050" b="0" dirty="0">
              <a:solidFill>
                <a:schemeClr val="tx1"/>
              </a:solidFill>
            </a:endParaRPr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BD73A2C-3BFE-46F9-9A56-22AC56258C11}"/>
              </a:ext>
            </a:extLst>
          </p:cNvPr>
          <p:cNvSpPr txBox="1">
            <a:spLocks/>
          </p:cNvSpPr>
          <p:nvPr/>
        </p:nvSpPr>
        <p:spPr bwMode="auto">
          <a:xfrm>
            <a:off x="8925984" y="6456300"/>
            <a:ext cx="3860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sr-Latn-RS"/>
            </a:defPPr>
            <a:lvl1pPr marL="0" algn="ctr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1pPr>
            <a:lvl2pPr marL="742950" indent="-285750" algn="l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2pPr>
            <a:lvl3pPr marL="1143000" indent="-228600" algn="l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3pPr>
            <a:lvl4pPr marL="1600200" indent="-228600" algn="l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4pPr>
            <a:lvl5pPr marL="2057400" indent="-228600" algn="l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5pPr>
            <a:lvl6pPr marL="2514600" indent="-228600" algn="l" defTabSz="912813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6pPr>
            <a:lvl7pPr marL="2971800" indent="-228600" algn="l" defTabSz="912813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7pPr>
            <a:lvl8pPr marL="3429000" indent="-228600" algn="l" defTabSz="912813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8pPr>
            <a:lvl9pPr marL="3886200" indent="-228600" algn="l" defTabSz="912813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C35CB901-21B1-46C2-BD5D-AA20F1594103}" type="slidenum">
              <a:rPr lang="de-DE" altLang="en-US" sz="1200" smtClean="0">
                <a:solidFill>
                  <a:schemeClr val="bg1">
                    <a:lumMod val="50000"/>
                  </a:schemeClr>
                </a:solidFill>
                <a:ea typeface="MS Mincho" pitchFamily="49" charset="-128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de-DE" altLang="en-US" sz="1200">
              <a:solidFill>
                <a:schemeClr val="bg1">
                  <a:lumMod val="50000"/>
                </a:schemeClr>
              </a:solidFill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10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72018" y="481014"/>
            <a:ext cx="11334749" cy="1508125"/>
          </a:xfrm>
        </p:spPr>
        <p:txBody>
          <a:bodyPr/>
          <a:lstStyle/>
          <a:p>
            <a:pPr eaLnBrk="1" hangingPunct="1"/>
            <a:r>
              <a:rPr lang="en-GB" altLang="en-US" b="1" dirty="0">
                <a:latin typeface="+mj-lt"/>
              </a:rPr>
              <a:t>Process &amp; Project Management  </a:t>
            </a:r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958F9D04-A293-4C04-9DB5-41731277E6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138488"/>
              </p:ext>
            </p:extLst>
          </p:nvPr>
        </p:nvGraphicFramePr>
        <p:xfrm>
          <a:off x="579120" y="1783080"/>
          <a:ext cx="9707880" cy="43552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" name="Foliennummernplatzhalter 5">
            <a:extLst>
              <a:ext uri="{FF2B5EF4-FFF2-40B4-BE49-F238E27FC236}">
                <a16:creationId xmlns:a16="http://schemas.microsoft.com/office/drawing/2014/main" id="{FDB667F2-B018-43BF-9653-EA780BB39BA0}"/>
              </a:ext>
            </a:extLst>
          </p:cNvPr>
          <p:cNvSpPr txBox="1">
            <a:spLocks/>
          </p:cNvSpPr>
          <p:nvPr/>
        </p:nvSpPr>
        <p:spPr bwMode="auto">
          <a:xfrm>
            <a:off x="8925984" y="6456300"/>
            <a:ext cx="3860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sr-Latn-RS"/>
            </a:defPPr>
            <a:lvl1pPr marL="0" algn="ctr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1pPr>
            <a:lvl2pPr marL="742950" indent="-285750" algn="l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2pPr>
            <a:lvl3pPr marL="1143000" indent="-228600" algn="l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3pPr>
            <a:lvl4pPr marL="1600200" indent="-228600" algn="l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4pPr>
            <a:lvl5pPr marL="2057400" indent="-228600" algn="l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5pPr>
            <a:lvl6pPr marL="2514600" indent="-228600" algn="l" defTabSz="912813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6pPr>
            <a:lvl7pPr marL="2971800" indent="-228600" algn="l" defTabSz="912813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7pPr>
            <a:lvl8pPr marL="3429000" indent="-228600" algn="l" defTabSz="912813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8pPr>
            <a:lvl9pPr marL="3886200" indent="-228600" algn="l" defTabSz="912813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C35CB901-21B1-46C2-BD5D-AA20F1594103}" type="slidenum">
              <a:rPr lang="en-GB" altLang="en-US" sz="1200" smtClean="0">
                <a:solidFill>
                  <a:schemeClr val="bg1">
                    <a:lumMod val="50000"/>
                  </a:schemeClr>
                </a:solidFill>
                <a:ea typeface="MS Mincho" pitchFamily="49" charset="-128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GB" altLang="en-US" sz="1200" dirty="0">
              <a:solidFill>
                <a:schemeClr val="bg1">
                  <a:lumMod val="50000"/>
                </a:schemeClr>
              </a:solidFill>
              <a:ea typeface="MS Mincho" pitchFamily="49" charset="-128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61787C94-DD64-40DC-B2B1-E344FF2AA623}"/>
              </a:ext>
            </a:extLst>
          </p:cNvPr>
          <p:cNvSpPr/>
          <p:nvPr/>
        </p:nvSpPr>
        <p:spPr>
          <a:xfrm>
            <a:off x="10287000" y="5916442"/>
            <a:ext cx="14884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1050" dirty="0"/>
              <a:t>Source: Pinto (2015).</a:t>
            </a:r>
            <a:endParaRPr lang="en-US" sz="105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2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Verdana" pitchFamily="34" charset="0"/>
              <a:buAutoNum type="arabicPeriod"/>
            </a:pPr>
            <a:r>
              <a:rPr lang="en-GB" altLang="en-US" dirty="0">
                <a:latin typeface="+mj-lt"/>
              </a:rPr>
              <a:t>A student group has to organise the HTW employee summer party at HTW</a:t>
            </a:r>
          </a:p>
          <a:p>
            <a:pPr marL="457200" indent="-457200">
              <a:buFont typeface="Verdana" pitchFamily="34" charset="0"/>
              <a:buAutoNum type="arabicPeriod"/>
            </a:pPr>
            <a:r>
              <a:rPr lang="en-GB" altLang="en-US" dirty="0">
                <a:latin typeface="+mj-lt"/>
              </a:rPr>
              <a:t>The student council organises the welcome rally for the new student intake</a:t>
            </a:r>
          </a:p>
          <a:p>
            <a:pPr marL="457200" indent="-457200">
              <a:buFont typeface="Verdana" pitchFamily="34" charset="0"/>
              <a:buAutoNum type="arabicPeriod"/>
            </a:pPr>
            <a:r>
              <a:rPr lang="en-GB" altLang="en-US" dirty="0">
                <a:latin typeface="+mj-lt"/>
              </a:rPr>
              <a:t>A company produces a car</a:t>
            </a:r>
          </a:p>
          <a:p>
            <a:pPr marL="457200" indent="-457200">
              <a:buFont typeface="Verdana" pitchFamily="34" charset="0"/>
              <a:buAutoNum type="arabicPeriod"/>
            </a:pPr>
            <a:r>
              <a:rPr lang="en-GB" altLang="en-US" dirty="0">
                <a:latin typeface="+mj-lt"/>
              </a:rPr>
              <a:t>A company tests a new engine</a:t>
            </a:r>
          </a:p>
          <a:p>
            <a:pPr marL="457200" indent="-457200">
              <a:buFont typeface="Verdana" pitchFamily="34" charset="0"/>
              <a:buAutoNum type="arabicPeriod"/>
            </a:pPr>
            <a:r>
              <a:rPr lang="en-GB" altLang="en-US" dirty="0">
                <a:latin typeface="+mj-lt"/>
              </a:rPr>
              <a:t>A student writes a term paper</a:t>
            </a:r>
          </a:p>
          <a:p>
            <a:pPr marL="457200" indent="-457200">
              <a:buFont typeface="Verdana" pitchFamily="34" charset="0"/>
              <a:buAutoNum type="arabicPeriod"/>
            </a:pPr>
            <a:r>
              <a:rPr lang="en-GB" altLang="en-US" dirty="0">
                <a:latin typeface="+mj-lt"/>
              </a:rPr>
              <a:t>A student writes a bachelor thesis</a:t>
            </a:r>
          </a:p>
        </p:txBody>
      </p:sp>
      <p:sp>
        <p:nvSpPr>
          <p:cNvPr id="23555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latin typeface="+mj-lt"/>
              </a:rPr>
              <a:t>Quiz: Project or Process?</a:t>
            </a:r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5ECF51B2-B429-4E98-BCB9-80E6CCD0D790}"/>
              </a:ext>
            </a:extLst>
          </p:cNvPr>
          <p:cNvSpPr txBox="1">
            <a:spLocks/>
          </p:cNvSpPr>
          <p:nvPr/>
        </p:nvSpPr>
        <p:spPr bwMode="auto">
          <a:xfrm>
            <a:off x="8925984" y="6456300"/>
            <a:ext cx="3860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sr-Latn-RS"/>
            </a:defPPr>
            <a:lvl1pPr marL="0" algn="ctr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1pPr>
            <a:lvl2pPr marL="742950" indent="-285750" algn="l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2pPr>
            <a:lvl3pPr marL="1143000" indent="-228600" algn="l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3pPr>
            <a:lvl4pPr marL="1600200" indent="-228600" algn="l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4pPr>
            <a:lvl5pPr marL="2057400" indent="-228600" algn="l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5pPr>
            <a:lvl6pPr marL="2514600" indent="-228600" algn="l" defTabSz="912813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6pPr>
            <a:lvl7pPr marL="2971800" indent="-228600" algn="l" defTabSz="912813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7pPr>
            <a:lvl8pPr marL="3429000" indent="-228600" algn="l" defTabSz="912813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8pPr>
            <a:lvl9pPr marL="3886200" indent="-228600" algn="l" defTabSz="912813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C35CB901-21B1-46C2-BD5D-AA20F1594103}" type="slidenum">
              <a:rPr lang="de-DE" altLang="en-US" sz="1200" smtClean="0">
                <a:solidFill>
                  <a:schemeClr val="bg1">
                    <a:lumMod val="50000"/>
                  </a:schemeClr>
                </a:solidFill>
                <a:ea typeface="MS Mincho" pitchFamily="49" charset="-128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de-DE" altLang="en-US" sz="1200">
              <a:solidFill>
                <a:schemeClr val="bg1">
                  <a:lumMod val="50000"/>
                </a:schemeClr>
              </a:solidFill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3646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b="1" dirty="0">
                <a:latin typeface="+mj-lt"/>
              </a:rPr>
              <a:t>Differentiating Types of Projects</a:t>
            </a:r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7562765"/>
              </p:ext>
            </p:extLst>
          </p:nvPr>
        </p:nvGraphicFramePr>
        <p:xfrm>
          <a:off x="431801" y="1447801"/>
          <a:ext cx="10583529" cy="484619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2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4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60"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Differentiating Characteristics</a:t>
                      </a:r>
                    </a:p>
                  </a:txBody>
                  <a:tcPr marL="121919" marR="121919" marT="45711" marB="45711"/>
                </a:tc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Examples</a:t>
                      </a:r>
                    </a:p>
                  </a:txBody>
                  <a:tcPr marL="121919" marR="121919" marT="45711" marB="4571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380"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Content</a:t>
                      </a:r>
                    </a:p>
                  </a:txBody>
                  <a:tcPr marL="121919" marR="121919" marT="45711" marB="45711"/>
                </a:tc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Investment, research</a:t>
                      </a:r>
                      <a:r>
                        <a:rPr lang="en-US" sz="2400" baseline="0" noProof="0" dirty="0"/>
                        <a:t>, development, change management projects, automotive, IT industry</a:t>
                      </a:r>
                      <a:endParaRPr lang="en-US" sz="2400" noProof="0" dirty="0"/>
                    </a:p>
                  </a:txBody>
                  <a:tcPr marL="121919" marR="121919"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60">
                <a:tc>
                  <a:txBody>
                    <a:bodyPr/>
                    <a:lstStyle/>
                    <a:p>
                      <a:r>
                        <a:rPr lang="en-US" sz="2400" noProof="0" dirty="0">
                          <a:solidFill>
                            <a:schemeClr val="tx1"/>
                          </a:solidFill>
                        </a:rPr>
                        <a:t>Client</a:t>
                      </a:r>
                    </a:p>
                  </a:txBody>
                  <a:tcPr marL="121919" marR="121919" marT="45711" marB="45711"/>
                </a:tc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External vs. internal projects</a:t>
                      </a:r>
                    </a:p>
                    <a:p>
                      <a:r>
                        <a:rPr lang="en-US" sz="2400" noProof="0" dirty="0"/>
                        <a:t>Private vs. public </a:t>
                      </a:r>
                    </a:p>
                  </a:txBody>
                  <a:tcPr marL="121919" marR="121919"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61"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Social complexity</a:t>
                      </a:r>
                    </a:p>
                  </a:txBody>
                  <a:tcPr marL="121919" marR="121919" marT="45711" marB="45711"/>
                </a:tc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Multicultural projects vs. single culture projects</a:t>
                      </a:r>
                    </a:p>
                  </a:txBody>
                  <a:tcPr marL="121919" marR="121919"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380"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Number of participants/ $ involved</a:t>
                      </a:r>
                    </a:p>
                  </a:txBody>
                  <a:tcPr marL="121919" marR="121919" marT="45711" marB="45711"/>
                </a:tc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Big vs. small</a:t>
                      </a:r>
                    </a:p>
                  </a:txBody>
                  <a:tcPr marL="121919" marR="121919" marT="45711" marB="4571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61"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Duration</a:t>
                      </a:r>
                    </a:p>
                  </a:txBody>
                  <a:tcPr marL="121919" marR="121919" marT="45711" marB="45711"/>
                </a:tc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 Several days vs. several years</a:t>
                      </a:r>
                    </a:p>
                  </a:txBody>
                  <a:tcPr marL="121919" marR="121919" marT="45711" marB="4571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61"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Importance</a:t>
                      </a:r>
                    </a:p>
                  </a:txBody>
                  <a:tcPr marL="121919" marR="121919" marT="45711" marB="45711"/>
                </a:tc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Importance within the company/</a:t>
                      </a:r>
                      <a:r>
                        <a:rPr lang="en-US" sz="2400" noProof="0" dirty="0" err="1"/>
                        <a:t>organisation</a:t>
                      </a:r>
                      <a:endParaRPr lang="en-US" sz="2400" noProof="0" dirty="0"/>
                    </a:p>
                  </a:txBody>
                  <a:tcPr marL="121919" marR="121919" marT="45711" marB="4571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B087CCA-DAF0-4CEA-8854-460F0E03E9EE}"/>
              </a:ext>
            </a:extLst>
          </p:cNvPr>
          <p:cNvSpPr txBox="1">
            <a:spLocks/>
          </p:cNvSpPr>
          <p:nvPr/>
        </p:nvSpPr>
        <p:spPr bwMode="auto">
          <a:xfrm>
            <a:off x="8925984" y="6456300"/>
            <a:ext cx="3860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sr-Latn-RS"/>
            </a:defPPr>
            <a:lvl1pPr marL="0" algn="ctr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1pPr>
            <a:lvl2pPr marL="742950" indent="-285750" algn="l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2pPr>
            <a:lvl3pPr marL="1143000" indent="-228600" algn="l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3pPr>
            <a:lvl4pPr marL="1600200" indent="-228600" algn="l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4pPr>
            <a:lvl5pPr marL="2057400" indent="-228600" algn="l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5pPr>
            <a:lvl6pPr marL="2514600" indent="-228600" algn="l" defTabSz="912813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6pPr>
            <a:lvl7pPr marL="2971800" indent="-228600" algn="l" defTabSz="912813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7pPr>
            <a:lvl8pPr marL="3429000" indent="-228600" algn="l" defTabSz="912813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8pPr>
            <a:lvl9pPr marL="3886200" indent="-228600" algn="l" defTabSz="912813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C35CB901-21B1-46C2-BD5D-AA20F1594103}" type="slidenum">
              <a:rPr lang="de-DE" altLang="en-US" sz="1200" smtClean="0">
                <a:solidFill>
                  <a:schemeClr val="bg1">
                    <a:lumMod val="50000"/>
                  </a:schemeClr>
                </a:solidFill>
                <a:ea typeface="MS Mincho" pitchFamily="49" charset="-128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de-DE" altLang="en-US" sz="1200">
              <a:solidFill>
                <a:schemeClr val="bg1">
                  <a:lumMod val="50000"/>
                </a:schemeClr>
              </a:solidFill>
              <a:ea typeface="MS Mincho" pitchFamily="49" charset="-128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234CD157-5FD7-4BB0-9E58-366C18BE0848}"/>
              </a:ext>
            </a:extLst>
          </p:cNvPr>
          <p:cNvSpPr/>
          <p:nvPr/>
        </p:nvSpPr>
        <p:spPr>
          <a:xfrm>
            <a:off x="10287000" y="5916442"/>
            <a:ext cx="14884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1050" dirty="0"/>
              <a:t>Source: Pinto (2015).</a:t>
            </a:r>
            <a:endParaRPr lang="en-US" sz="105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218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latin typeface="+mj-lt"/>
              </a:rPr>
              <a:t>Project Life Cycles</a:t>
            </a:r>
          </a:p>
        </p:txBody>
      </p:sp>
      <p:sp>
        <p:nvSpPr>
          <p:cNvPr id="33796" name="Foliennummernplatzhalt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C24369D2-AEFE-4531-A511-EC474332454B}" type="slidenum">
              <a:rPr lang="en-US" altLang="en-US" sz="1200">
                <a:solidFill>
                  <a:schemeClr val="bg1"/>
                </a:solidFill>
                <a:ea typeface="MS Mincho" pitchFamily="49" charset="-128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en-US" sz="1200">
              <a:solidFill>
                <a:schemeClr val="bg1"/>
              </a:solidFill>
              <a:ea typeface="MS Mincho" pitchFamily="49" charset="-128"/>
            </a:endParaRPr>
          </a:p>
        </p:txBody>
      </p:sp>
      <p:pic>
        <p:nvPicPr>
          <p:cNvPr id="33800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84" y="1690688"/>
            <a:ext cx="10809816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AC8608FC-6D74-4015-9211-A29E960F3C0D}"/>
              </a:ext>
            </a:extLst>
          </p:cNvPr>
          <p:cNvSpPr txBox="1">
            <a:spLocks/>
          </p:cNvSpPr>
          <p:nvPr/>
        </p:nvSpPr>
        <p:spPr bwMode="auto">
          <a:xfrm>
            <a:off x="8925984" y="6456300"/>
            <a:ext cx="3860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sr-Latn-RS"/>
            </a:defPPr>
            <a:lvl1pPr marL="0" algn="ctr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1pPr>
            <a:lvl2pPr marL="742950" indent="-285750" algn="l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2pPr>
            <a:lvl3pPr marL="1143000" indent="-228600" algn="l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3pPr>
            <a:lvl4pPr marL="1600200" indent="-228600" algn="l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4pPr>
            <a:lvl5pPr marL="2057400" indent="-228600" algn="l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5pPr>
            <a:lvl6pPr marL="2514600" indent="-228600" algn="l" defTabSz="912813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6pPr>
            <a:lvl7pPr marL="2971800" indent="-228600" algn="l" defTabSz="912813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7pPr>
            <a:lvl8pPr marL="3429000" indent="-228600" algn="l" defTabSz="912813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8pPr>
            <a:lvl9pPr marL="3886200" indent="-228600" algn="l" defTabSz="912813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C35CB901-21B1-46C2-BD5D-AA20F1594103}" type="slidenum">
              <a:rPr lang="de-DE" altLang="en-US" sz="1200" smtClean="0">
                <a:solidFill>
                  <a:schemeClr val="bg1">
                    <a:lumMod val="50000"/>
                  </a:schemeClr>
                </a:solidFill>
                <a:ea typeface="MS Mincho" pitchFamily="49" charset="-128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de-DE" altLang="en-US" sz="1200">
              <a:solidFill>
                <a:schemeClr val="bg1">
                  <a:lumMod val="50000"/>
                </a:schemeClr>
              </a:solidFill>
              <a:ea typeface="MS Mincho" pitchFamily="49" charset="-128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EA31C7EC-1A12-4AC5-A4C9-A8D96D408D89}"/>
              </a:ext>
            </a:extLst>
          </p:cNvPr>
          <p:cNvSpPr/>
          <p:nvPr/>
        </p:nvSpPr>
        <p:spPr>
          <a:xfrm>
            <a:off x="10287000" y="5916442"/>
            <a:ext cx="14884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1050" dirty="0"/>
              <a:t>Source: Pinto (2015).</a:t>
            </a:r>
            <a:endParaRPr lang="en-US" sz="105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509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latin typeface="+mj-lt"/>
              </a:rPr>
              <a:t>Project Life Cycle and its Effects</a:t>
            </a:r>
            <a:endParaRPr lang="en-US" altLang="en-US" sz="1600" b="1" dirty="0">
              <a:latin typeface="+mj-lt"/>
            </a:endParaRPr>
          </a:p>
        </p:txBody>
      </p:sp>
      <p:pic>
        <p:nvPicPr>
          <p:cNvPr id="45059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1" y="1487489"/>
            <a:ext cx="11070167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hteck 9"/>
          <p:cNvSpPr/>
          <p:nvPr/>
        </p:nvSpPr>
        <p:spPr>
          <a:xfrm>
            <a:off x="10056283" y="5856257"/>
            <a:ext cx="4271433" cy="2603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1050" b="0" dirty="0">
                <a:solidFill>
                  <a:schemeClr val="tx1"/>
                </a:solidFill>
              </a:rPr>
              <a:t>Source: </a:t>
            </a:r>
            <a:r>
              <a:rPr lang="en-US" altLang="en-US" sz="1050" b="0" dirty="0" err="1">
                <a:solidFill>
                  <a:schemeClr val="tx1"/>
                </a:solidFill>
              </a:rPr>
              <a:t>Sohmen</a:t>
            </a:r>
            <a:r>
              <a:rPr lang="en-US" altLang="en-US" sz="1050" b="0" dirty="0">
                <a:solidFill>
                  <a:schemeClr val="tx1"/>
                </a:solidFill>
              </a:rPr>
              <a:t> (2002). </a:t>
            </a:r>
            <a:endParaRPr lang="en-US" sz="1050" b="0" dirty="0">
              <a:solidFill>
                <a:schemeClr val="tx1"/>
              </a:solidFill>
            </a:endParaRPr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F8F1BF0-4381-4F3A-BBB2-80B0DB93736B}"/>
              </a:ext>
            </a:extLst>
          </p:cNvPr>
          <p:cNvSpPr txBox="1">
            <a:spLocks/>
          </p:cNvSpPr>
          <p:nvPr/>
        </p:nvSpPr>
        <p:spPr bwMode="auto">
          <a:xfrm>
            <a:off x="8925984" y="6456300"/>
            <a:ext cx="3860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sr-Latn-RS"/>
            </a:defPPr>
            <a:lvl1pPr marL="0" algn="ctr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1pPr>
            <a:lvl2pPr marL="742950" indent="-285750" algn="l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2pPr>
            <a:lvl3pPr marL="1143000" indent="-228600" algn="l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3pPr>
            <a:lvl4pPr marL="1600200" indent="-228600" algn="l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4pPr>
            <a:lvl5pPr marL="2057400" indent="-228600" algn="l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5pPr>
            <a:lvl6pPr marL="2514600" indent="-228600" algn="l" defTabSz="912813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6pPr>
            <a:lvl7pPr marL="2971800" indent="-228600" algn="l" defTabSz="912813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7pPr>
            <a:lvl8pPr marL="3429000" indent="-228600" algn="l" defTabSz="912813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8pPr>
            <a:lvl9pPr marL="3886200" indent="-228600" algn="l" defTabSz="912813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C35CB901-21B1-46C2-BD5D-AA20F1594103}" type="slidenum">
              <a:rPr lang="de-DE" altLang="en-US" sz="1200" smtClean="0">
                <a:solidFill>
                  <a:schemeClr val="bg1">
                    <a:lumMod val="50000"/>
                  </a:schemeClr>
                </a:solidFill>
                <a:ea typeface="MS Mincho" pitchFamily="49" charset="-128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de-DE" altLang="en-US" sz="1200">
              <a:solidFill>
                <a:schemeClr val="bg1">
                  <a:lumMod val="50000"/>
                </a:schemeClr>
              </a:solidFill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7266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b="1" dirty="0">
                <a:latin typeface="+mj-lt"/>
              </a:rPr>
              <a:t>Quiz – </a:t>
            </a:r>
            <a:r>
              <a:rPr lang="en-US" altLang="de-DE" b="1" dirty="0" err="1">
                <a:latin typeface="+mj-lt"/>
              </a:rPr>
              <a:t>PMP</a:t>
            </a:r>
            <a:r>
              <a:rPr lang="en-US" altLang="de-DE" b="1" dirty="0">
                <a:latin typeface="+mj-lt"/>
              </a:rPr>
              <a:t> certification sample questions</a:t>
            </a:r>
          </a:p>
        </p:txBody>
      </p:sp>
      <p:sp>
        <p:nvSpPr>
          <p:cNvPr id="6144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  <a:buFont typeface="Verdana" pitchFamily="34" charset="0"/>
              <a:buAutoNum type="arabicPeriod"/>
            </a:pPr>
            <a:r>
              <a:rPr lang="en-US" altLang="de-DE" sz="1800" dirty="0"/>
              <a:t>The majority of the project budget is expended upon:</a:t>
            </a:r>
          </a:p>
          <a:p>
            <a:pPr marL="800100" lvl="1" indent="-342900">
              <a:lnSpc>
                <a:spcPct val="130000"/>
              </a:lnSpc>
              <a:buFont typeface="Verdana" pitchFamily="34" charset="0"/>
              <a:buAutoNum type="alphaLcParenR"/>
            </a:pPr>
            <a:r>
              <a:rPr lang="en-US" altLang="de-DE" sz="1800" dirty="0"/>
              <a:t>Project plan development</a:t>
            </a:r>
          </a:p>
          <a:p>
            <a:pPr marL="800100" lvl="1" indent="-342900">
              <a:lnSpc>
                <a:spcPct val="130000"/>
              </a:lnSpc>
              <a:buFont typeface="Verdana" pitchFamily="34" charset="0"/>
              <a:buAutoNum type="alphaLcParenR"/>
            </a:pPr>
            <a:r>
              <a:rPr lang="en-US" altLang="de-DE" sz="1800" dirty="0"/>
              <a:t>Project plan execution</a:t>
            </a:r>
          </a:p>
          <a:p>
            <a:pPr marL="800100" lvl="1" indent="-342900">
              <a:lnSpc>
                <a:spcPct val="130000"/>
              </a:lnSpc>
              <a:buFont typeface="Verdana" pitchFamily="34" charset="0"/>
              <a:buAutoNum type="alphaLcParenR"/>
            </a:pPr>
            <a:r>
              <a:rPr lang="en-US" altLang="de-DE" sz="1800" dirty="0"/>
              <a:t>Project termination</a:t>
            </a:r>
          </a:p>
          <a:p>
            <a:pPr marL="800100" lvl="1" indent="-342900">
              <a:lnSpc>
                <a:spcPct val="130000"/>
              </a:lnSpc>
              <a:buFont typeface="Verdana" pitchFamily="34" charset="0"/>
              <a:buAutoNum type="alphaLcParenR"/>
            </a:pPr>
            <a:r>
              <a:rPr lang="en-US" altLang="de-DE" sz="1800" dirty="0"/>
              <a:t>Project communication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964756-9A82-43DB-8398-2627F915CB84}"/>
              </a:ext>
            </a:extLst>
          </p:cNvPr>
          <p:cNvSpPr txBox="1">
            <a:spLocks/>
          </p:cNvSpPr>
          <p:nvPr/>
        </p:nvSpPr>
        <p:spPr bwMode="auto">
          <a:xfrm>
            <a:off x="8925984" y="6456300"/>
            <a:ext cx="3860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sr-Latn-RS"/>
            </a:defPPr>
            <a:lvl1pPr marL="0" algn="ctr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1pPr>
            <a:lvl2pPr marL="742950" indent="-285750" algn="l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2pPr>
            <a:lvl3pPr marL="1143000" indent="-228600" algn="l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3pPr>
            <a:lvl4pPr marL="1600200" indent="-228600" algn="l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4pPr>
            <a:lvl5pPr marL="2057400" indent="-228600" algn="l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5pPr>
            <a:lvl6pPr marL="2514600" indent="-228600" algn="l" defTabSz="912813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6pPr>
            <a:lvl7pPr marL="2971800" indent="-228600" algn="l" defTabSz="912813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7pPr>
            <a:lvl8pPr marL="3429000" indent="-228600" algn="l" defTabSz="912813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8pPr>
            <a:lvl9pPr marL="3886200" indent="-228600" algn="l" defTabSz="912813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C35CB901-21B1-46C2-BD5D-AA20F1594103}" type="slidenum">
              <a:rPr lang="de-DE" altLang="en-US" sz="1200" smtClean="0">
                <a:solidFill>
                  <a:schemeClr val="bg1">
                    <a:lumMod val="50000"/>
                  </a:schemeClr>
                </a:solidFill>
                <a:ea typeface="MS Mincho" pitchFamily="49" charset="-128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de-DE" altLang="en-US" sz="1200">
              <a:solidFill>
                <a:schemeClr val="bg1">
                  <a:lumMod val="50000"/>
                </a:schemeClr>
              </a:solidFill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9910942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b="1" dirty="0">
                <a:latin typeface="+mj-lt"/>
              </a:rPr>
              <a:t>Summary</a:t>
            </a:r>
            <a:endParaRPr lang="en-US" altLang="en-US" b="1" dirty="0">
              <a:latin typeface="+mj-lt"/>
            </a:endParaRPr>
          </a:p>
        </p:txBody>
      </p:sp>
      <p:sp>
        <p:nvSpPr>
          <p:cNvPr id="28677" name="Foliennummernplatzhalt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40CE23C5-F80C-44AA-A6DE-6DE39B8EFE65}" type="slidenum">
              <a:rPr lang="en-US" altLang="de-DE" sz="1200">
                <a:solidFill>
                  <a:schemeClr val="bg1"/>
                </a:solidFill>
                <a:ea typeface="MS Mincho" pitchFamily="49" charset="-128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de-DE" sz="1200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94F988D0-9C50-4E94-B006-18DC4C7F1B87}"/>
              </a:ext>
            </a:extLst>
          </p:cNvPr>
          <p:cNvSpPr txBox="1">
            <a:spLocks/>
          </p:cNvSpPr>
          <p:nvPr/>
        </p:nvSpPr>
        <p:spPr bwMode="auto">
          <a:xfrm>
            <a:off x="8925984" y="6456300"/>
            <a:ext cx="3860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sr-Latn-RS"/>
            </a:defPPr>
            <a:lvl1pPr marL="0" algn="ctr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1pPr>
            <a:lvl2pPr marL="742950" indent="-285750" algn="l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2pPr>
            <a:lvl3pPr marL="1143000" indent="-228600" algn="l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3pPr>
            <a:lvl4pPr marL="1600200" indent="-228600" algn="l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4pPr>
            <a:lvl5pPr marL="2057400" indent="-228600" algn="l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5pPr>
            <a:lvl6pPr marL="2514600" indent="-228600" algn="l" defTabSz="912813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6pPr>
            <a:lvl7pPr marL="2971800" indent="-228600" algn="l" defTabSz="912813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7pPr>
            <a:lvl8pPr marL="3429000" indent="-228600" algn="l" defTabSz="912813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8pPr>
            <a:lvl9pPr marL="3886200" indent="-228600" algn="l" defTabSz="912813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C35CB901-21B1-46C2-BD5D-AA20F1594103}" type="slidenum">
              <a:rPr lang="de-DE" altLang="en-US" sz="1200" smtClean="0">
                <a:solidFill>
                  <a:schemeClr val="bg1">
                    <a:lumMod val="50000"/>
                  </a:schemeClr>
                </a:solidFill>
                <a:ea typeface="MS Mincho" pitchFamily="49" charset="-128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de-DE" altLang="en-US" sz="1200">
              <a:solidFill>
                <a:schemeClr val="bg1">
                  <a:lumMod val="50000"/>
                </a:schemeClr>
              </a:solidFill>
              <a:ea typeface="MS Mincho" pitchFamily="49" charset="-128"/>
            </a:endParaRPr>
          </a:p>
        </p:txBody>
      </p:sp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6BCC66C1-B2C3-4D27-995A-27E59BFD35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9052476"/>
              </p:ext>
            </p:extLst>
          </p:nvPr>
        </p:nvGraphicFramePr>
        <p:xfrm>
          <a:off x="678873" y="1537855"/>
          <a:ext cx="9933709" cy="4516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9310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83664" y="3639312"/>
            <a:ext cx="9393936" cy="1534033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150000"/>
              </a:lnSpc>
              <a:defRPr/>
            </a:pPr>
            <a:br>
              <a:rPr lang="en-GB" sz="2800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Times New Roman" panose="02020603050405020304" pitchFamily="18" charset="0"/>
              </a:rPr>
            </a:br>
            <a:br>
              <a:rPr lang="en-GB" sz="2800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Times New Roman" panose="02020603050405020304" pitchFamily="18" charset="0"/>
              </a:rPr>
            </a:br>
            <a:r>
              <a:rPr lang="en-GB" sz="2800" dirty="0">
                <a:solidFill>
                  <a:schemeClr val="tx1"/>
                </a:solidFill>
                <a:latin typeface="+mj-lt"/>
                <a:ea typeface="+mj-ea"/>
                <a:cs typeface="Times New Roman" panose="02020603050405020304" pitchFamily="18" charset="0"/>
              </a:rPr>
              <a:t>Administration &amp; Preliminary Schedule</a:t>
            </a:r>
            <a:br>
              <a:rPr lang="en-GB" sz="2800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Times New Roman" panose="02020603050405020304" pitchFamily="18" charset="0"/>
              </a:rPr>
            </a:br>
            <a:endParaRPr lang="en-US" altLang="en-US" sz="2800" dirty="0">
              <a:solidFill>
                <a:schemeClr val="bg1">
                  <a:lumMod val="65000"/>
                </a:schemeClr>
              </a:solidFill>
              <a:latin typeface="+mj-lt"/>
              <a:ea typeface="+mj-ea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815654"/>
            <a:ext cx="9144000" cy="768794"/>
          </a:xfrm>
        </p:spPr>
        <p:txBody>
          <a:bodyPr>
            <a:normAutofit/>
          </a:bodyPr>
          <a:lstStyle/>
          <a:p>
            <a:pPr eaLnBrk="1" hangingPunct="1">
              <a:buFont typeface="Times" charset="0"/>
              <a:buNone/>
            </a:pPr>
            <a:r>
              <a:rPr lang="de-DE" altLang="en-US" sz="3600" b="1" dirty="0" err="1">
                <a:latin typeface="+mj-lt"/>
              </a:rPr>
              <a:t>Preface</a:t>
            </a:r>
            <a:endParaRPr lang="en-US" altLang="en-US" sz="3600" b="1" dirty="0">
              <a:latin typeface="+mj-lt"/>
            </a:endParaRPr>
          </a:p>
        </p:txBody>
      </p:sp>
      <p:sp>
        <p:nvSpPr>
          <p:cNvPr id="5126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3627AC58-0D7E-4100-9521-F5D9332B5BA1}" type="slidenum">
              <a:rPr lang="en-US" altLang="en-US" sz="1200" smtClean="0">
                <a:solidFill>
                  <a:schemeClr val="bg1">
                    <a:lumMod val="65000"/>
                  </a:schemeClr>
                </a:solidFill>
                <a:ea typeface="MS Mincho" pitchFamily="49" charset="-128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200">
              <a:solidFill>
                <a:schemeClr val="bg1">
                  <a:lumMod val="65000"/>
                </a:schemeClr>
              </a:solidFill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04974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tx1"/>
                </a:solidFill>
                <a:latin typeface="+mj-lt"/>
              </a:rPr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30350"/>
            <a:ext cx="10363200" cy="4419600"/>
          </a:xfrm>
        </p:spPr>
        <p:txBody>
          <a:bodyPr rtlCol="0">
            <a:normAutofit/>
          </a:bodyPr>
          <a:lstStyle/>
          <a:p>
            <a:pPr marL="457200" indent="-457200" eaLnBrk="1" fontAlgn="auto" hangingPunct="1">
              <a:buClr>
                <a:schemeClr val="accent6"/>
              </a:buClr>
              <a:buFont typeface="+mj-lt"/>
              <a:buAutoNum type="arabicPeriod"/>
              <a:defRPr/>
            </a:pPr>
            <a:r>
              <a:rPr lang="en-US" sz="2000" dirty="0">
                <a:latin typeface="+mj-lt"/>
                <a:ea typeface="+mn-ea"/>
              </a:rPr>
              <a:t>Understand why project management is becoming such a powerful and popular practice in business</a:t>
            </a:r>
          </a:p>
          <a:p>
            <a:pPr marL="457200" indent="-457200" eaLnBrk="1" fontAlgn="auto" hangingPunct="1">
              <a:buClr>
                <a:schemeClr val="accent6"/>
              </a:buClr>
              <a:buFont typeface="+mj-lt"/>
              <a:buAutoNum type="arabicPeriod"/>
              <a:defRPr/>
            </a:pPr>
            <a:r>
              <a:rPr lang="en-US" sz="2000" dirty="0" err="1">
                <a:latin typeface="+mj-lt"/>
                <a:ea typeface="+mn-ea"/>
              </a:rPr>
              <a:t>Recognise</a:t>
            </a:r>
            <a:r>
              <a:rPr lang="en-US" sz="2000" dirty="0">
                <a:latin typeface="+mj-lt"/>
                <a:ea typeface="+mn-ea"/>
              </a:rPr>
              <a:t> the basic properties of projects, including their definition</a:t>
            </a:r>
          </a:p>
          <a:p>
            <a:pPr marL="457200" indent="-457200" eaLnBrk="1" fontAlgn="auto" hangingPunct="1">
              <a:buClr>
                <a:schemeClr val="accent6"/>
              </a:buClr>
              <a:buFont typeface="+mj-lt"/>
              <a:buAutoNum type="arabicPeriod"/>
              <a:defRPr/>
            </a:pPr>
            <a:r>
              <a:rPr lang="en-US" sz="2000" dirty="0">
                <a:latin typeface="+mj-lt"/>
                <a:ea typeface="+mn-ea"/>
              </a:rPr>
              <a:t>Differentiate between project management practices and more traditional, process-oriented business functions</a:t>
            </a:r>
          </a:p>
          <a:p>
            <a:pPr marL="457200" indent="-457200">
              <a:buClr>
                <a:schemeClr val="accent6"/>
              </a:buClr>
              <a:buFont typeface="+mj-lt"/>
              <a:buAutoNum type="arabicPeriod"/>
              <a:defRPr/>
            </a:pPr>
            <a:r>
              <a:rPr lang="en-US" sz="2000" dirty="0">
                <a:latin typeface="+mj-lt"/>
                <a:ea typeface="+mn-ea"/>
              </a:rPr>
              <a:t>Understand what project management is and what it is not</a:t>
            </a:r>
            <a:endParaRPr lang="de-DE" sz="2000" dirty="0">
              <a:latin typeface="+mj-lt"/>
              <a:ea typeface="+mn-ea"/>
            </a:endParaRPr>
          </a:p>
          <a:p>
            <a:pPr marL="457200" indent="-457200" eaLnBrk="1" fontAlgn="auto" hangingPunct="1">
              <a:buClr>
                <a:schemeClr val="accent6"/>
              </a:buClr>
              <a:buFont typeface="+mj-lt"/>
              <a:buAutoNum type="arabicPeriod"/>
              <a:defRPr/>
            </a:pPr>
            <a:r>
              <a:rPr lang="en-US" sz="2000" dirty="0">
                <a:latin typeface="+mj-lt"/>
                <a:ea typeface="+mn-ea"/>
              </a:rPr>
              <a:t>Be aware of the project management life cycle</a:t>
            </a:r>
            <a:endParaRPr lang="de-DE" sz="2000" dirty="0">
              <a:latin typeface="+mj-lt"/>
              <a:ea typeface="+mn-ea"/>
            </a:endParaRPr>
          </a:p>
          <a:p>
            <a:pPr marL="457200" indent="-457200" eaLnBrk="1" fontAlgn="auto" hangingPunct="1">
              <a:buClr>
                <a:schemeClr val="accent6"/>
              </a:buClr>
              <a:buFont typeface="+mj-lt"/>
              <a:buAutoNum type="arabicPeriod"/>
              <a:defRPr/>
            </a:pPr>
            <a:endParaRPr lang="en-US" sz="2000" dirty="0">
              <a:latin typeface="+mj-lt"/>
              <a:ea typeface="+mn-ea"/>
            </a:endParaRPr>
          </a:p>
          <a:p>
            <a:pPr marL="0" indent="0" eaLnBrk="1" fontAlgn="auto" hangingPunct="1">
              <a:buClr>
                <a:schemeClr val="accent6"/>
              </a:buClr>
              <a:buFont typeface="Wingdings" pitchFamily="2" charset="2"/>
              <a:buNone/>
              <a:defRPr/>
            </a:pPr>
            <a:endParaRPr lang="en-US" sz="2000" dirty="0">
              <a:latin typeface="+mj-lt"/>
              <a:ea typeface="+mn-ea"/>
            </a:endParaRPr>
          </a:p>
        </p:txBody>
      </p:sp>
      <p:sp>
        <p:nvSpPr>
          <p:cNvPr id="14343" name="Foliennummernplatzhalter 8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03AD7B89-F0C8-41D7-B102-CF761333154E}" type="slidenum">
              <a:rPr lang="en-US" altLang="en-US" sz="1200">
                <a:solidFill>
                  <a:schemeClr val="bg1"/>
                </a:solidFill>
                <a:ea typeface="MS Mincho" pitchFamily="49" charset="-128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altLang="en-US" sz="1200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730CC69C-D239-46FD-9CD1-B714B709B9E6}"/>
              </a:ext>
            </a:extLst>
          </p:cNvPr>
          <p:cNvSpPr txBox="1">
            <a:spLocks/>
          </p:cNvSpPr>
          <p:nvPr/>
        </p:nvSpPr>
        <p:spPr bwMode="auto">
          <a:xfrm>
            <a:off x="8925984" y="6456300"/>
            <a:ext cx="38608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sr-Latn-RS"/>
            </a:defPPr>
            <a:lvl1pPr marL="0" algn="ctr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1pPr>
            <a:lvl2pPr marL="742950" indent="-285750" algn="l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2pPr>
            <a:lvl3pPr marL="1143000" indent="-228600" algn="l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3pPr>
            <a:lvl4pPr marL="1600200" indent="-228600" algn="l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4pPr>
            <a:lvl5pPr marL="2057400" indent="-228600" algn="l" defTabSz="912813" rtl="0" eaLnBrk="1" latinLnBrk="0" hangingPunct="1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5pPr>
            <a:lvl6pPr marL="2514600" indent="-228600" algn="l" defTabSz="912813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6pPr>
            <a:lvl7pPr marL="2971800" indent="-228600" algn="l" defTabSz="912813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7pPr>
            <a:lvl8pPr marL="3429000" indent="-228600" algn="l" defTabSz="912813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8pPr>
            <a:lvl9pPr marL="3886200" indent="-228600" algn="l" defTabSz="912813" rtl="0" eaLnBrk="0" fontAlgn="base" latinLnBrk="0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C35CB901-21B1-46C2-BD5D-AA20F1594103}" type="slidenum">
              <a:rPr lang="de-DE" altLang="en-US" sz="1200" smtClean="0">
                <a:solidFill>
                  <a:schemeClr val="bg1">
                    <a:lumMod val="50000"/>
                  </a:schemeClr>
                </a:solidFill>
                <a:ea typeface="MS Mincho" pitchFamily="49" charset="-128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de-DE" altLang="en-US" sz="1200">
              <a:solidFill>
                <a:schemeClr val="bg1">
                  <a:lumMod val="50000"/>
                </a:schemeClr>
              </a:solidFill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1358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EFD871-BC41-42AC-9481-A7D14C660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latin typeface="+mj-lt"/>
              </a:rPr>
              <a:t>References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1D3368C-046D-4712-973D-A806D77A8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latin typeface="+mj-lt"/>
              </a:rPr>
              <a:t>Graham, R. J. (1992). A survival guide for the accidental project manager. In Proceedings of the Annual Project Management Institute Symposium (pp. 355-361). Project Management Institute Drexel Hill, PA. </a:t>
            </a:r>
          </a:p>
          <a:p>
            <a:r>
              <a:rPr lang="en-US" altLang="en-US" sz="1600" dirty="0" err="1">
                <a:latin typeface="+mj-lt"/>
              </a:rPr>
              <a:t>Horine</a:t>
            </a:r>
            <a:r>
              <a:rPr lang="en-US" altLang="en-US" sz="1600" dirty="0">
                <a:latin typeface="+mj-lt"/>
              </a:rPr>
              <a:t>, Greg (2013): </a:t>
            </a:r>
            <a:r>
              <a:rPr lang="en-US" altLang="en-US" sz="1600" i="1" dirty="0">
                <a:latin typeface="+mj-lt"/>
              </a:rPr>
              <a:t>Absolute Beginner’s Guide to Project Management</a:t>
            </a:r>
            <a:r>
              <a:rPr lang="en-US" altLang="en-US" sz="1600" dirty="0">
                <a:latin typeface="+mj-lt"/>
              </a:rPr>
              <a:t>, Que </a:t>
            </a:r>
            <a:r>
              <a:rPr lang="en-US" altLang="en-US" sz="1600" dirty="0" err="1">
                <a:latin typeface="+mj-lt"/>
              </a:rPr>
              <a:t>Sams</a:t>
            </a:r>
            <a:r>
              <a:rPr lang="en-US" altLang="en-US" sz="1600" dirty="0">
                <a:latin typeface="+mj-lt"/>
              </a:rPr>
              <a:t>/Pearson Education, 3</a:t>
            </a:r>
            <a:r>
              <a:rPr lang="en-US" altLang="en-US" sz="1600" baseline="30000" dirty="0">
                <a:latin typeface="+mj-lt"/>
              </a:rPr>
              <a:t>rd</a:t>
            </a:r>
            <a:r>
              <a:rPr lang="en-US" altLang="en-US" sz="1600" dirty="0">
                <a:latin typeface="+mj-lt"/>
              </a:rPr>
              <a:t> ed.</a:t>
            </a:r>
          </a:p>
          <a:p>
            <a:r>
              <a:rPr lang="en-US" altLang="en-US" sz="1600" dirty="0">
                <a:latin typeface="+mj-lt"/>
              </a:rPr>
              <a:t>Pinto, J. K. (2015): Project management. Achieving competitive advantage, Pearson Education, Harlow, Essex, 4</a:t>
            </a:r>
            <a:r>
              <a:rPr lang="en-US" altLang="en-US" sz="1600" baseline="30000" dirty="0">
                <a:latin typeface="+mj-lt"/>
              </a:rPr>
              <a:t>th</a:t>
            </a:r>
            <a:r>
              <a:rPr lang="en-US" altLang="en-US" sz="1600" dirty="0">
                <a:latin typeface="+mj-lt"/>
              </a:rPr>
              <a:t> ed.</a:t>
            </a:r>
          </a:p>
          <a:p>
            <a:r>
              <a:rPr lang="en-GB" altLang="en-US" sz="1600" dirty="0">
                <a:latin typeface="+mj-lt"/>
              </a:rPr>
              <a:t>Project Management Institute (2013): A Guide to the Project Management Body of Knowledge: </a:t>
            </a:r>
            <a:r>
              <a:rPr lang="en-GB" altLang="en-US" sz="1600" dirty="0" err="1">
                <a:latin typeface="+mj-lt"/>
              </a:rPr>
              <a:t>PMBOK</a:t>
            </a:r>
            <a:r>
              <a:rPr lang="en-GB" altLang="en-US" sz="1600" dirty="0">
                <a:latin typeface="+mj-lt"/>
              </a:rPr>
              <a:t>(R) Guide, Project Management Institute; 5</a:t>
            </a:r>
            <a:r>
              <a:rPr lang="en-GB" altLang="en-US" sz="1600" baseline="30000" dirty="0">
                <a:latin typeface="+mj-lt"/>
              </a:rPr>
              <a:t>th</a:t>
            </a:r>
            <a:r>
              <a:rPr lang="en-GB" altLang="en-US" sz="1600" dirty="0">
                <a:latin typeface="+mj-lt"/>
              </a:rPr>
              <a:t> ed.</a:t>
            </a:r>
          </a:p>
          <a:p>
            <a:r>
              <a:rPr lang="en-US" sz="1600" dirty="0" err="1">
                <a:latin typeface="+mj-lt"/>
              </a:rPr>
              <a:t>Sohmen</a:t>
            </a:r>
            <a:r>
              <a:rPr lang="en-US" sz="1600" dirty="0">
                <a:latin typeface="+mj-lt"/>
              </a:rPr>
              <a:t>, V. (2002, July). Project termination: Why the delay?. In PMI Research Conference.</a:t>
            </a:r>
            <a:endParaRPr lang="en-US" altLang="en-US" sz="1600" dirty="0">
              <a:latin typeface="+mj-lt"/>
            </a:endParaRPr>
          </a:p>
          <a:p>
            <a:endParaRPr lang="de-DE" sz="1600" dirty="0">
              <a:latin typeface="+mj-lt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366C27A-3C26-43E7-A0B0-16AC8E21C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21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1094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E96A14-D006-4B75-8DCB-FB2FCE828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j-lt"/>
              </a:rPr>
              <a:t>Additional Reading in Preparation for Next Class: </a:t>
            </a:r>
            <a:endParaRPr lang="de-DE" b="1" dirty="0">
              <a:latin typeface="+mj-lt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FB7719-1CFE-4112-BF6B-8AC0A2B3D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Gehring, D. R. (2007). Applying traits theory of leadership to project management. </a:t>
            </a:r>
            <a:r>
              <a:rPr lang="en-US" i="1" dirty="0">
                <a:latin typeface="+mj-lt"/>
              </a:rPr>
              <a:t>Project Management Quarterly</a:t>
            </a:r>
            <a:r>
              <a:rPr lang="en-US" dirty="0">
                <a:latin typeface="+mj-lt"/>
              </a:rPr>
              <a:t>, </a:t>
            </a:r>
            <a:r>
              <a:rPr lang="en-US" i="1" dirty="0">
                <a:latin typeface="+mj-lt"/>
              </a:rPr>
              <a:t>38</a:t>
            </a:r>
            <a:r>
              <a:rPr lang="en-US" dirty="0">
                <a:latin typeface="+mj-lt"/>
              </a:rPr>
              <a:t>(1), 44.</a:t>
            </a:r>
            <a:endParaRPr lang="de-DE" dirty="0">
              <a:latin typeface="+mj-lt"/>
            </a:endParaRPr>
          </a:p>
          <a:p>
            <a:r>
              <a:rPr lang="en-US" i="1" dirty="0">
                <a:latin typeface="+mj-lt"/>
              </a:rPr>
              <a:t>Müller, R., &amp; Turner, R. (2010). Leadership competency profiles of successful project managers. </a:t>
            </a:r>
            <a:r>
              <a:rPr lang="de-DE" i="1" dirty="0">
                <a:latin typeface="+mj-lt"/>
              </a:rPr>
              <a:t>International Journal </a:t>
            </a:r>
            <a:r>
              <a:rPr lang="de-DE" i="1" dirty="0" err="1">
                <a:latin typeface="+mj-lt"/>
              </a:rPr>
              <a:t>of</a:t>
            </a:r>
            <a:r>
              <a:rPr lang="de-DE" i="1" dirty="0">
                <a:latin typeface="+mj-lt"/>
              </a:rPr>
              <a:t> Project Management, 28(5), 437-448.</a:t>
            </a:r>
            <a:endParaRPr lang="de-DE" dirty="0">
              <a:latin typeface="+mj-lt"/>
            </a:endParaRPr>
          </a:p>
          <a:p>
            <a:endParaRPr lang="de-DE" dirty="0">
              <a:latin typeface="+mj-lt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1A12AB4-67EE-4F78-9CC1-99F1A2EC5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22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2144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nummernplatzhalter 5"/>
          <p:cNvSpPr>
            <a:spLocks noGrp="1"/>
          </p:cNvSpPr>
          <p:nvPr>
            <p:ph type="sldNum" sz="quarter" idx="11"/>
          </p:nvPr>
        </p:nvSpPr>
        <p:spPr bwMode="auto">
          <a:xfrm>
            <a:off x="8925984" y="6456300"/>
            <a:ext cx="38608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912813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912813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912813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912813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C35CB901-21B1-46C2-BD5D-AA20F1594103}" type="slidenum">
              <a:rPr lang="de-DE" altLang="en-US" sz="1200" smtClean="0">
                <a:solidFill>
                  <a:schemeClr val="bg1">
                    <a:lumMod val="50000"/>
                  </a:schemeClr>
                </a:solidFill>
                <a:ea typeface="MS Mincho" pitchFamily="49" charset="-128"/>
              </a:rPr>
              <a:pPr algn="ct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de-DE" altLang="en-US" sz="1200">
              <a:solidFill>
                <a:schemeClr val="bg1">
                  <a:lumMod val="50000"/>
                </a:schemeClr>
              </a:solidFill>
              <a:ea typeface="MS Mincho" pitchFamily="49" charset="-128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b="1" dirty="0">
                <a:latin typeface="+mj-lt"/>
              </a:rPr>
              <a:t>Exercise</a:t>
            </a:r>
          </a:p>
        </p:txBody>
      </p:sp>
      <p:sp>
        <p:nvSpPr>
          <p:cNvPr id="49971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z="2100" dirty="0">
                <a:latin typeface="+mj-lt"/>
              </a:rPr>
              <a:t>What do you expect from this </a:t>
            </a:r>
            <a:r>
              <a:rPr lang="en-GB" altLang="en-US" sz="2100" b="1" dirty="0">
                <a:latin typeface="+mj-lt"/>
              </a:rPr>
              <a:t>Project Management</a:t>
            </a:r>
            <a:r>
              <a:rPr lang="en-GB" altLang="en-US" sz="2100" dirty="0">
                <a:latin typeface="+mj-lt"/>
              </a:rPr>
              <a:t> course?</a:t>
            </a:r>
          </a:p>
        </p:txBody>
      </p:sp>
      <p:sp>
        <p:nvSpPr>
          <p:cNvPr id="9" name="Inhaltsplatzhalter 2"/>
          <p:cNvSpPr txBox="1">
            <a:spLocks/>
          </p:cNvSpPr>
          <p:nvPr/>
        </p:nvSpPr>
        <p:spPr bwMode="auto">
          <a:xfrm>
            <a:off x="675218" y="3044825"/>
            <a:ext cx="10519833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5" rIns="91428" bIns="45715"/>
          <a:lstStyle>
            <a:lvl1pPr marL="390525" indent="-39052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725" indent="-32702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303338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1825625" indent="-261938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4pPr>
            <a:lvl5pPr marL="23463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5pPr>
            <a:lvl6pPr marL="2803525" indent="-260350" algn="l" defTabSz="1042988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6pPr>
            <a:lvl7pPr marL="3260725" indent="-260350" algn="l" defTabSz="1042988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7pPr>
            <a:lvl8pPr marL="3717925" indent="-260350" algn="l" defTabSz="1042988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8pPr>
            <a:lvl9pPr marL="4175125" indent="-260350" algn="l" defTabSz="1042988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2000" b="0" kern="0" dirty="0"/>
              <a:t>Write key terms on the cards</a:t>
            </a:r>
          </a:p>
          <a:p>
            <a:pPr lvl="1">
              <a:defRPr/>
            </a:pPr>
            <a:r>
              <a:rPr lang="en-US" sz="2000" b="0" kern="0" dirty="0"/>
              <a:t>One key term per card</a:t>
            </a:r>
          </a:p>
          <a:p>
            <a:pPr lvl="1">
              <a:defRPr/>
            </a:pPr>
            <a:r>
              <a:rPr lang="en-US" sz="2000" b="0" kern="0" dirty="0"/>
              <a:t>Write so others can read it!</a:t>
            </a:r>
          </a:p>
          <a:p>
            <a:pPr lvl="1">
              <a:defRPr/>
            </a:pPr>
            <a:r>
              <a:rPr lang="en-US" sz="2000" b="0" kern="0" dirty="0"/>
              <a:t>3 min</a:t>
            </a:r>
          </a:p>
          <a:p>
            <a:pPr>
              <a:defRPr/>
            </a:pPr>
            <a:r>
              <a:rPr lang="en-US" sz="2000" b="0" kern="0" dirty="0"/>
              <a:t>Cluster cards on a mind map</a:t>
            </a:r>
          </a:p>
        </p:txBody>
      </p:sp>
      <p:pic>
        <p:nvPicPr>
          <p:cNvPr id="16393" name="Grafik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6" t="10300" r="5402" b="18500"/>
          <a:stretch>
            <a:fillRect/>
          </a:stretch>
        </p:blipFill>
        <p:spPr bwMode="auto">
          <a:xfrm>
            <a:off x="7903633" y="2776538"/>
            <a:ext cx="3462867" cy="30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079409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33967" y="1798639"/>
            <a:ext cx="10521951" cy="4181537"/>
          </a:xfrm>
        </p:spPr>
        <p:txBody>
          <a:bodyPr/>
          <a:lstStyle/>
          <a:p>
            <a:pPr marL="0" indent="0">
              <a:buFont typeface="Times" pitchFamily="1" charset="0"/>
              <a:buNone/>
              <a:defRPr/>
            </a:pPr>
            <a:r>
              <a:rPr lang="en-GB" b="1" dirty="0">
                <a:latin typeface="+mj-lt"/>
                <a:ea typeface="+mn-ea"/>
              </a:rPr>
              <a:t>What?</a:t>
            </a:r>
          </a:p>
          <a:p>
            <a:pPr>
              <a:buFont typeface="Times" pitchFamily="1" charset="0"/>
              <a:buChar char="•"/>
              <a:defRPr/>
            </a:pPr>
            <a:r>
              <a:rPr lang="en-GB" dirty="0">
                <a:latin typeface="+mj-lt"/>
                <a:ea typeface="+mn-ea"/>
              </a:rPr>
              <a:t>Independently </a:t>
            </a:r>
            <a:r>
              <a:rPr lang="en-GB" u="sng" dirty="0">
                <a:latin typeface="+mj-lt"/>
                <a:ea typeface="+mn-ea"/>
              </a:rPr>
              <a:t>analyse</a:t>
            </a:r>
            <a:r>
              <a:rPr lang="en-GB" dirty="0">
                <a:latin typeface="+mj-lt"/>
                <a:ea typeface="+mn-ea"/>
              </a:rPr>
              <a:t> small projects, </a:t>
            </a:r>
            <a:r>
              <a:rPr lang="en-GB" u="sng" dirty="0">
                <a:latin typeface="+mj-lt"/>
                <a:ea typeface="+mn-ea"/>
              </a:rPr>
              <a:t>understand</a:t>
            </a:r>
            <a:r>
              <a:rPr lang="en-GB" dirty="0">
                <a:latin typeface="+mj-lt"/>
                <a:ea typeface="+mn-ea"/>
              </a:rPr>
              <a:t> typical challenges in terms of goals, deadlines, budgeting and capacity planning </a:t>
            </a:r>
          </a:p>
          <a:p>
            <a:pPr marL="0" indent="0">
              <a:buFont typeface="Times" pitchFamily="1" charset="0"/>
              <a:buNone/>
              <a:defRPr/>
            </a:pPr>
            <a:r>
              <a:rPr lang="en-GB" b="1" dirty="0">
                <a:latin typeface="+mj-lt"/>
                <a:ea typeface="+mn-ea"/>
              </a:rPr>
              <a:t>With?</a:t>
            </a:r>
          </a:p>
          <a:p>
            <a:pPr>
              <a:buFont typeface="Times" pitchFamily="1" charset="0"/>
              <a:buChar char="•"/>
              <a:defRPr/>
            </a:pPr>
            <a:r>
              <a:rPr lang="en-GB" dirty="0">
                <a:latin typeface="+mj-lt"/>
                <a:ea typeface="+mn-ea"/>
              </a:rPr>
              <a:t>Selected project management </a:t>
            </a:r>
            <a:r>
              <a:rPr lang="en-GB" u="sng" dirty="0">
                <a:latin typeface="+mj-lt"/>
                <a:ea typeface="+mn-ea"/>
              </a:rPr>
              <a:t>methods and tools</a:t>
            </a:r>
            <a:r>
              <a:rPr lang="en-GB" dirty="0">
                <a:latin typeface="+mj-lt"/>
                <a:ea typeface="+mn-ea"/>
              </a:rPr>
              <a:t> </a:t>
            </a:r>
          </a:p>
          <a:p>
            <a:pPr marL="0" indent="0">
              <a:buFont typeface="Times" pitchFamily="1" charset="0"/>
              <a:buNone/>
              <a:defRPr/>
            </a:pPr>
            <a:r>
              <a:rPr lang="en-GB" b="1" dirty="0">
                <a:latin typeface="+mj-lt"/>
                <a:ea typeface="+mn-ea"/>
              </a:rPr>
              <a:t>For?</a:t>
            </a:r>
          </a:p>
          <a:p>
            <a:pPr>
              <a:buFont typeface="Times" pitchFamily="1" charset="0"/>
              <a:buChar char="•"/>
              <a:defRPr/>
            </a:pPr>
            <a:r>
              <a:rPr lang="en-GB" dirty="0">
                <a:latin typeface="+mj-lt"/>
                <a:ea typeface="+mn-ea"/>
              </a:rPr>
              <a:t>Support a project's implementation</a:t>
            </a:r>
            <a:endParaRPr lang="en-GB" b="1" dirty="0">
              <a:latin typeface="+mj-lt"/>
              <a:ea typeface="+mn-ea"/>
            </a:endParaRPr>
          </a:p>
          <a:p>
            <a:pPr>
              <a:buFont typeface="Times" pitchFamily="1" charset="0"/>
              <a:buChar char="•"/>
              <a:defRPr/>
            </a:pPr>
            <a:endParaRPr lang="en-GB" dirty="0">
              <a:latin typeface="+mj-lt"/>
              <a:ea typeface="+mn-ea"/>
            </a:endParaRPr>
          </a:p>
        </p:txBody>
      </p:sp>
      <p:sp>
        <p:nvSpPr>
          <p:cNvPr id="11267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latin typeface="+mj-lt"/>
              </a:rPr>
              <a:t>Learning Objective in Terms of Competence</a:t>
            </a:r>
          </a:p>
        </p:txBody>
      </p:sp>
      <p:sp>
        <p:nvSpPr>
          <p:cNvPr id="7" name="Rechteck 6"/>
          <p:cNvSpPr/>
          <p:nvPr/>
        </p:nvSpPr>
        <p:spPr>
          <a:xfrm>
            <a:off x="5602818" y="1339851"/>
            <a:ext cx="2506133" cy="652463"/>
          </a:xfrm>
          <a:prstGeom prst="rect">
            <a:avLst/>
          </a:prstGeom>
          <a:gradFill flip="none" rotWithShape="1">
            <a:gsLst>
              <a:gs pos="0">
                <a:srgbClr val="76B900">
                  <a:tint val="66000"/>
                  <a:satMod val="160000"/>
                </a:srgbClr>
              </a:gs>
              <a:gs pos="50000">
                <a:srgbClr val="76B900">
                  <a:tint val="44500"/>
                  <a:satMod val="160000"/>
                </a:srgbClr>
              </a:gs>
              <a:gs pos="100000">
                <a:srgbClr val="76B9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 eaLnBrk="1" hangingPunct="1">
              <a:defRPr/>
            </a:pPr>
            <a:r>
              <a:rPr lang="en-GB" sz="2000" b="0" dirty="0">
                <a:solidFill>
                  <a:schemeClr val="tx1"/>
                </a:solidFill>
              </a:rPr>
              <a:t>Analysis</a:t>
            </a:r>
          </a:p>
        </p:txBody>
      </p:sp>
      <p:sp>
        <p:nvSpPr>
          <p:cNvPr id="8" name="Rechteck 7"/>
          <p:cNvSpPr/>
          <p:nvPr/>
        </p:nvSpPr>
        <p:spPr>
          <a:xfrm>
            <a:off x="8887884" y="1339851"/>
            <a:ext cx="2506133" cy="652463"/>
          </a:xfrm>
          <a:prstGeom prst="rect">
            <a:avLst/>
          </a:prstGeom>
          <a:gradFill flip="none" rotWithShape="1">
            <a:gsLst>
              <a:gs pos="0">
                <a:srgbClr val="76B900">
                  <a:tint val="66000"/>
                  <a:satMod val="160000"/>
                </a:srgbClr>
              </a:gs>
              <a:gs pos="50000">
                <a:srgbClr val="76B900">
                  <a:tint val="44500"/>
                  <a:satMod val="160000"/>
                </a:srgbClr>
              </a:gs>
              <a:gs pos="100000">
                <a:srgbClr val="76B9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algn="ctr" eaLnBrk="1" hangingPunct="1">
              <a:defRPr/>
            </a:pPr>
            <a:r>
              <a:rPr lang="en-GB" sz="2000" b="0" dirty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11272" name="Foliennummernplatzhalter 10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99B2DE0C-51F4-4E67-BAA1-BB2CF0BCAEE1}" type="slidenum">
              <a:rPr lang="en-US" altLang="en-US" sz="1200" smtClean="0">
                <a:solidFill>
                  <a:schemeClr val="bg1"/>
                </a:solidFill>
                <a:ea typeface="MS Mincho" pitchFamily="49" charset="-128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200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1"/>
          </p:nvPr>
        </p:nvSpPr>
        <p:spPr bwMode="auto">
          <a:xfrm>
            <a:off x="8763000" y="6465062"/>
            <a:ext cx="41148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AD939D94-22DA-4987-84E6-079E5ABA77BC}" type="slidenum">
              <a:rPr lang="en-US" altLang="en-US" sz="1200" smtClean="0">
                <a:solidFill>
                  <a:schemeClr val="bg1">
                    <a:lumMod val="65000"/>
                  </a:schemeClr>
                </a:solidFill>
                <a:ea typeface="MS Mincho" pitchFamily="49" charset="-128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200">
              <a:solidFill>
                <a:schemeClr val="bg1">
                  <a:lumMod val="65000"/>
                </a:schemeClr>
              </a:solidFill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302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AACC40-9706-4849-A9A0-25FA25BC3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>
                <a:latin typeface="+mj-lt"/>
              </a:rPr>
              <a:t>Learning Objectives (details)</a:t>
            </a:r>
            <a:endParaRPr lang="de-DE" sz="4000" b="1" dirty="0">
              <a:latin typeface="+mj-lt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EE3FAD2-5C3C-4245-8822-F15BAC36F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lvl="0" indent="-342900" fontAlgn="base">
              <a:lnSpc>
                <a:spcPct val="115000"/>
              </a:lnSpc>
              <a:spcAft>
                <a:spcPts val="0"/>
              </a:spcAft>
              <a:buClr>
                <a:srgbClr val="81B200"/>
              </a:buClr>
              <a:buSzPts val="1350"/>
              <a:buFont typeface="Symbol" panose="05050102010706020507" pitchFamily="18" charset="2"/>
              <a:buChar char=""/>
            </a:pPr>
            <a:r>
              <a:rPr lang="en-GB" b="1" kern="0" dirty="0">
                <a:solidFill>
                  <a:srgbClr val="000000"/>
                </a:solidFill>
                <a:latin typeface="+mj-lt"/>
                <a:ea typeface="Arial Unicode MS" panose="020B0604020202020204" pitchFamily="34" charset="-128"/>
                <a:cs typeface="Helvetica" panose="020B0604020202020204" pitchFamily="34" charset="0"/>
              </a:rPr>
              <a:t>Learning Objective 1: </a:t>
            </a:r>
            <a:r>
              <a:rPr lang="en-GB" kern="0" dirty="0">
                <a:solidFill>
                  <a:srgbClr val="000000"/>
                </a:solidFill>
                <a:latin typeface="+mj-lt"/>
                <a:ea typeface="Arial Unicode MS" panose="020B0604020202020204" pitchFamily="34" charset="-128"/>
                <a:cs typeface="Helvetica" panose="020B0604020202020204" pitchFamily="34" charset="0"/>
              </a:rPr>
              <a:t>Students are able to apply project management tools by planning a regular-sized project</a:t>
            </a:r>
            <a:endParaRPr lang="en-GB" kern="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15000"/>
              </a:lnSpc>
              <a:spcAft>
                <a:spcPts val="0"/>
              </a:spcAft>
              <a:buClr>
                <a:srgbClr val="81B200"/>
              </a:buClr>
              <a:buSzPts val="1350"/>
              <a:buFont typeface="Symbol" panose="05050102010706020507" pitchFamily="18" charset="2"/>
              <a:buChar char=""/>
            </a:pPr>
            <a:r>
              <a:rPr lang="en-GB" b="1" kern="0" dirty="0">
                <a:solidFill>
                  <a:srgbClr val="000000"/>
                </a:solidFill>
                <a:latin typeface="+mj-lt"/>
                <a:ea typeface="Arial Unicode MS" panose="020B0604020202020204" pitchFamily="34" charset="-128"/>
                <a:cs typeface="Helvetica" panose="020B0604020202020204" pitchFamily="34" charset="0"/>
              </a:rPr>
              <a:t>Learning Objective 2: </a:t>
            </a:r>
            <a:r>
              <a:rPr lang="en-GB" kern="0" dirty="0">
                <a:solidFill>
                  <a:srgbClr val="000000"/>
                </a:solidFill>
                <a:latin typeface="+mj-lt"/>
                <a:ea typeface="Arial Unicode MS" panose="020B0604020202020204" pitchFamily="34" charset="-128"/>
                <a:cs typeface="Helvetica" panose="020B0604020202020204" pitchFamily="34" charset="0"/>
              </a:rPr>
              <a:t>Students are able to critically reflect on different project management tools and choose the appropriate tools for their project planning</a:t>
            </a:r>
            <a:endParaRPr lang="en-GB" kern="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15000"/>
              </a:lnSpc>
              <a:spcAft>
                <a:spcPts val="0"/>
              </a:spcAft>
              <a:buClr>
                <a:srgbClr val="81B200"/>
              </a:buClr>
              <a:buSzPts val="1350"/>
              <a:buFont typeface="Symbol" panose="05050102010706020507" pitchFamily="18" charset="2"/>
              <a:buChar char=""/>
            </a:pPr>
            <a:r>
              <a:rPr lang="en-GB" b="1" kern="0" dirty="0">
                <a:solidFill>
                  <a:srgbClr val="000000"/>
                </a:solidFill>
                <a:latin typeface="+mj-lt"/>
                <a:ea typeface="Arial Unicode MS" panose="020B0604020202020204" pitchFamily="34" charset="-128"/>
                <a:cs typeface="Helvetica" panose="020B0604020202020204" pitchFamily="34" charset="0"/>
              </a:rPr>
              <a:t>Learning Objective 3: </a:t>
            </a:r>
            <a:r>
              <a:rPr lang="en-GB" kern="0" dirty="0">
                <a:solidFill>
                  <a:srgbClr val="000000"/>
                </a:solidFill>
                <a:latin typeface="+mj-lt"/>
                <a:ea typeface="Arial Unicode MS" panose="020B0604020202020204" pitchFamily="34" charset="-128"/>
                <a:cs typeface="Helvetica" panose="020B0604020202020204" pitchFamily="34" charset="0"/>
              </a:rPr>
              <a:t>Students train and critically reflect on different communication approaches within their team and when approaching stakeholders</a:t>
            </a:r>
            <a:endParaRPr lang="en-GB" kern="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15000"/>
              </a:lnSpc>
              <a:spcAft>
                <a:spcPts val="1000"/>
              </a:spcAft>
              <a:buClr>
                <a:srgbClr val="81B200"/>
              </a:buClr>
              <a:buSzPts val="1350"/>
              <a:buFont typeface="Symbol" panose="05050102010706020507" pitchFamily="18" charset="2"/>
              <a:buChar char=""/>
            </a:pPr>
            <a:r>
              <a:rPr lang="en-GB" b="1" kern="0" dirty="0">
                <a:solidFill>
                  <a:srgbClr val="000000"/>
                </a:solidFill>
                <a:latin typeface="+mj-lt"/>
                <a:ea typeface="Arial Unicode MS" panose="020B0604020202020204" pitchFamily="34" charset="-128"/>
                <a:cs typeface="Helvetica" panose="020B0604020202020204" pitchFamily="34" charset="0"/>
              </a:rPr>
              <a:t>Learning Objective 4: </a:t>
            </a:r>
            <a:r>
              <a:rPr lang="en-GB" kern="0" dirty="0">
                <a:solidFill>
                  <a:srgbClr val="000000"/>
                </a:solidFill>
                <a:latin typeface="+mj-lt"/>
                <a:ea typeface="Arial Unicode MS" panose="020B0604020202020204" pitchFamily="34" charset="-128"/>
                <a:cs typeface="Helvetica" panose="020B0604020202020204" pitchFamily="34" charset="0"/>
              </a:rPr>
              <a:t>Students train their conceptual, writing, and presentation skills by writing a project plan and pitching their project </a:t>
            </a:r>
            <a:endParaRPr lang="en-GB" kern="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+mj-lt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B32A530-7E0C-4E51-8FDC-62606E9C0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092F8-88B9-48E5-9B8F-3F206E5F35A9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3882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Foliennummernplatzhalter 5"/>
          <p:cNvSpPr>
            <a:spLocks noGrp="1"/>
          </p:cNvSpPr>
          <p:nvPr>
            <p:ph type="sldNum" sz="quarter" idx="11"/>
          </p:nvPr>
        </p:nvSpPr>
        <p:spPr bwMode="auto">
          <a:xfrm>
            <a:off x="8763000" y="6465062"/>
            <a:ext cx="41148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AD939D94-22DA-4987-84E6-079E5ABA77BC}" type="slidenum">
              <a:rPr lang="en-US" altLang="en-US" sz="1200" smtClean="0">
                <a:solidFill>
                  <a:schemeClr val="bg1">
                    <a:lumMod val="65000"/>
                  </a:schemeClr>
                </a:solidFill>
                <a:ea typeface="MS Mincho" pitchFamily="49" charset="-128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200">
              <a:solidFill>
                <a:schemeClr val="bg1">
                  <a:lumMod val="65000"/>
                </a:schemeClr>
              </a:solidFill>
              <a:ea typeface="MS Mincho" pitchFamily="49" charset="-128"/>
            </a:endParaRPr>
          </a:p>
        </p:txBody>
      </p:sp>
      <p:sp>
        <p:nvSpPr>
          <p:cNvPr id="6151" name="Rectangle 2"/>
          <p:cNvSpPr>
            <a:spLocks noGrp="1" noChangeArrowheads="1"/>
          </p:cNvSpPr>
          <p:nvPr>
            <p:ph type="title"/>
          </p:nvPr>
        </p:nvSpPr>
        <p:spPr>
          <a:xfrm>
            <a:off x="884767" y="476250"/>
            <a:ext cx="12113684" cy="6413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>
                <a:latin typeface="+mj-lt"/>
              </a:rPr>
              <a:t>Features of the Course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84767" y="1196975"/>
            <a:ext cx="10587567" cy="524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 algn="l" rtl="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pitchFamily="1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pitchFamily="1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pitchFamily="1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pitchFamily="1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pitchFamily="1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pitchFamily="1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pitchFamily="1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pitchFamily="1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pitchFamily="1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71500" indent="-228600" eaLnBrk="1" hangingPunct="1">
              <a:lnSpc>
                <a:spcPct val="130000"/>
              </a:lnSpc>
              <a:spcBef>
                <a:spcPts val="500"/>
              </a:spcBef>
              <a:defRPr/>
            </a:pPr>
            <a:r>
              <a:rPr lang="en-US" dirty="0">
                <a:solidFill>
                  <a:srgbClr val="404041"/>
                </a:solidFill>
                <a:latin typeface="+mj-lt"/>
              </a:rPr>
              <a:t>Language: English</a:t>
            </a:r>
          </a:p>
          <a:p>
            <a:pPr marL="571500" indent="-228600" eaLnBrk="1" hangingPunct="1">
              <a:lnSpc>
                <a:spcPct val="130000"/>
              </a:lnSpc>
              <a:spcBef>
                <a:spcPts val="500"/>
              </a:spcBef>
              <a:defRPr/>
            </a:pPr>
            <a:r>
              <a:rPr lang="en-US" dirty="0">
                <a:solidFill>
                  <a:srgbClr val="404041"/>
                </a:solidFill>
                <a:latin typeface="+mj-lt"/>
              </a:rPr>
              <a:t>Combination of lecture, seminar, group work, and other forms of learning as appropriate</a:t>
            </a:r>
          </a:p>
          <a:p>
            <a:pPr marL="571500" indent="-228600" eaLnBrk="1" hangingPunct="1">
              <a:lnSpc>
                <a:spcPct val="130000"/>
              </a:lnSpc>
              <a:spcBef>
                <a:spcPts val="500"/>
              </a:spcBef>
              <a:defRPr/>
            </a:pPr>
            <a:r>
              <a:rPr lang="en-US" dirty="0">
                <a:solidFill>
                  <a:srgbClr val="404041"/>
                </a:solidFill>
                <a:latin typeface="+mj-lt"/>
              </a:rPr>
              <a:t>2 hours of 45 minutes per week = 25h/Semester</a:t>
            </a:r>
          </a:p>
          <a:p>
            <a:pPr marL="571500" indent="-228600" eaLnBrk="1" hangingPunct="1">
              <a:lnSpc>
                <a:spcPct val="130000"/>
              </a:lnSpc>
              <a:spcBef>
                <a:spcPts val="500"/>
              </a:spcBef>
              <a:defRPr/>
            </a:pPr>
            <a:r>
              <a:rPr lang="en-US" dirty="0">
                <a:solidFill>
                  <a:srgbClr val="404041"/>
                </a:solidFill>
                <a:latin typeface="+mj-lt"/>
              </a:rPr>
              <a:t>5 ECTS-Credit Points = 150 h/Semester</a:t>
            </a:r>
          </a:p>
          <a:p>
            <a:pPr indent="-228600" eaLnBrk="1" hangingPunct="1">
              <a:lnSpc>
                <a:spcPct val="130000"/>
              </a:lnSpc>
              <a:spcBef>
                <a:spcPts val="500"/>
              </a:spcBef>
              <a:defRPr/>
            </a:pPr>
            <a:r>
              <a:rPr lang="en-US" dirty="0">
                <a:solidFill>
                  <a:schemeClr val="accent6"/>
                </a:solidFill>
                <a:latin typeface="+mj-lt"/>
                <a:sym typeface="Wingdings" panose="05000000000000000000" pitchFamily="2" charset="2"/>
              </a:rPr>
              <a:t> 125h/Semester self-study time!!!</a:t>
            </a:r>
            <a:endParaRPr lang="en-US" dirty="0">
              <a:solidFill>
                <a:schemeClr val="accent6"/>
              </a:solidFill>
              <a:latin typeface="+mj-lt"/>
            </a:endParaRPr>
          </a:p>
          <a:p>
            <a:pPr marL="571500" indent="-228600" eaLnBrk="1" hangingPunct="1">
              <a:lnSpc>
                <a:spcPct val="130000"/>
              </a:lnSpc>
              <a:spcBef>
                <a:spcPts val="500"/>
              </a:spcBef>
              <a:defRPr/>
            </a:pPr>
            <a:r>
              <a:rPr lang="en-US" dirty="0">
                <a:solidFill>
                  <a:srgbClr val="404041"/>
                </a:solidFill>
                <a:latin typeface="+mj-lt"/>
              </a:rPr>
              <a:t>Slides will be made available on Moodle </a:t>
            </a:r>
          </a:p>
          <a:p>
            <a:pPr marL="571500" indent="-228600" eaLnBrk="1" hangingPunct="1">
              <a:lnSpc>
                <a:spcPct val="130000"/>
              </a:lnSpc>
              <a:spcBef>
                <a:spcPts val="500"/>
              </a:spcBef>
              <a:defRPr/>
            </a:pPr>
            <a:r>
              <a:rPr lang="en-US" dirty="0">
                <a:solidFill>
                  <a:srgbClr val="404041"/>
                </a:solidFill>
                <a:latin typeface="+mj-lt"/>
              </a:rPr>
              <a:t>Office Hours: </a:t>
            </a:r>
          </a:p>
          <a:p>
            <a:pPr marL="571500" indent="-228600" eaLnBrk="1" hangingPunct="1">
              <a:lnSpc>
                <a:spcPct val="130000"/>
              </a:lnSpc>
              <a:spcBef>
                <a:spcPts val="500"/>
              </a:spcBef>
              <a:defRPr/>
            </a:pPr>
            <a:r>
              <a:rPr lang="en-US" dirty="0">
                <a:solidFill>
                  <a:srgbClr val="404041"/>
                </a:solidFill>
                <a:latin typeface="+mj-lt"/>
              </a:rPr>
              <a:t>Communication via Moodle</a:t>
            </a:r>
          </a:p>
          <a:p>
            <a:pPr marL="806450" lvl="1" eaLnBrk="1" hangingPunct="1">
              <a:buFont typeface="Wingdings" panose="05000000000000000000" pitchFamily="2" charset="2"/>
              <a:buChar char="§"/>
              <a:defRPr/>
            </a:pPr>
            <a:endParaRPr lang="en-US" sz="3200" b="0" kern="0" dirty="0">
              <a:latin typeface="+mj-lt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endParaRPr lang="en-US" sz="3200" b="0" kern="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325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Inhaltsplatzhalter 1"/>
          <p:cNvSpPr>
            <a:spLocks noGrp="1"/>
          </p:cNvSpPr>
          <p:nvPr>
            <p:ph idx="1"/>
          </p:nvPr>
        </p:nvSpPr>
        <p:spPr>
          <a:xfrm>
            <a:off x="791633" y="1219200"/>
            <a:ext cx="10363200" cy="4419600"/>
          </a:xfrm>
        </p:spPr>
        <p:txBody>
          <a:bodyPr/>
          <a:lstStyle/>
          <a:p>
            <a:pPr marL="0" indent="0">
              <a:lnSpc>
                <a:spcPct val="130000"/>
              </a:lnSpc>
              <a:buFont typeface="Times" pitchFamily="1" charset="0"/>
              <a:buNone/>
              <a:defRPr/>
            </a:pPr>
            <a:r>
              <a:rPr lang="en-US" b="1" dirty="0">
                <a:latin typeface="+mj-lt"/>
                <a:ea typeface="+mn-ea"/>
              </a:rPr>
              <a:t> </a:t>
            </a:r>
            <a:r>
              <a:rPr lang="en-US" dirty="0">
                <a:latin typeface="+mj-lt"/>
                <a:ea typeface="+mn-ea"/>
              </a:rPr>
              <a:t>Module-accompanying study-test-performance </a:t>
            </a:r>
          </a:p>
          <a:p>
            <a:pPr lvl="1">
              <a:lnSpc>
                <a:spcPct val="130000"/>
              </a:lnSpc>
              <a:buFont typeface="Times" pitchFamily="1" charset="0"/>
              <a:buChar char="•"/>
              <a:defRPr/>
            </a:pPr>
            <a:r>
              <a:rPr lang="en-US" altLang="en-US" dirty="0">
                <a:latin typeface="+mj-lt"/>
                <a:ea typeface="+mn-ea"/>
              </a:rPr>
              <a:t>P</a:t>
            </a:r>
            <a:r>
              <a:rPr lang="en-US" altLang="en-US" dirty="0">
                <a:latin typeface="+mj-lt"/>
                <a:ea typeface="+mn-ea"/>
                <a:cs typeface="+mn-cs"/>
              </a:rPr>
              <a:t>rojec</a:t>
            </a:r>
            <a:r>
              <a:rPr lang="en-US" altLang="en-US" dirty="0">
                <a:latin typeface="+mj-lt"/>
                <a:ea typeface="+mn-ea"/>
              </a:rPr>
              <a:t>t group work (5 students per team)</a:t>
            </a:r>
          </a:p>
          <a:p>
            <a:pPr lvl="2">
              <a:lnSpc>
                <a:spcPct val="130000"/>
              </a:lnSpc>
              <a:buFont typeface="Times" pitchFamily="1" charset="0"/>
              <a:buChar char="•"/>
              <a:defRPr/>
            </a:pPr>
            <a:r>
              <a:rPr lang="en-US" altLang="en-US" dirty="0">
                <a:latin typeface="+mj-lt"/>
                <a:ea typeface="+mn-ea"/>
              </a:rPr>
              <a:t>Written project plan (incl. 6 tools: WBS, stakeholder analysis, time plan, budget plan, risk management, and monitoring plan; + Team reflection)</a:t>
            </a:r>
          </a:p>
          <a:p>
            <a:pPr lvl="3">
              <a:lnSpc>
                <a:spcPct val="130000"/>
              </a:lnSpc>
              <a:buFont typeface="Times" pitchFamily="1" charset="0"/>
              <a:buChar char="•"/>
              <a:defRPr/>
            </a:pPr>
            <a:r>
              <a:rPr lang="en-US" dirty="0">
                <a:latin typeface="+mj-lt"/>
                <a:ea typeface="+mn-ea"/>
              </a:rPr>
              <a:t>80% of final grade</a:t>
            </a:r>
          </a:p>
          <a:p>
            <a:pPr lvl="3">
              <a:lnSpc>
                <a:spcPct val="130000"/>
              </a:lnSpc>
              <a:buFont typeface="Times" pitchFamily="1" charset="0"/>
              <a:buChar char="•"/>
              <a:defRPr/>
            </a:pPr>
            <a:r>
              <a:rPr lang="en-US" dirty="0">
                <a:latin typeface="+mj-lt"/>
                <a:ea typeface="+mn-ea"/>
              </a:rPr>
              <a:t>Final due date:</a:t>
            </a:r>
          </a:p>
          <a:p>
            <a:pPr lvl="2">
              <a:lnSpc>
                <a:spcPct val="130000"/>
              </a:lnSpc>
              <a:buFont typeface="Times" pitchFamily="1" charset="0"/>
              <a:buChar char="•"/>
              <a:defRPr/>
            </a:pPr>
            <a:r>
              <a:rPr lang="en-US" altLang="en-US" dirty="0">
                <a:latin typeface="+mj-lt"/>
                <a:ea typeface="+mn-ea"/>
              </a:rPr>
              <a:t>Project pitch</a:t>
            </a:r>
          </a:p>
          <a:p>
            <a:pPr lvl="3">
              <a:lnSpc>
                <a:spcPct val="130000"/>
              </a:lnSpc>
              <a:buFont typeface="Times" pitchFamily="1" charset="0"/>
              <a:buChar char="•"/>
              <a:defRPr/>
            </a:pPr>
            <a:r>
              <a:rPr lang="en-US" altLang="en-US" dirty="0">
                <a:latin typeface="+mj-lt"/>
                <a:ea typeface="+mn-ea"/>
              </a:rPr>
              <a:t>20% of final grade</a:t>
            </a:r>
          </a:p>
          <a:p>
            <a:pPr lvl="3">
              <a:lnSpc>
                <a:spcPct val="130000"/>
              </a:lnSpc>
              <a:buFont typeface="Times" pitchFamily="1" charset="0"/>
              <a:buChar char="•"/>
              <a:defRPr/>
            </a:pPr>
            <a:r>
              <a:rPr lang="en-US" altLang="en-US" dirty="0">
                <a:latin typeface="+mj-lt"/>
                <a:ea typeface="+mn-ea"/>
              </a:rPr>
              <a:t>*Insert Date* (Everyone needs to be present)</a:t>
            </a:r>
          </a:p>
        </p:txBody>
      </p:sp>
      <p:sp>
        <p:nvSpPr>
          <p:cNvPr id="12293" name="Titel 4"/>
          <p:cNvSpPr>
            <a:spLocks noGrp="1"/>
          </p:cNvSpPr>
          <p:nvPr>
            <p:ph type="title"/>
          </p:nvPr>
        </p:nvSpPr>
        <p:spPr>
          <a:xfrm>
            <a:off x="914400" y="476250"/>
            <a:ext cx="10363200" cy="762000"/>
          </a:xfrm>
        </p:spPr>
        <p:txBody>
          <a:bodyPr/>
          <a:lstStyle/>
          <a:p>
            <a:r>
              <a:rPr lang="de-DE" altLang="en-US" b="1" dirty="0">
                <a:latin typeface="+mj-lt"/>
              </a:rPr>
              <a:t>Examination</a:t>
            </a:r>
            <a:endParaRPr lang="en-US" altLang="en-US" b="1" dirty="0">
              <a:latin typeface="+mj-lt"/>
            </a:endParaRPr>
          </a:p>
        </p:txBody>
      </p:sp>
      <p:sp>
        <p:nvSpPr>
          <p:cNvPr id="12294" name="Foliennummernplatzhalter 5"/>
          <p:cNvSpPr>
            <a:spLocks noGrp="1"/>
          </p:cNvSpPr>
          <p:nvPr>
            <p:ph type="sldNum" sz="quarter" idx="11"/>
          </p:nvPr>
        </p:nvSpPr>
        <p:spPr bwMode="auto">
          <a:xfrm>
            <a:off x="8830056" y="6411214"/>
            <a:ext cx="41148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411B769C-91EF-45DB-8F58-3F261806635D}" type="slidenum">
              <a:rPr lang="en-US" altLang="en-US" sz="1200" smtClean="0">
                <a:solidFill>
                  <a:schemeClr val="bg1">
                    <a:lumMod val="65000"/>
                  </a:schemeClr>
                </a:solidFill>
                <a:ea typeface="MS Mincho" pitchFamily="49" charset="-128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200">
              <a:solidFill>
                <a:schemeClr val="bg1">
                  <a:lumMod val="65000"/>
                </a:schemeClr>
              </a:solidFill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2820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>
                <a:latin typeface="+mj-lt"/>
              </a:rPr>
              <a:t>Pinto, J. K. (2015): Project management. Achieving competitive advantage, Pearson Education, Harlow, Essex, 4</a:t>
            </a:r>
            <a:r>
              <a:rPr lang="en-US" altLang="en-US" sz="2400" baseline="30000" dirty="0">
                <a:latin typeface="+mj-lt"/>
              </a:rPr>
              <a:t>th</a:t>
            </a:r>
            <a:r>
              <a:rPr lang="en-US" altLang="en-US" sz="2400" dirty="0">
                <a:latin typeface="+mj-lt"/>
              </a:rPr>
              <a:t> ed.</a:t>
            </a:r>
          </a:p>
          <a:p>
            <a:r>
              <a:rPr lang="en-US" altLang="en-US" sz="2400" dirty="0" err="1">
                <a:latin typeface="+mj-lt"/>
              </a:rPr>
              <a:t>Horine</a:t>
            </a:r>
            <a:r>
              <a:rPr lang="en-US" altLang="en-US" sz="2400" dirty="0">
                <a:latin typeface="+mj-lt"/>
              </a:rPr>
              <a:t>, Greg (2013): </a:t>
            </a:r>
            <a:r>
              <a:rPr lang="en-US" altLang="en-US" sz="2400" i="1" dirty="0">
                <a:latin typeface="+mj-lt"/>
              </a:rPr>
              <a:t>Absolute Beginner’s Guide to Project Management</a:t>
            </a:r>
            <a:r>
              <a:rPr lang="en-US" altLang="en-US" sz="2400" dirty="0">
                <a:latin typeface="+mj-lt"/>
              </a:rPr>
              <a:t>, Que </a:t>
            </a:r>
            <a:r>
              <a:rPr lang="en-US" altLang="en-US" sz="2400" dirty="0" err="1">
                <a:latin typeface="+mj-lt"/>
              </a:rPr>
              <a:t>Sams</a:t>
            </a:r>
            <a:r>
              <a:rPr lang="en-US" altLang="en-US" sz="2400" dirty="0">
                <a:latin typeface="+mj-lt"/>
              </a:rPr>
              <a:t>/Pearson Education, 3</a:t>
            </a:r>
            <a:r>
              <a:rPr lang="en-US" altLang="en-US" sz="2400" baseline="30000" dirty="0">
                <a:latin typeface="+mj-lt"/>
              </a:rPr>
              <a:t>rd</a:t>
            </a:r>
            <a:r>
              <a:rPr lang="en-US" altLang="en-US" sz="2400" dirty="0">
                <a:latin typeface="+mj-lt"/>
              </a:rPr>
              <a:t> ed.</a:t>
            </a:r>
          </a:p>
          <a:p>
            <a:r>
              <a:rPr lang="en-GB" altLang="en-US" sz="2400" dirty="0">
                <a:latin typeface="+mj-lt"/>
              </a:rPr>
              <a:t>Project Management Institute (2013): A Guide to the Project Management Body of Knowledge: </a:t>
            </a:r>
            <a:r>
              <a:rPr lang="en-GB" altLang="en-US" sz="2400" dirty="0" err="1">
                <a:latin typeface="+mj-lt"/>
              </a:rPr>
              <a:t>PMBOK</a:t>
            </a:r>
            <a:r>
              <a:rPr lang="en-GB" altLang="en-US" sz="2400" dirty="0">
                <a:latin typeface="+mj-lt"/>
              </a:rPr>
              <a:t>(R) Guide, Project Management Institute; 5</a:t>
            </a:r>
            <a:r>
              <a:rPr lang="en-GB" altLang="en-US" sz="2400" baseline="30000" dirty="0">
                <a:latin typeface="+mj-lt"/>
              </a:rPr>
              <a:t>th</a:t>
            </a:r>
            <a:r>
              <a:rPr lang="en-GB" altLang="en-US" sz="2400" dirty="0">
                <a:latin typeface="+mj-lt"/>
              </a:rPr>
              <a:t> ed.</a:t>
            </a:r>
            <a:endParaRPr lang="en-US" altLang="en-US" sz="2400" dirty="0">
              <a:latin typeface="+mj-lt"/>
            </a:endParaRPr>
          </a:p>
          <a:p>
            <a:endParaRPr lang="en-US" altLang="en-US" sz="2400" dirty="0">
              <a:latin typeface="+mj-lt"/>
            </a:endParaRPr>
          </a:p>
        </p:txBody>
      </p:sp>
      <p:sp>
        <p:nvSpPr>
          <p:cNvPr id="1536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b="1" dirty="0" err="1">
                <a:latin typeface="+mj-lt"/>
              </a:rPr>
              <a:t>Literature</a:t>
            </a:r>
            <a:endParaRPr lang="en-US" altLang="en-US" b="1" dirty="0">
              <a:latin typeface="+mj-lt"/>
            </a:endParaRPr>
          </a:p>
        </p:txBody>
      </p:sp>
      <p:sp>
        <p:nvSpPr>
          <p:cNvPr id="15366" name="Foliennummernplatzhalter 5"/>
          <p:cNvSpPr>
            <a:spLocks noGrp="1"/>
          </p:cNvSpPr>
          <p:nvPr>
            <p:ph type="sldNum" sz="quarter" idx="11"/>
          </p:nvPr>
        </p:nvSpPr>
        <p:spPr bwMode="auto">
          <a:xfrm>
            <a:off x="9195816" y="6356350"/>
            <a:ext cx="41148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D8EEC134-DA71-4520-88F2-1183F705005F}" type="slidenum">
              <a:rPr lang="en-US" altLang="en-US" sz="1200" smtClean="0">
                <a:solidFill>
                  <a:schemeClr val="bg1">
                    <a:lumMod val="65000"/>
                  </a:schemeClr>
                </a:solidFill>
                <a:ea typeface="MS Mincho" pitchFamily="49" charset="-128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200">
              <a:solidFill>
                <a:schemeClr val="bg1">
                  <a:lumMod val="65000"/>
                </a:schemeClr>
              </a:solidFill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8491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261256"/>
            <a:ext cx="9144000" cy="1655762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What is a Project?</a:t>
            </a:r>
          </a:p>
          <a:p>
            <a:r>
              <a:rPr lang="en-GB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Types of Projects</a:t>
            </a:r>
          </a:p>
          <a:p>
            <a:r>
              <a:rPr lang="en-GB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Project Life Cycle </a:t>
            </a:r>
            <a:endParaRPr lang="en-US" altLang="en-US" sz="5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318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lnSpc>
                <a:spcPts val="3200"/>
              </a:lnSpc>
              <a:spcBef>
                <a:spcPct val="20000"/>
              </a:spcBef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ts val="32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0470F961-603F-4B99-BB29-7C325255B2FC}" type="slidenum">
              <a:rPr lang="en-US" altLang="en-US" sz="1200">
                <a:solidFill>
                  <a:schemeClr val="bg1"/>
                </a:solidFill>
                <a:ea typeface="MS Mincho" pitchFamily="49" charset="-128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200">
              <a:solidFill>
                <a:schemeClr val="bg1"/>
              </a:solidFill>
              <a:ea typeface="MS Mincho" pitchFamily="49" charset="-128"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BFE23E1-5A64-46FE-8A63-BBB528A016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2856" y="2235200"/>
            <a:ext cx="9144000" cy="2387600"/>
          </a:xfrm>
        </p:spPr>
        <p:txBody>
          <a:bodyPr/>
          <a:lstStyle/>
          <a:p>
            <a:r>
              <a:rPr lang="de-DE" altLang="en-US" sz="5400" b="1" dirty="0">
                <a:latin typeface="+mj-lt"/>
              </a:rPr>
              <a:t>1. </a:t>
            </a:r>
            <a:r>
              <a:rPr lang="de-DE" altLang="en-US" sz="5400" b="1" dirty="0" err="1">
                <a:latin typeface="+mj-lt"/>
              </a:rPr>
              <a:t>Introduction</a:t>
            </a:r>
            <a:r>
              <a:rPr lang="de-DE" altLang="en-US" sz="5400" b="1" dirty="0">
                <a:latin typeface="+mj-lt"/>
              </a:rPr>
              <a:t> </a:t>
            </a:r>
            <a:r>
              <a:rPr lang="de-DE" altLang="en-US" sz="5400" b="1" dirty="0" err="1">
                <a:latin typeface="+mj-lt"/>
              </a:rPr>
              <a:t>to</a:t>
            </a:r>
            <a:r>
              <a:rPr lang="de-DE" altLang="en-US" sz="5400" b="1" dirty="0">
                <a:latin typeface="+mj-lt"/>
              </a:rPr>
              <a:t> Project Management</a:t>
            </a:r>
            <a:br>
              <a:rPr lang="de-DE" altLang="en-US" sz="5400" b="1" dirty="0">
                <a:latin typeface="+mj-lt"/>
              </a:rPr>
            </a:br>
            <a:endParaRPr lang="de-D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77908264"/>
      </p:ext>
    </p:extLst>
  </p:cSld>
  <p:clrMapOvr>
    <a:masterClrMapping/>
  </p:clrMapOvr>
</p:sld>
</file>

<file path=ppt/theme/theme1.xml><?xml version="1.0" encoding="utf-8"?>
<a:theme xmlns:a="http://schemas.openxmlformats.org/drawingml/2006/main" name="C.2.1_Project Managemen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DD96114-6485-4712-A2E5-F80BEEB2F904}" vid="{E763CF33-CB39-41AA-926E-C2936AC49055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C.2.1_Project Management</Template>
  <TotalTime>0</TotalTime>
  <Words>1683</Words>
  <Application>Microsoft Office PowerPoint</Application>
  <PresentationFormat>Breitbild</PresentationFormat>
  <Paragraphs>248</Paragraphs>
  <Slides>22</Slides>
  <Notes>14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31" baseType="lpstr">
      <vt:lpstr>Adobe Fan Heiti Std B</vt:lpstr>
      <vt:lpstr>Arial</vt:lpstr>
      <vt:lpstr>Calibri</vt:lpstr>
      <vt:lpstr>Calibri Light</vt:lpstr>
      <vt:lpstr>Symbol</vt:lpstr>
      <vt:lpstr>Times</vt:lpstr>
      <vt:lpstr>Verdana</vt:lpstr>
      <vt:lpstr>Wingdings</vt:lpstr>
      <vt:lpstr>C.2.1_Project Management</vt:lpstr>
      <vt:lpstr>Project Management</vt:lpstr>
      <vt:lpstr>  Administration &amp; Preliminary Schedule </vt:lpstr>
      <vt:lpstr>Exercise</vt:lpstr>
      <vt:lpstr>Learning Objective in Terms of Competence</vt:lpstr>
      <vt:lpstr>Learning Objectives (details)</vt:lpstr>
      <vt:lpstr>Features of the Course</vt:lpstr>
      <vt:lpstr>Examination</vt:lpstr>
      <vt:lpstr>Literature</vt:lpstr>
      <vt:lpstr>1. Introduction to Project Management </vt:lpstr>
      <vt:lpstr>Learning Objectives</vt:lpstr>
      <vt:lpstr>What is a project?</vt:lpstr>
      <vt:lpstr>What is a project?</vt:lpstr>
      <vt:lpstr>Process &amp; Project Management  </vt:lpstr>
      <vt:lpstr>Quiz: Project or Process?</vt:lpstr>
      <vt:lpstr>Differentiating Types of Projects</vt:lpstr>
      <vt:lpstr>Project Life Cycles</vt:lpstr>
      <vt:lpstr>Project Life Cycle and its Effects</vt:lpstr>
      <vt:lpstr>Quiz – PMP certification sample questions</vt:lpstr>
      <vt:lpstr>Summary</vt:lpstr>
      <vt:lpstr>Learning Objectives</vt:lpstr>
      <vt:lpstr>References</vt:lpstr>
      <vt:lpstr>Additional Reading in Preparation for Next Class: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Tine</dc:creator>
  <cp:lastModifiedBy>Tine</cp:lastModifiedBy>
  <cp:revision>37</cp:revision>
  <dcterms:created xsi:type="dcterms:W3CDTF">2017-07-06T07:32:09Z</dcterms:created>
  <dcterms:modified xsi:type="dcterms:W3CDTF">2019-07-01T12:05:30Z</dcterms:modified>
</cp:coreProperties>
</file>