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67" r:id="rId3"/>
    <p:sldId id="549" r:id="rId4"/>
    <p:sldId id="548" r:id="rId5"/>
    <p:sldId id="468" r:id="rId6"/>
    <p:sldId id="499" r:id="rId7"/>
    <p:sldId id="469" r:id="rId8"/>
    <p:sldId id="470" r:id="rId9"/>
    <p:sldId id="471" r:id="rId10"/>
    <p:sldId id="472" r:id="rId11"/>
    <p:sldId id="500"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485" r:id="rId25"/>
    <p:sldId id="501" r:id="rId26"/>
    <p:sldId id="487" r:id="rId27"/>
    <p:sldId id="502" r:id="rId28"/>
    <p:sldId id="488" r:id="rId29"/>
    <p:sldId id="550" r:id="rId30"/>
    <p:sldId id="503" r:id="rId31"/>
    <p:sldId id="491" r:id="rId32"/>
    <p:sldId id="505" r:id="rId33"/>
    <p:sldId id="492" r:id="rId34"/>
    <p:sldId id="493" r:id="rId35"/>
    <p:sldId id="494" r:id="rId36"/>
    <p:sldId id="495" r:id="rId37"/>
    <p:sldId id="496" r:id="rId38"/>
    <p:sldId id="269" r:id="rId39"/>
    <p:sldId id="551" r:id="rId40"/>
    <p:sldId id="521"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A48"/>
    <a:srgbClr val="00CC99"/>
    <a:srgbClr val="6082D3"/>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427" autoAdjust="0"/>
  </p:normalViewPr>
  <p:slideViewPr>
    <p:cSldViewPr snapToGrid="0">
      <p:cViewPr varScale="1">
        <p:scale>
          <a:sx n="52" d="100"/>
          <a:sy n="52" d="100"/>
        </p:scale>
        <p:origin x="1380" y="6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9.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pngimg.com/download/14974"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_rels/drawing19.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pngimg.com/download/14974"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AB6A0-E4F9-4AC9-B205-B032FA888A43}"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de-DE"/>
        </a:p>
      </dgm:t>
    </dgm:pt>
    <dgm:pt modelId="{601BF604-0631-49E9-922D-CE700800602F}">
      <dgm:prSet phldrT="[Text]" custT="1"/>
      <dgm:spPr/>
      <dgm:t>
        <a:bodyPr/>
        <a:lstStyle/>
        <a:p>
          <a:r>
            <a:rPr lang="en-GB" sz="2400" noProof="0" dirty="0"/>
            <a:t>Setting a goal</a:t>
          </a:r>
        </a:p>
      </dgm:t>
    </dgm:pt>
    <dgm:pt modelId="{72693B2E-E345-41BB-9BE9-17CAD31CED95}" type="parTrans" cxnId="{5737C096-BD81-46F5-A21B-5EDFDF0B26F8}">
      <dgm:prSet/>
      <dgm:spPr/>
      <dgm:t>
        <a:bodyPr/>
        <a:lstStyle/>
        <a:p>
          <a:endParaRPr lang="de-DE"/>
        </a:p>
      </dgm:t>
    </dgm:pt>
    <dgm:pt modelId="{590B109E-B50E-4087-A283-349A6FAF36C4}" type="sibTrans" cxnId="{5737C096-BD81-46F5-A21B-5EDFDF0B26F8}">
      <dgm:prSet/>
      <dgm:spPr/>
      <dgm:t>
        <a:bodyPr/>
        <a:lstStyle/>
        <a:p>
          <a:endParaRPr lang="de-DE"/>
        </a:p>
      </dgm:t>
    </dgm:pt>
    <dgm:pt modelId="{CF4CE5C3-FAA5-46A7-B6F3-D37CA1A665C2}">
      <dgm:prSet phldrT="[Text]" custT="1"/>
      <dgm:spPr/>
      <dgm:t>
        <a:bodyPr/>
        <a:lstStyle/>
        <a:p>
          <a:r>
            <a:rPr lang="en-GB" sz="2400" noProof="0" dirty="0"/>
            <a:t>Measuring Progress</a:t>
          </a:r>
        </a:p>
      </dgm:t>
    </dgm:pt>
    <dgm:pt modelId="{43ECD813-5600-4F79-A241-F2E37CDF68F2}" type="parTrans" cxnId="{FB03258C-9266-4E1B-8604-DB5DF751F2EC}">
      <dgm:prSet/>
      <dgm:spPr/>
      <dgm:t>
        <a:bodyPr/>
        <a:lstStyle/>
        <a:p>
          <a:endParaRPr lang="de-DE"/>
        </a:p>
      </dgm:t>
    </dgm:pt>
    <dgm:pt modelId="{1425E9CF-7509-4C74-AABB-73CBC5C58F39}" type="sibTrans" cxnId="{FB03258C-9266-4E1B-8604-DB5DF751F2EC}">
      <dgm:prSet/>
      <dgm:spPr/>
      <dgm:t>
        <a:bodyPr/>
        <a:lstStyle/>
        <a:p>
          <a:endParaRPr lang="de-DE"/>
        </a:p>
      </dgm:t>
    </dgm:pt>
    <dgm:pt modelId="{D48D3F42-4DE0-4CFC-B7B8-E161019C2C5E}">
      <dgm:prSet phldrT="[Text]" custT="1"/>
      <dgm:spPr/>
      <dgm:t>
        <a:bodyPr/>
        <a:lstStyle/>
        <a:p>
          <a:r>
            <a:rPr lang="en-GB" sz="2400" noProof="0" dirty="0"/>
            <a:t>Comparing actual with planned</a:t>
          </a:r>
        </a:p>
      </dgm:t>
    </dgm:pt>
    <dgm:pt modelId="{94F4C05E-486C-4FE5-8AAC-40B69636E25C}" type="parTrans" cxnId="{258F1D0C-930B-4BAA-9858-7791E1CEE64A}">
      <dgm:prSet/>
      <dgm:spPr/>
      <dgm:t>
        <a:bodyPr/>
        <a:lstStyle/>
        <a:p>
          <a:endParaRPr lang="de-DE"/>
        </a:p>
      </dgm:t>
    </dgm:pt>
    <dgm:pt modelId="{7F0C80AA-E3F8-460A-BB53-E34C9BF2CBB4}" type="sibTrans" cxnId="{258F1D0C-930B-4BAA-9858-7791E1CEE64A}">
      <dgm:prSet/>
      <dgm:spPr/>
      <dgm:t>
        <a:bodyPr/>
        <a:lstStyle/>
        <a:p>
          <a:endParaRPr lang="de-DE"/>
        </a:p>
      </dgm:t>
    </dgm:pt>
    <dgm:pt modelId="{CACE54AA-E398-45CB-9B87-F59F26273A77}">
      <dgm:prSet phldrT="[Text]" custT="1"/>
      <dgm:spPr/>
      <dgm:t>
        <a:bodyPr/>
        <a:lstStyle/>
        <a:p>
          <a:r>
            <a:rPr lang="en-GB" sz="2400" noProof="0" dirty="0"/>
            <a:t>Taking actions</a:t>
          </a:r>
        </a:p>
      </dgm:t>
    </dgm:pt>
    <dgm:pt modelId="{E67043D4-C0EC-441A-AA67-5E8390ABB29E}" type="parTrans" cxnId="{FE780399-C6B0-448E-BF82-C00B75EDCFCF}">
      <dgm:prSet/>
      <dgm:spPr/>
      <dgm:t>
        <a:bodyPr/>
        <a:lstStyle/>
        <a:p>
          <a:endParaRPr lang="de-DE"/>
        </a:p>
      </dgm:t>
    </dgm:pt>
    <dgm:pt modelId="{D6B3EA30-88E7-4D6D-86FC-F841B5E9B3AD}" type="sibTrans" cxnId="{FE780399-C6B0-448E-BF82-C00B75EDCFCF}">
      <dgm:prSet/>
      <dgm:spPr/>
      <dgm:t>
        <a:bodyPr/>
        <a:lstStyle/>
        <a:p>
          <a:endParaRPr lang="de-DE"/>
        </a:p>
      </dgm:t>
    </dgm:pt>
    <dgm:pt modelId="{265D9A0E-CB6A-425C-B5B7-5CA9BC144E69}" type="pres">
      <dgm:prSet presAssocID="{3F7AB6A0-E4F9-4AC9-B205-B032FA888A43}" presName="Name0" presStyleCnt="0">
        <dgm:presLayoutVars>
          <dgm:dir/>
          <dgm:resizeHandles val="exact"/>
        </dgm:presLayoutVars>
      </dgm:prSet>
      <dgm:spPr/>
    </dgm:pt>
    <dgm:pt modelId="{69EBDF58-0235-4F61-904C-12B4DB1539B3}" type="pres">
      <dgm:prSet presAssocID="{3F7AB6A0-E4F9-4AC9-B205-B032FA888A43}" presName="cycle" presStyleCnt="0"/>
      <dgm:spPr/>
    </dgm:pt>
    <dgm:pt modelId="{C88A9974-F499-4262-9A0B-38C01F7EA74D}" type="pres">
      <dgm:prSet presAssocID="{601BF604-0631-49E9-922D-CE700800602F}" presName="nodeFirstNode" presStyleLbl="node1" presStyleIdx="0" presStyleCnt="4" custScaleX="68331" custScaleY="69723">
        <dgm:presLayoutVars>
          <dgm:bulletEnabled val="1"/>
        </dgm:presLayoutVars>
      </dgm:prSet>
      <dgm:spPr/>
    </dgm:pt>
    <dgm:pt modelId="{FEEF73D8-3532-4184-B9D0-9EEF39B6252D}" type="pres">
      <dgm:prSet presAssocID="{590B109E-B50E-4087-A283-349A6FAF36C4}" presName="sibTransFirstNode" presStyleLbl="bgShp" presStyleIdx="0" presStyleCnt="1"/>
      <dgm:spPr/>
    </dgm:pt>
    <dgm:pt modelId="{420A7431-C5EC-4873-A7F8-5AA1860892E0}" type="pres">
      <dgm:prSet presAssocID="{CF4CE5C3-FAA5-46A7-B6F3-D37CA1A665C2}" presName="nodeFollowingNodes" presStyleLbl="node1" presStyleIdx="1" presStyleCnt="4" custScaleX="68331" custScaleY="69723">
        <dgm:presLayoutVars>
          <dgm:bulletEnabled val="1"/>
        </dgm:presLayoutVars>
      </dgm:prSet>
      <dgm:spPr/>
    </dgm:pt>
    <dgm:pt modelId="{BDCB589E-3715-42EB-AB55-EB918D09A61A}" type="pres">
      <dgm:prSet presAssocID="{D48D3F42-4DE0-4CFC-B7B8-E161019C2C5E}" presName="nodeFollowingNodes" presStyleLbl="node1" presStyleIdx="2" presStyleCnt="4" custScaleX="68331" custScaleY="69723" custRadScaleRad="111108">
        <dgm:presLayoutVars>
          <dgm:bulletEnabled val="1"/>
        </dgm:presLayoutVars>
      </dgm:prSet>
      <dgm:spPr/>
    </dgm:pt>
    <dgm:pt modelId="{08E42407-BE6C-4AAD-BC52-2EA9AD1B615A}" type="pres">
      <dgm:prSet presAssocID="{CACE54AA-E398-45CB-9B87-F59F26273A77}" presName="nodeFollowingNodes" presStyleLbl="node1" presStyleIdx="3" presStyleCnt="4" custScaleX="68331" custScaleY="69723">
        <dgm:presLayoutVars>
          <dgm:bulletEnabled val="1"/>
        </dgm:presLayoutVars>
      </dgm:prSet>
      <dgm:spPr/>
    </dgm:pt>
  </dgm:ptLst>
  <dgm:cxnLst>
    <dgm:cxn modelId="{258F1D0C-930B-4BAA-9858-7791E1CEE64A}" srcId="{3F7AB6A0-E4F9-4AC9-B205-B032FA888A43}" destId="{D48D3F42-4DE0-4CFC-B7B8-E161019C2C5E}" srcOrd="2" destOrd="0" parTransId="{94F4C05E-486C-4FE5-8AAC-40B69636E25C}" sibTransId="{7F0C80AA-E3F8-460A-BB53-E34C9BF2CBB4}"/>
    <dgm:cxn modelId="{1D7ADD15-B6A3-46C5-AF6F-0A2AB578B832}" type="presOf" srcId="{CF4CE5C3-FAA5-46A7-B6F3-D37CA1A665C2}" destId="{420A7431-C5EC-4873-A7F8-5AA1860892E0}" srcOrd="0" destOrd="0" presId="urn:microsoft.com/office/officeart/2005/8/layout/cycle3"/>
    <dgm:cxn modelId="{FB03258C-9266-4E1B-8604-DB5DF751F2EC}" srcId="{3F7AB6A0-E4F9-4AC9-B205-B032FA888A43}" destId="{CF4CE5C3-FAA5-46A7-B6F3-D37CA1A665C2}" srcOrd="1" destOrd="0" parTransId="{43ECD813-5600-4F79-A241-F2E37CDF68F2}" sibTransId="{1425E9CF-7509-4C74-AABB-73CBC5C58F39}"/>
    <dgm:cxn modelId="{5737C096-BD81-46F5-A21B-5EDFDF0B26F8}" srcId="{3F7AB6A0-E4F9-4AC9-B205-B032FA888A43}" destId="{601BF604-0631-49E9-922D-CE700800602F}" srcOrd="0" destOrd="0" parTransId="{72693B2E-E345-41BB-9BE9-17CAD31CED95}" sibTransId="{590B109E-B50E-4087-A283-349A6FAF36C4}"/>
    <dgm:cxn modelId="{FE780399-C6B0-448E-BF82-C00B75EDCFCF}" srcId="{3F7AB6A0-E4F9-4AC9-B205-B032FA888A43}" destId="{CACE54AA-E398-45CB-9B87-F59F26273A77}" srcOrd="3" destOrd="0" parTransId="{E67043D4-C0EC-441A-AA67-5E8390ABB29E}" sibTransId="{D6B3EA30-88E7-4D6D-86FC-F841B5E9B3AD}"/>
    <dgm:cxn modelId="{9DBBFB9E-417F-4170-98F8-D03620C574A9}" type="presOf" srcId="{CACE54AA-E398-45CB-9B87-F59F26273A77}" destId="{08E42407-BE6C-4AAD-BC52-2EA9AD1B615A}" srcOrd="0" destOrd="0" presId="urn:microsoft.com/office/officeart/2005/8/layout/cycle3"/>
    <dgm:cxn modelId="{27993DAD-FEB4-4A7D-B619-A6DC067DDC05}" type="presOf" srcId="{3F7AB6A0-E4F9-4AC9-B205-B032FA888A43}" destId="{265D9A0E-CB6A-425C-B5B7-5CA9BC144E69}" srcOrd="0" destOrd="0" presId="urn:microsoft.com/office/officeart/2005/8/layout/cycle3"/>
    <dgm:cxn modelId="{D19276C1-6075-4E7B-995C-3599D129A374}" type="presOf" srcId="{590B109E-B50E-4087-A283-349A6FAF36C4}" destId="{FEEF73D8-3532-4184-B9D0-9EEF39B6252D}" srcOrd="0" destOrd="0" presId="urn:microsoft.com/office/officeart/2005/8/layout/cycle3"/>
    <dgm:cxn modelId="{4CC3B0F7-EAC7-4771-A829-771B3DAE28A5}" type="presOf" srcId="{D48D3F42-4DE0-4CFC-B7B8-E161019C2C5E}" destId="{BDCB589E-3715-42EB-AB55-EB918D09A61A}" srcOrd="0" destOrd="0" presId="urn:microsoft.com/office/officeart/2005/8/layout/cycle3"/>
    <dgm:cxn modelId="{530988F8-C7AB-4C13-B474-30AA2C6725E2}" type="presOf" srcId="{601BF604-0631-49E9-922D-CE700800602F}" destId="{C88A9974-F499-4262-9A0B-38C01F7EA74D}" srcOrd="0" destOrd="0" presId="urn:microsoft.com/office/officeart/2005/8/layout/cycle3"/>
    <dgm:cxn modelId="{D1126C5C-D062-4C37-A29C-2EE07E8DBED1}" type="presParOf" srcId="{265D9A0E-CB6A-425C-B5B7-5CA9BC144E69}" destId="{69EBDF58-0235-4F61-904C-12B4DB1539B3}" srcOrd="0" destOrd="0" presId="urn:microsoft.com/office/officeart/2005/8/layout/cycle3"/>
    <dgm:cxn modelId="{77315D7E-DF4F-4C26-86A3-A94F7C5B0962}" type="presParOf" srcId="{69EBDF58-0235-4F61-904C-12B4DB1539B3}" destId="{C88A9974-F499-4262-9A0B-38C01F7EA74D}" srcOrd="0" destOrd="0" presId="urn:microsoft.com/office/officeart/2005/8/layout/cycle3"/>
    <dgm:cxn modelId="{811AF930-D7D9-49EC-8A0F-AAB21D70E617}" type="presParOf" srcId="{69EBDF58-0235-4F61-904C-12B4DB1539B3}" destId="{FEEF73D8-3532-4184-B9D0-9EEF39B6252D}" srcOrd="1" destOrd="0" presId="urn:microsoft.com/office/officeart/2005/8/layout/cycle3"/>
    <dgm:cxn modelId="{FE2E3E95-A9BF-4A6D-AAFC-EF5138AA21B4}" type="presParOf" srcId="{69EBDF58-0235-4F61-904C-12B4DB1539B3}" destId="{420A7431-C5EC-4873-A7F8-5AA1860892E0}" srcOrd="2" destOrd="0" presId="urn:microsoft.com/office/officeart/2005/8/layout/cycle3"/>
    <dgm:cxn modelId="{B4268739-68D1-49A9-B0DF-F7E30B5A24B5}" type="presParOf" srcId="{69EBDF58-0235-4F61-904C-12B4DB1539B3}" destId="{BDCB589E-3715-42EB-AB55-EB918D09A61A}" srcOrd="3" destOrd="0" presId="urn:microsoft.com/office/officeart/2005/8/layout/cycle3"/>
    <dgm:cxn modelId="{4632484A-52A5-4AA8-8B6B-2A90C41FBA0F}" type="presParOf" srcId="{69EBDF58-0235-4F61-904C-12B4DB1539B3}" destId="{08E42407-BE6C-4AAD-BC52-2EA9AD1B615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a:solidFill>
          <a:srgbClr val="99CA48"/>
        </a:solidFill>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783090-C9F7-4CEB-9418-57B4FF665C62}" type="doc">
      <dgm:prSet loTypeId="urn:microsoft.com/office/officeart/2005/8/layout/hProcess9" loCatId="process" qsTypeId="urn:microsoft.com/office/officeart/2005/8/quickstyle/simple1" qsCatId="simple" csTypeId="urn:microsoft.com/office/officeart/2005/8/colors/accent6_5" csCatId="accent6" phldr="1"/>
      <dgm:spPr/>
    </dgm:pt>
    <dgm:pt modelId="{DE83DB07-408C-4BB2-AC52-847A71EC4084}">
      <dgm:prSet phldrT="[Text]"/>
      <dgm:spPr/>
      <dgm:t>
        <a:bodyPr/>
        <a:lstStyle/>
        <a:p>
          <a:r>
            <a:rPr lang="en-US" altLang="de-DE"/>
            <a:t>Finishing the Work</a:t>
          </a:r>
          <a:endParaRPr lang="de-DE"/>
        </a:p>
      </dgm:t>
    </dgm:pt>
    <dgm:pt modelId="{973B8C18-3F99-4BB3-86E9-3EF617D83166}" type="parTrans" cxnId="{579ABE54-B52B-4D38-8577-FD62D11F0FDD}">
      <dgm:prSet/>
      <dgm:spPr/>
      <dgm:t>
        <a:bodyPr/>
        <a:lstStyle/>
        <a:p>
          <a:endParaRPr lang="de-DE"/>
        </a:p>
      </dgm:t>
    </dgm:pt>
    <dgm:pt modelId="{21FD91F0-EC83-4326-82EB-0C8CE4B33E99}" type="sibTrans" cxnId="{579ABE54-B52B-4D38-8577-FD62D11F0FDD}">
      <dgm:prSet/>
      <dgm:spPr/>
      <dgm:t>
        <a:bodyPr/>
        <a:lstStyle/>
        <a:p>
          <a:endParaRPr lang="de-DE"/>
        </a:p>
      </dgm:t>
    </dgm:pt>
    <dgm:pt modelId="{276B879A-E989-4B61-9923-43E54F890F00}">
      <dgm:prSet/>
      <dgm:spPr/>
      <dgm:t>
        <a:bodyPr/>
        <a:lstStyle/>
        <a:p>
          <a:r>
            <a:rPr lang="en-US" altLang="de-DE"/>
            <a:t>Handing Over the Project</a:t>
          </a:r>
          <a:endParaRPr lang="en-US" altLang="de-DE" dirty="0"/>
        </a:p>
      </dgm:t>
    </dgm:pt>
    <dgm:pt modelId="{0CC2A936-68BC-47D9-8FF4-7A56CC5DDC3F}" type="parTrans" cxnId="{B1966020-148D-495E-9C0E-DB41970E79A5}">
      <dgm:prSet/>
      <dgm:spPr/>
      <dgm:t>
        <a:bodyPr/>
        <a:lstStyle/>
        <a:p>
          <a:endParaRPr lang="de-DE"/>
        </a:p>
      </dgm:t>
    </dgm:pt>
    <dgm:pt modelId="{793293E0-DCB2-4CB5-BD63-6E198AB6C0D8}" type="sibTrans" cxnId="{B1966020-148D-495E-9C0E-DB41970E79A5}">
      <dgm:prSet/>
      <dgm:spPr/>
      <dgm:t>
        <a:bodyPr/>
        <a:lstStyle/>
        <a:p>
          <a:endParaRPr lang="de-DE"/>
        </a:p>
      </dgm:t>
    </dgm:pt>
    <dgm:pt modelId="{0BA3ADAD-B6F1-4CC3-99BC-9E06DE5E497A}">
      <dgm:prSet/>
      <dgm:spPr/>
      <dgm:t>
        <a:bodyPr/>
        <a:lstStyle/>
        <a:p>
          <a:r>
            <a:rPr lang="en-US" altLang="de-DE"/>
            <a:t>Gaining Acceptance for the Project</a:t>
          </a:r>
          <a:endParaRPr lang="en-US" altLang="de-DE" dirty="0"/>
        </a:p>
      </dgm:t>
    </dgm:pt>
    <dgm:pt modelId="{20A6A703-0F19-4359-B497-07F73CBB20F3}" type="parTrans" cxnId="{08BCADFE-F504-408C-8EF7-BDB48B75E5E7}">
      <dgm:prSet/>
      <dgm:spPr/>
      <dgm:t>
        <a:bodyPr/>
        <a:lstStyle/>
        <a:p>
          <a:endParaRPr lang="de-DE"/>
        </a:p>
      </dgm:t>
    </dgm:pt>
    <dgm:pt modelId="{3E5E61BB-093A-461B-86C6-99BCADA07DEA}" type="sibTrans" cxnId="{08BCADFE-F504-408C-8EF7-BDB48B75E5E7}">
      <dgm:prSet/>
      <dgm:spPr/>
      <dgm:t>
        <a:bodyPr/>
        <a:lstStyle/>
        <a:p>
          <a:endParaRPr lang="de-DE"/>
        </a:p>
      </dgm:t>
    </dgm:pt>
    <dgm:pt modelId="{E43C7207-7C5D-4A4B-AF29-BB17213AF8F8}">
      <dgm:prSet/>
      <dgm:spPr/>
      <dgm:t>
        <a:bodyPr/>
        <a:lstStyle/>
        <a:p>
          <a:r>
            <a:rPr lang="en-US" altLang="de-DE"/>
            <a:t>Harvesting the Benefits</a:t>
          </a:r>
          <a:endParaRPr lang="en-US" altLang="de-DE" dirty="0"/>
        </a:p>
      </dgm:t>
    </dgm:pt>
    <dgm:pt modelId="{BACE4B1D-750A-47C6-AE01-8C8C27EDA79B}" type="parTrans" cxnId="{1D49D432-C9EE-4026-A05C-1FD4A379D5DD}">
      <dgm:prSet/>
      <dgm:spPr/>
      <dgm:t>
        <a:bodyPr/>
        <a:lstStyle/>
        <a:p>
          <a:endParaRPr lang="de-DE"/>
        </a:p>
      </dgm:t>
    </dgm:pt>
    <dgm:pt modelId="{95922E9C-854C-43B6-854A-B8956E666A93}" type="sibTrans" cxnId="{1D49D432-C9EE-4026-A05C-1FD4A379D5DD}">
      <dgm:prSet/>
      <dgm:spPr/>
      <dgm:t>
        <a:bodyPr/>
        <a:lstStyle/>
        <a:p>
          <a:endParaRPr lang="de-DE"/>
        </a:p>
      </dgm:t>
    </dgm:pt>
    <dgm:pt modelId="{6172E0AC-A2BC-404D-B12F-91C9F5922A44}">
      <dgm:prSet/>
      <dgm:spPr/>
      <dgm:t>
        <a:bodyPr/>
        <a:lstStyle/>
        <a:p>
          <a:r>
            <a:rPr lang="en-US" altLang="de-DE"/>
            <a:t>Reviewing How It All Went</a:t>
          </a:r>
          <a:endParaRPr lang="de-DE"/>
        </a:p>
      </dgm:t>
    </dgm:pt>
    <dgm:pt modelId="{FD55798D-FF05-4CE6-901B-4E0DB47453AA}" type="parTrans" cxnId="{6FAEF483-20F1-40DF-B41D-F748B88FE9DF}">
      <dgm:prSet/>
      <dgm:spPr/>
      <dgm:t>
        <a:bodyPr/>
        <a:lstStyle/>
        <a:p>
          <a:endParaRPr lang="de-DE"/>
        </a:p>
      </dgm:t>
    </dgm:pt>
    <dgm:pt modelId="{93F363B6-790B-4DAC-9003-8FB911C77720}" type="sibTrans" cxnId="{6FAEF483-20F1-40DF-B41D-F748B88FE9DF}">
      <dgm:prSet/>
      <dgm:spPr/>
      <dgm:t>
        <a:bodyPr/>
        <a:lstStyle/>
        <a:p>
          <a:endParaRPr lang="de-DE"/>
        </a:p>
      </dgm:t>
    </dgm:pt>
    <dgm:pt modelId="{6E6760C1-D614-4F3B-841F-5CD72F15DD4F}" type="pres">
      <dgm:prSet presAssocID="{C1783090-C9F7-4CEB-9418-57B4FF665C62}" presName="CompostProcess" presStyleCnt="0">
        <dgm:presLayoutVars>
          <dgm:dir/>
          <dgm:resizeHandles val="exact"/>
        </dgm:presLayoutVars>
      </dgm:prSet>
      <dgm:spPr/>
    </dgm:pt>
    <dgm:pt modelId="{D0FF77C8-7E22-4B82-85DE-8974CE70CA09}" type="pres">
      <dgm:prSet presAssocID="{C1783090-C9F7-4CEB-9418-57B4FF665C62}" presName="arrow" presStyleLbl="bgShp" presStyleIdx="0" presStyleCnt="1"/>
      <dgm:spPr/>
    </dgm:pt>
    <dgm:pt modelId="{C713B1D7-8ECB-4C6A-809D-FF97D7827DA0}" type="pres">
      <dgm:prSet presAssocID="{C1783090-C9F7-4CEB-9418-57B4FF665C62}" presName="linearProcess" presStyleCnt="0"/>
      <dgm:spPr/>
    </dgm:pt>
    <dgm:pt modelId="{8BEC63D5-BE08-434B-807F-D862217E62C1}" type="pres">
      <dgm:prSet presAssocID="{DE83DB07-408C-4BB2-AC52-847A71EC4084}" presName="textNode" presStyleLbl="node1" presStyleIdx="0" presStyleCnt="5">
        <dgm:presLayoutVars>
          <dgm:bulletEnabled val="1"/>
        </dgm:presLayoutVars>
      </dgm:prSet>
      <dgm:spPr/>
    </dgm:pt>
    <dgm:pt modelId="{B1EC77E7-CFF3-4FB4-98E3-619B3FD99AEA}" type="pres">
      <dgm:prSet presAssocID="{21FD91F0-EC83-4326-82EB-0C8CE4B33E99}" presName="sibTrans" presStyleCnt="0"/>
      <dgm:spPr/>
    </dgm:pt>
    <dgm:pt modelId="{91D05677-0D23-4292-8CB0-5A34B3C215B8}" type="pres">
      <dgm:prSet presAssocID="{276B879A-E989-4B61-9923-43E54F890F00}" presName="textNode" presStyleLbl="node1" presStyleIdx="1" presStyleCnt="5">
        <dgm:presLayoutVars>
          <dgm:bulletEnabled val="1"/>
        </dgm:presLayoutVars>
      </dgm:prSet>
      <dgm:spPr/>
    </dgm:pt>
    <dgm:pt modelId="{849BA6BC-ADCC-4169-B4B4-B8BA8F01FCAB}" type="pres">
      <dgm:prSet presAssocID="{793293E0-DCB2-4CB5-BD63-6E198AB6C0D8}" presName="sibTrans" presStyleCnt="0"/>
      <dgm:spPr/>
    </dgm:pt>
    <dgm:pt modelId="{10EE40E9-21EE-4860-BBDD-0DC54DF279EE}" type="pres">
      <dgm:prSet presAssocID="{0BA3ADAD-B6F1-4CC3-99BC-9E06DE5E497A}" presName="textNode" presStyleLbl="node1" presStyleIdx="2" presStyleCnt="5">
        <dgm:presLayoutVars>
          <dgm:bulletEnabled val="1"/>
        </dgm:presLayoutVars>
      </dgm:prSet>
      <dgm:spPr/>
    </dgm:pt>
    <dgm:pt modelId="{AD775659-A742-4339-A41E-739ECA7684A2}" type="pres">
      <dgm:prSet presAssocID="{3E5E61BB-093A-461B-86C6-99BCADA07DEA}" presName="sibTrans" presStyleCnt="0"/>
      <dgm:spPr/>
    </dgm:pt>
    <dgm:pt modelId="{0C33A149-C648-49ED-A87D-B07A28DE1AD6}" type="pres">
      <dgm:prSet presAssocID="{E43C7207-7C5D-4A4B-AF29-BB17213AF8F8}" presName="textNode" presStyleLbl="node1" presStyleIdx="3" presStyleCnt="5">
        <dgm:presLayoutVars>
          <dgm:bulletEnabled val="1"/>
        </dgm:presLayoutVars>
      </dgm:prSet>
      <dgm:spPr/>
    </dgm:pt>
    <dgm:pt modelId="{54A51BCB-FF87-408F-BCB0-E12985B73444}" type="pres">
      <dgm:prSet presAssocID="{95922E9C-854C-43B6-854A-B8956E666A93}" presName="sibTrans" presStyleCnt="0"/>
      <dgm:spPr/>
    </dgm:pt>
    <dgm:pt modelId="{30118311-9A7B-4565-9D0E-502ED2BDEC31}" type="pres">
      <dgm:prSet presAssocID="{6172E0AC-A2BC-404D-B12F-91C9F5922A44}" presName="textNode" presStyleLbl="node1" presStyleIdx="4" presStyleCnt="5">
        <dgm:presLayoutVars>
          <dgm:bulletEnabled val="1"/>
        </dgm:presLayoutVars>
      </dgm:prSet>
      <dgm:spPr/>
    </dgm:pt>
  </dgm:ptLst>
  <dgm:cxnLst>
    <dgm:cxn modelId="{B1966020-148D-495E-9C0E-DB41970E79A5}" srcId="{C1783090-C9F7-4CEB-9418-57B4FF665C62}" destId="{276B879A-E989-4B61-9923-43E54F890F00}" srcOrd="1" destOrd="0" parTransId="{0CC2A936-68BC-47D9-8FF4-7A56CC5DDC3F}" sibTransId="{793293E0-DCB2-4CB5-BD63-6E198AB6C0D8}"/>
    <dgm:cxn modelId="{1D49D432-C9EE-4026-A05C-1FD4A379D5DD}" srcId="{C1783090-C9F7-4CEB-9418-57B4FF665C62}" destId="{E43C7207-7C5D-4A4B-AF29-BB17213AF8F8}" srcOrd="3" destOrd="0" parTransId="{BACE4B1D-750A-47C6-AE01-8C8C27EDA79B}" sibTransId="{95922E9C-854C-43B6-854A-B8956E666A93}"/>
    <dgm:cxn modelId="{CA35F33A-9B25-4448-8162-292625A0A18D}" type="presOf" srcId="{E43C7207-7C5D-4A4B-AF29-BB17213AF8F8}" destId="{0C33A149-C648-49ED-A87D-B07A28DE1AD6}" srcOrd="0" destOrd="0" presId="urn:microsoft.com/office/officeart/2005/8/layout/hProcess9"/>
    <dgm:cxn modelId="{579ABE54-B52B-4D38-8577-FD62D11F0FDD}" srcId="{C1783090-C9F7-4CEB-9418-57B4FF665C62}" destId="{DE83DB07-408C-4BB2-AC52-847A71EC4084}" srcOrd="0" destOrd="0" parTransId="{973B8C18-3F99-4BB3-86E9-3EF617D83166}" sibTransId="{21FD91F0-EC83-4326-82EB-0C8CE4B33E99}"/>
    <dgm:cxn modelId="{E306177E-DED8-44F6-82DD-91F733E0D173}" type="presOf" srcId="{C1783090-C9F7-4CEB-9418-57B4FF665C62}" destId="{6E6760C1-D614-4F3B-841F-5CD72F15DD4F}" srcOrd="0" destOrd="0" presId="urn:microsoft.com/office/officeart/2005/8/layout/hProcess9"/>
    <dgm:cxn modelId="{6FAEF483-20F1-40DF-B41D-F748B88FE9DF}" srcId="{C1783090-C9F7-4CEB-9418-57B4FF665C62}" destId="{6172E0AC-A2BC-404D-B12F-91C9F5922A44}" srcOrd="4" destOrd="0" parTransId="{FD55798D-FF05-4CE6-901B-4E0DB47453AA}" sibTransId="{93F363B6-790B-4DAC-9003-8FB911C77720}"/>
    <dgm:cxn modelId="{071678DA-AB6F-466A-BAEC-E6B54ED01AD9}" type="presOf" srcId="{6172E0AC-A2BC-404D-B12F-91C9F5922A44}" destId="{30118311-9A7B-4565-9D0E-502ED2BDEC31}" srcOrd="0" destOrd="0" presId="urn:microsoft.com/office/officeart/2005/8/layout/hProcess9"/>
    <dgm:cxn modelId="{1BF6A5DC-DF1C-4F51-8B9E-33E5ECB8C95B}" type="presOf" srcId="{DE83DB07-408C-4BB2-AC52-847A71EC4084}" destId="{8BEC63D5-BE08-434B-807F-D862217E62C1}" srcOrd="0" destOrd="0" presId="urn:microsoft.com/office/officeart/2005/8/layout/hProcess9"/>
    <dgm:cxn modelId="{9DCC34ED-5417-44B6-8C16-0A921B868FE8}" type="presOf" srcId="{276B879A-E989-4B61-9923-43E54F890F00}" destId="{91D05677-0D23-4292-8CB0-5A34B3C215B8}" srcOrd="0" destOrd="0" presId="urn:microsoft.com/office/officeart/2005/8/layout/hProcess9"/>
    <dgm:cxn modelId="{F2EFCCFC-BD15-4B14-AB57-7AD718D7D754}" type="presOf" srcId="{0BA3ADAD-B6F1-4CC3-99BC-9E06DE5E497A}" destId="{10EE40E9-21EE-4860-BBDD-0DC54DF279EE}" srcOrd="0" destOrd="0" presId="urn:microsoft.com/office/officeart/2005/8/layout/hProcess9"/>
    <dgm:cxn modelId="{08BCADFE-F504-408C-8EF7-BDB48B75E5E7}" srcId="{C1783090-C9F7-4CEB-9418-57B4FF665C62}" destId="{0BA3ADAD-B6F1-4CC3-99BC-9E06DE5E497A}" srcOrd="2" destOrd="0" parTransId="{20A6A703-0F19-4359-B497-07F73CBB20F3}" sibTransId="{3E5E61BB-093A-461B-86C6-99BCADA07DEA}"/>
    <dgm:cxn modelId="{75262BCA-93C1-4DFC-93C2-4D7B652D82C1}" type="presParOf" srcId="{6E6760C1-D614-4F3B-841F-5CD72F15DD4F}" destId="{D0FF77C8-7E22-4B82-85DE-8974CE70CA09}" srcOrd="0" destOrd="0" presId="urn:microsoft.com/office/officeart/2005/8/layout/hProcess9"/>
    <dgm:cxn modelId="{2F2B569C-860F-4DE2-AAEE-BEDB540CFBA0}" type="presParOf" srcId="{6E6760C1-D614-4F3B-841F-5CD72F15DD4F}" destId="{C713B1D7-8ECB-4C6A-809D-FF97D7827DA0}" srcOrd="1" destOrd="0" presId="urn:microsoft.com/office/officeart/2005/8/layout/hProcess9"/>
    <dgm:cxn modelId="{07C135F0-2BE2-47EF-9189-C0C4215344C7}" type="presParOf" srcId="{C713B1D7-8ECB-4C6A-809D-FF97D7827DA0}" destId="{8BEC63D5-BE08-434B-807F-D862217E62C1}" srcOrd="0" destOrd="0" presId="urn:microsoft.com/office/officeart/2005/8/layout/hProcess9"/>
    <dgm:cxn modelId="{2FD1B254-0E00-454F-AACF-62F9C617C0F5}" type="presParOf" srcId="{C713B1D7-8ECB-4C6A-809D-FF97D7827DA0}" destId="{B1EC77E7-CFF3-4FB4-98E3-619B3FD99AEA}" srcOrd="1" destOrd="0" presId="urn:microsoft.com/office/officeart/2005/8/layout/hProcess9"/>
    <dgm:cxn modelId="{F1457627-7910-4F01-BBC8-020B9DC37FF4}" type="presParOf" srcId="{C713B1D7-8ECB-4C6A-809D-FF97D7827DA0}" destId="{91D05677-0D23-4292-8CB0-5A34B3C215B8}" srcOrd="2" destOrd="0" presId="urn:microsoft.com/office/officeart/2005/8/layout/hProcess9"/>
    <dgm:cxn modelId="{E28B2475-842F-4074-8F96-AB54DFF88088}" type="presParOf" srcId="{C713B1D7-8ECB-4C6A-809D-FF97D7827DA0}" destId="{849BA6BC-ADCC-4169-B4B4-B8BA8F01FCAB}" srcOrd="3" destOrd="0" presId="urn:microsoft.com/office/officeart/2005/8/layout/hProcess9"/>
    <dgm:cxn modelId="{8CD37808-1DCD-4A27-B039-B1DAC12B0C23}" type="presParOf" srcId="{C713B1D7-8ECB-4C6A-809D-FF97D7827DA0}" destId="{10EE40E9-21EE-4860-BBDD-0DC54DF279EE}" srcOrd="4" destOrd="0" presId="urn:microsoft.com/office/officeart/2005/8/layout/hProcess9"/>
    <dgm:cxn modelId="{EDEA5D94-778C-4DF4-A1B4-E712D930F816}" type="presParOf" srcId="{C713B1D7-8ECB-4C6A-809D-FF97D7827DA0}" destId="{AD775659-A742-4339-A41E-739ECA7684A2}" srcOrd="5" destOrd="0" presId="urn:microsoft.com/office/officeart/2005/8/layout/hProcess9"/>
    <dgm:cxn modelId="{D3D9F878-262D-4623-9AC8-48730798AE1B}" type="presParOf" srcId="{C713B1D7-8ECB-4C6A-809D-FF97D7827DA0}" destId="{0C33A149-C648-49ED-A87D-B07A28DE1AD6}" srcOrd="6" destOrd="0" presId="urn:microsoft.com/office/officeart/2005/8/layout/hProcess9"/>
    <dgm:cxn modelId="{0FD2E575-0894-4812-8899-850D84B75818}" type="presParOf" srcId="{C713B1D7-8ECB-4C6A-809D-FF97D7827DA0}" destId="{54A51BCB-FF87-408F-BCB0-E12985B73444}" srcOrd="7" destOrd="0" presId="urn:microsoft.com/office/officeart/2005/8/layout/hProcess9"/>
    <dgm:cxn modelId="{1EA0352E-2C2B-410C-8268-BF1E1B020A05}" type="presParOf" srcId="{C713B1D7-8ECB-4C6A-809D-FF97D7827DA0}" destId="{30118311-9A7B-4565-9D0E-502ED2BDEC3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B48480-2BC4-456E-A703-A0764C01785B}" type="doc">
      <dgm:prSet loTypeId="urn:microsoft.com/office/officeart/2005/8/layout/vList3" loCatId="list" qsTypeId="urn:microsoft.com/office/officeart/2005/8/quickstyle/simple1" qsCatId="simple" csTypeId="urn:microsoft.com/office/officeart/2005/8/colors/accent6_2" csCatId="accent6" phldr="1"/>
      <dgm:spPr/>
    </dgm:pt>
    <dgm:pt modelId="{89CB39D9-4E68-4830-98FF-BDB32E2C0F26}">
      <dgm:prSet phldrT="[Text]" custT="1"/>
      <dgm:spPr/>
      <dgm:t>
        <a:bodyPr/>
        <a:lstStyle/>
        <a:p>
          <a:r>
            <a:rPr lang="en-GB" altLang="en-US" sz="2000" kern="1200" noProof="0" dirty="0">
              <a:latin typeface="+mj-lt"/>
            </a:rPr>
            <a:t>Monitoring is the systematic collection, analysis and use of information from projects and programs in order to steer the project </a:t>
          </a:r>
          <a:endParaRPr lang="en-GB" sz="2000" i="0" kern="1200" noProof="0" dirty="0">
            <a:latin typeface="+mj-lt"/>
          </a:endParaRPr>
        </a:p>
      </dgm:t>
    </dgm:pt>
    <dgm:pt modelId="{67436EA1-D8BE-4A02-9F14-53A6C2A966FC}" type="parTrans" cxnId="{1AAA6B4A-8DA1-4A9D-9F0E-CAA1FAF7C985}">
      <dgm:prSet/>
      <dgm:spPr/>
      <dgm:t>
        <a:bodyPr/>
        <a:lstStyle/>
        <a:p>
          <a:endParaRPr lang="en-GB" sz="2000" noProof="0" dirty="0">
            <a:latin typeface="+mj-lt"/>
          </a:endParaRPr>
        </a:p>
      </dgm:t>
    </dgm:pt>
    <dgm:pt modelId="{5A681E50-3D3E-48AF-81C2-27AA287547AB}" type="sibTrans" cxnId="{1AAA6B4A-8DA1-4A9D-9F0E-CAA1FAF7C985}">
      <dgm:prSet/>
      <dgm:spPr/>
      <dgm:t>
        <a:bodyPr/>
        <a:lstStyle/>
        <a:p>
          <a:endParaRPr lang="en-GB" sz="2000" noProof="0" dirty="0">
            <a:latin typeface="+mj-lt"/>
          </a:endParaRPr>
        </a:p>
      </dgm:t>
    </dgm:pt>
    <dgm:pt modelId="{B2918129-4605-4A56-8593-63C2EEFF3915}">
      <dgm:prSet custT="1"/>
      <dgm:spPr/>
      <dgm:t>
        <a:bodyPr/>
        <a:lstStyle/>
        <a:p>
          <a:r>
            <a:rPr lang="en-GB" sz="2000" noProof="0" dirty="0">
              <a:solidFill>
                <a:schemeClr val="bg1"/>
              </a:solidFill>
              <a:latin typeface="+mj-lt"/>
            </a:rPr>
            <a:t>Evaluation is assessing as systematically and objectively as possible an ongoing or completed project, programme or policy.</a:t>
          </a:r>
          <a:endParaRPr lang="en-GB" altLang="en-US" sz="2000" noProof="0" dirty="0">
            <a:latin typeface="+mj-lt"/>
          </a:endParaRPr>
        </a:p>
      </dgm:t>
    </dgm:pt>
    <dgm:pt modelId="{982559AC-F0AF-4BB6-B84C-A219730EA96E}" type="parTrans" cxnId="{C1B8D717-C121-4B89-A0B5-6825B96C285F}">
      <dgm:prSet/>
      <dgm:spPr/>
      <dgm:t>
        <a:bodyPr/>
        <a:lstStyle/>
        <a:p>
          <a:endParaRPr lang="en-GB" sz="2000" noProof="0" dirty="0">
            <a:latin typeface="+mj-lt"/>
          </a:endParaRPr>
        </a:p>
      </dgm:t>
    </dgm:pt>
    <dgm:pt modelId="{B86C85AB-AE15-442E-9CF0-7DB9EF59D7AE}" type="sibTrans" cxnId="{C1B8D717-C121-4B89-A0B5-6825B96C285F}">
      <dgm:prSet/>
      <dgm:spPr/>
      <dgm:t>
        <a:bodyPr/>
        <a:lstStyle/>
        <a:p>
          <a:endParaRPr lang="en-GB" sz="2000" noProof="0" dirty="0">
            <a:latin typeface="+mj-lt"/>
          </a:endParaRPr>
        </a:p>
      </dgm:t>
    </dgm:pt>
    <dgm:pt modelId="{132DB0B3-93D9-4B86-B5C7-B60656996DB7}">
      <dgm:prSet custT="1"/>
      <dgm:spPr/>
      <dgm:t>
        <a:bodyPr/>
        <a:lstStyle/>
        <a:p>
          <a:r>
            <a:rPr lang="en-GB" altLang="en-US" sz="2000" noProof="0" dirty="0">
              <a:latin typeface="+mj-lt"/>
            </a:rPr>
            <a:t>Earned Value Management (</a:t>
          </a:r>
          <a:r>
            <a:rPr lang="en-GB" altLang="en-US" sz="2000" noProof="0" dirty="0" err="1">
              <a:latin typeface="+mj-lt"/>
            </a:rPr>
            <a:t>EVM</a:t>
          </a:r>
          <a:r>
            <a:rPr lang="en-GB" altLang="en-US" sz="2000" noProof="0" dirty="0">
              <a:latin typeface="+mj-lt"/>
            </a:rPr>
            <a:t>) recognises that it is necessary to jointly consider the impact of time, cost, and project performance on any analysis of current project status.</a:t>
          </a:r>
          <a:endParaRPr lang="en-GB" altLang="en-US" sz="2000" i="0" noProof="0" dirty="0">
            <a:latin typeface="+mj-lt"/>
          </a:endParaRPr>
        </a:p>
      </dgm:t>
    </dgm:pt>
    <dgm:pt modelId="{46180F75-F976-4AE2-B05C-B6190BBADA96}" type="sibTrans" cxnId="{6730B541-4694-4968-94BE-180140E0AB3A}">
      <dgm:prSet/>
      <dgm:spPr/>
      <dgm:t>
        <a:bodyPr/>
        <a:lstStyle/>
        <a:p>
          <a:endParaRPr lang="en-GB" sz="2000" noProof="0" dirty="0">
            <a:latin typeface="+mj-lt"/>
          </a:endParaRPr>
        </a:p>
      </dgm:t>
    </dgm:pt>
    <dgm:pt modelId="{8C6DB565-7C72-4996-8714-D756E5F119C6}" type="parTrans" cxnId="{6730B541-4694-4968-94BE-180140E0AB3A}">
      <dgm:prSet/>
      <dgm:spPr/>
      <dgm:t>
        <a:bodyPr/>
        <a:lstStyle/>
        <a:p>
          <a:endParaRPr lang="en-GB" sz="2000" noProof="0" dirty="0">
            <a:latin typeface="+mj-lt"/>
          </a:endParaRPr>
        </a:p>
      </dgm:t>
    </dgm:pt>
    <dgm:pt modelId="{0C23B8DB-B2DD-4E61-B126-04A9748D9B5A}">
      <dgm:prSet custT="1"/>
      <dgm:spPr/>
      <dgm:t>
        <a:bodyPr/>
        <a:lstStyle/>
        <a:p>
          <a:r>
            <a:rPr lang="en-GB" sz="2000" noProof="0" dirty="0"/>
            <a:t>Result based monitoring has a wider perspective and focuses on impacts. It sees a joint responsibility between stakeholders and the project and keeps indirect results in perspective.</a:t>
          </a:r>
          <a:endParaRPr lang="en-GB" altLang="en-US" sz="2000" i="0" noProof="0" dirty="0">
            <a:latin typeface="+mj-lt"/>
          </a:endParaRPr>
        </a:p>
      </dgm:t>
    </dgm:pt>
    <dgm:pt modelId="{8984FC52-4124-4A6A-81D4-7E078B86164A}" type="parTrans" cxnId="{76314F60-2712-466F-B83A-B5EA8BC63304}">
      <dgm:prSet/>
      <dgm:spPr/>
      <dgm:t>
        <a:bodyPr/>
        <a:lstStyle/>
        <a:p>
          <a:endParaRPr lang="en-GB" noProof="0" dirty="0"/>
        </a:p>
      </dgm:t>
    </dgm:pt>
    <dgm:pt modelId="{A808B912-DF44-4B19-B7D8-2E3F4F2B3856}" type="sibTrans" cxnId="{76314F60-2712-466F-B83A-B5EA8BC63304}">
      <dgm:prSet/>
      <dgm:spPr/>
      <dgm:t>
        <a:bodyPr/>
        <a:lstStyle/>
        <a:p>
          <a:endParaRPr lang="en-GB" noProof="0" dirty="0"/>
        </a:p>
      </dgm:t>
    </dgm:pt>
    <dgm:pt modelId="{048496A8-57C1-4333-9887-61801405A6FD}" type="pres">
      <dgm:prSet presAssocID="{C5B48480-2BC4-456E-A703-A0764C01785B}" presName="linearFlow" presStyleCnt="0">
        <dgm:presLayoutVars>
          <dgm:dir/>
          <dgm:resizeHandles val="exact"/>
        </dgm:presLayoutVars>
      </dgm:prSet>
      <dgm:spPr/>
    </dgm:pt>
    <dgm:pt modelId="{C6E6AE5F-CEE6-408D-A5EA-5C5A939FE71A}" type="pres">
      <dgm:prSet presAssocID="{89CB39D9-4E68-4830-98FF-BDB32E2C0F26}" presName="composite" presStyleCnt="0"/>
      <dgm:spPr/>
    </dgm:pt>
    <dgm:pt modelId="{FFC32F7E-DF38-48B0-9942-08D80429C931}" type="pres">
      <dgm:prSet presAssocID="{89CB39D9-4E68-4830-98FF-BDB32E2C0F26}"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23918A9-3301-4975-8599-326E1127645B}" type="pres">
      <dgm:prSet presAssocID="{89CB39D9-4E68-4830-98FF-BDB32E2C0F26}" presName="txShp" presStyleLbl="node1" presStyleIdx="0" presStyleCnt="4">
        <dgm:presLayoutVars>
          <dgm:bulletEnabled val="1"/>
        </dgm:presLayoutVars>
      </dgm:prSet>
      <dgm:spPr/>
    </dgm:pt>
    <dgm:pt modelId="{868795AC-512F-4462-8E19-F8BDB4E1A6ED}" type="pres">
      <dgm:prSet presAssocID="{5A681E50-3D3E-48AF-81C2-27AA287547AB}" presName="spacing" presStyleCnt="0"/>
      <dgm:spPr/>
    </dgm:pt>
    <dgm:pt modelId="{113F9589-91FD-4A87-BF38-2C0A9C4415E0}" type="pres">
      <dgm:prSet presAssocID="{B2918129-4605-4A56-8593-63C2EEFF3915}" presName="composite" presStyleCnt="0"/>
      <dgm:spPr/>
    </dgm:pt>
    <dgm:pt modelId="{2D22345C-FFF5-4698-9C1E-AD90799FB09B}" type="pres">
      <dgm:prSet presAssocID="{B2918129-4605-4A56-8593-63C2EEFF3915}"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D5E1486A-6BF7-4467-8BF8-F551138F943C}" type="pres">
      <dgm:prSet presAssocID="{B2918129-4605-4A56-8593-63C2EEFF3915}" presName="txShp" presStyleLbl="node1" presStyleIdx="1" presStyleCnt="4">
        <dgm:presLayoutVars>
          <dgm:bulletEnabled val="1"/>
        </dgm:presLayoutVars>
      </dgm:prSet>
      <dgm:spPr/>
    </dgm:pt>
    <dgm:pt modelId="{355E3C31-3E9B-464A-A2EA-E2940971D3B9}" type="pres">
      <dgm:prSet presAssocID="{B86C85AB-AE15-442E-9CF0-7DB9EF59D7AE}" presName="spacing" presStyleCnt="0"/>
      <dgm:spPr/>
    </dgm:pt>
    <dgm:pt modelId="{BC247CC5-E18C-4063-8308-874196DAFDF4}" type="pres">
      <dgm:prSet presAssocID="{132DB0B3-93D9-4B86-B5C7-B60656996DB7}" presName="composite" presStyleCnt="0"/>
      <dgm:spPr/>
    </dgm:pt>
    <dgm:pt modelId="{24840847-87A1-4554-A7AA-09173E3CDD42}" type="pres">
      <dgm:prSet presAssocID="{132DB0B3-93D9-4B86-B5C7-B60656996DB7}" presName="imgShp" presStyleLbl="fgImgPlace1" presStyleIdx="2" presStyleCnt="4"/>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D0DE923F-9193-4F9F-B162-EDEA4AEB8FC0}" type="pres">
      <dgm:prSet presAssocID="{132DB0B3-93D9-4B86-B5C7-B60656996DB7}" presName="txShp" presStyleLbl="node1" presStyleIdx="2" presStyleCnt="4">
        <dgm:presLayoutVars>
          <dgm:bulletEnabled val="1"/>
        </dgm:presLayoutVars>
      </dgm:prSet>
      <dgm:spPr/>
    </dgm:pt>
    <dgm:pt modelId="{01CB585E-AACE-4C29-905A-81AAF8484BC2}" type="pres">
      <dgm:prSet presAssocID="{46180F75-F976-4AE2-B05C-B6190BBADA96}" presName="spacing" presStyleCnt="0"/>
      <dgm:spPr/>
    </dgm:pt>
    <dgm:pt modelId="{508F74A7-685F-4BE9-BF90-BCECAC1C36D8}" type="pres">
      <dgm:prSet presAssocID="{0C23B8DB-B2DD-4E61-B126-04A9748D9B5A}" presName="composite" presStyleCnt="0"/>
      <dgm:spPr/>
    </dgm:pt>
    <dgm:pt modelId="{F3CDB608-9D16-4AA8-A0CF-2102D9C30100}" type="pres">
      <dgm:prSet presAssocID="{0C23B8DB-B2DD-4E61-B126-04A9748D9B5A}" presName="imgShp" presStyleLbl="fgImgPlace1" presStyleIdx="3" presStyleCnt="4"/>
      <dgm:spPr>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89F0DF8E-0FE9-4184-A8A5-47948F26D1BC}" type="pres">
      <dgm:prSet presAssocID="{0C23B8DB-B2DD-4E61-B126-04A9748D9B5A}" presName="txShp" presStyleLbl="node1" presStyleIdx="3" presStyleCnt="4">
        <dgm:presLayoutVars>
          <dgm:bulletEnabled val="1"/>
        </dgm:presLayoutVars>
      </dgm:prSet>
      <dgm:spPr/>
    </dgm:pt>
  </dgm:ptLst>
  <dgm:cxnLst>
    <dgm:cxn modelId="{C1B8D717-C121-4B89-A0B5-6825B96C285F}" srcId="{C5B48480-2BC4-456E-A703-A0764C01785B}" destId="{B2918129-4605-4A56-8593-63C2EEFF3915}" srcOrd="1" destOrd="0" parTransId="{982559AC-F0AF-4BB6-B84C-A219730EA96E}" sibTransId="{B86C85AB-AE15-442E-9CF0-7DB9EF59D7AE}"/>
    <dgm:cxn modelId="{B8A99031-19DD-480D-989A-0627A9D30C92}" type="presOf" srcId="{0C23B8DB-B2DD-4E61-B126-04A9748D9B5A}" destId="{89F0DF8E-0FE9-4184-A8A5-47948F26D1BC}" srcOrd="0" destOrd="0" presId="urn:microsoft.com/office/officeart/2005/8/layout/vList3"/>
    <dgm:cxn modelId="{76314F60-2712-466F-B83A-B5EA8BC63304}" srcId="{C5B48480-2BC4-456E-A703-A0764C01785B}" destId="{0C23B8DB-B2DD-4E61-B126-04A9748D9B5A}" srcOrd="3" destOrd="0" parTransId="{8984FC52-4124-4A6A-81D4-7E078B86164A}" sibTransId="{A808B912-DF44-4B19-B7D8-2E3F4F2B3856}"/>
    <dgm:cxn modelId="{6730B541-4694-4968-94BE-180140E0AB3A}" srcId="{C5B48480-2BC4-456E-A703-A0764C01785B}" destId="{132DB0B3-93D9-4B86-B5C7-B60656996DB7}" srcOrd="2" destOrd="0" parTransId="{8C6DB565-7C72-4996-8714-D756E5F119C6}" sibTransId="{46180F75-F976-4AE2-B05C-B6190BBADA96}"/>
    <dgm:cxn modelId="{1AAA6B4A-8DA1-4A9D-9F0E-CAA1FAF7C985}" srcId="{C5B48480-2BC4-456E-A703-A0764C01785B}" destId="{89CB39D9-4E68-4830-98FF-BDB32E2C0F26}" srcOrd="0" destOrd="0" parTransId="{67436EA1-D8BE-4A02-9F14-53A6C2A966FC}" sibTransId="{5A681E50-3D3E-48AF-81C2-27AA287547AB}"/>
    <dgm:cxn modelId="{0214B273-60FC-4095-834D-61F5E668E4E1}" type="presOf" srcId="{132DB0B3-93D9-4B86-B5C7-B60656996DB7}" destId="{D0DE923F-9193-4F9F-B162-EDEA4AEB8FC0}" srcOrd="0" destOrd="0" presId="urn:microsoft.com/office/officeart/2005/8/layout/vList3"/>
    <dgm:cxn modelId="{B88CAA59-94AB-48B4-8067-FF31066A368E}" type="presOf" srcId="{B2918129-4605-4A56-8593-63C2EEFF3915}" destId="{D5E1486A-6BF7-4467-8BF8-F551138F943C}" srcOrd="0" destOrd="0" presId="urn:microsoft.com/office/officeart/2005/8/layout/vList3"/>
    <dgm:cxn modelId="{D23EA5C1-AB3C-4DC9-8177-02A39D787AB8}" type="presOf" srcId="{89CB39D9-4E68-4830-98FF-BDB32E2C0F26}" destId="{E23918A9-3301-4975-8599-326E1127645B}" srcOrd="0" destOrd="0" presId="urn:microsoft.com/office/officeart/2005/8/layout/vList3"/>
    <dgm:cxn modelId="{77D744E0-E7D5-4B59-8928-DB7B37875367}" type="presOf" srcId="{C5B48480-2BC4-456E-A703-A0764C01785B}" destId="{048496A8-57C1-4333-9887-61801405A6FD}" srcOrd="0" destOrd="0" presId="urn:microsoft.com/office/officeart/2005/8/layout/vList3"/>
    <dgm:cxn modelId="{DDD063D9-2274-4221-87EE-8FE5D51CF82D}" type="presParOf" srcId="{048496A8-57C1-4333-9887-61801405A6FD}" destId="{C6E6AE5F-CEE6-408D-A5EA-5C5A939FE71A}" srcOrd="0" destOrd="0" presId="urn:microsoft.com/office/officeart/2005/8/layout/vList3"/>
    <dgm:cxn modelId="{DA9FAB32-2C49-4C91-B45B-E994C7757C32}" type="presParOf" srcId="{C6E6AE5F-CEE6-408D-A5EA-5C5A939FE71A}" destId="{FFC32F7E-DF38-48B0-9942-08D80429C931}" srcOrd="0" destOrd="0" presId="urn:microsoft.com/office/officeart/2005/8/layout/vList3"/>
    <dgm:cxn modelId="{05AD7428-9D88-43BB-A4C8-122E620960FD}" type="presParOf" srcId="{C6E6AE5F-CEE6-408D-A5EA-5C5A939FE71A}" destId="{E23918A9-3301-4975-8599-326E1127645B}" srcOrd="1" destOrd="0" presId="urn:microsoft.com/office/officeart/2005/8/layout/vList3"/>
    <dgm:cxn modelId="{3A1605DF-1E3B-465E-BF62-5A6FDC7167EA}" type="presParOf" srcId="{048496A8-57C1-4333-9887-61801405A6FD}" destId="{868795AC-512F-4462-8E19-F8BDB4E1A6ED}" srcOrd="1" destOrd="0" presId="urn:microsoft.com/office/officeart/2005/8/layout/vList3"/>
    <dgm:cxn modelId="{07F862D6-3C56-4495-892C-6970A107D27E}" type="presParOf" srcId="{048496A8-57C1-4333-9887-61801405A6FD}" destId="{113F9589-91FD-4A87-BF38-2C0A9C4415E0}" srcOrd="2" destOrd="0" presId="urn:microsoft.com/office/officeart/2005/8/layout/vList3"/>
    <dgm:cxn modelId="{DA40E310-3A04-4C8E-9D7A-278A7CA829AB}" type="presParOf" srcId="{113F9589-91FD-4A87-BF38-2C0A9C4415E0}" destId="{2D22345C-FFF5-4698-9C1E-AD90799FB09B}" srcOrd="0" destOrd="0" presId="urn:microsoft.com/office/officeart/2005/8/layout/vList3"/>
    <dgm:cxn modelId="{6D24CB17-48FE-4959-AA26-3FA0CF07BD3D}" type="presParOf" srcId="{113F9589-91FD-4A87-BF38-2C0A9C4415E0}" destId="{D5E1486A-6BF7-4467-8BF8-F551138F943C}" srcOrd="1" destOrd="0" presId="urn:microsoft.com/office/officeart/2005/8/layout/vList3"/>
    <dgm:cxn modelId="{6C638C86-4715-4A5D-8A3C-5214B598A0BA}" type="presParOf" srcId="{048496A8-57C1-4333-9887-61801405A6FD}" destId="{355E3C31-3E9B-464A-A2EA-E2940971D3B9}" srcOrd="3" destOrd="0" presId="urn:microsoft.com/office/officeart/2005/8/layout/vList3"/>
    <dgm:cxn modelId="{531B8A6C-CD69-486F-A568-DEBFDE2E9133}" type="presParOf" srcId="{048496A8-57C1-4333-9887-61801405A6FD}" destId="{BC247CC5-E18C-4063-8308-874196DAFDF4}" srcOrd="4" destOrd="0" presId="urn:microsoft.com/office/officeart/2005/8/layout/vList3"/>
    <dgm:cxn modelId="{F54DF7B2-FB4B-4FF8-835E-E2C248CBCB5E}" type="presParOf" srcId="{BC247CC5-E18C-4063-8308-874196DAFDF4}" destId="{24840847-87A1-4554-A7AA-09173E3CDD42}" srcOrd="0" destOrd="0" presId="urn:microsoft.com/office/officeart/2005/8/layout/vList3"/>
    <dgm:cxn modelId="{1C19EB28-50EB-4923-B3F1-D50238609ABE}" type="presParOf" srcId="{BC247CC5-E18C-4063-8308-874196DAFDF4}" destId="{D0DE923F-9193-4F9F-B162-EDEA4AEB8FC0}" srcOrd="1" destOrd="0" presId="urn:microsoft.com/office/officeart/2005/8/layout/vList3"/>
    <dgm:cxn modelId="{AC0C66F0-A6F8-4D2C-A698-8FCB39415C25}" type="presParOf" srcId="{048496A8-57C1-4333-9887-61801405A6FD}" destId="{01CB585E-AACE-4C29-905A-81AAF8484BC2}" srcOrd="5" destOrd="0" presId="urn:microsoft.com/office/officeart/2005/8/layout/vList3"/>
    <dgm:cxn modelId="{5F82F69A-78F3-4EF8-B4AB-EDA25E1A4D02}" type="presParOf" srcId="{048496A8-57C1-4333-9887-61801405A6FD}" destId="{508F74A7-685F-4BE9-BF90-BCECAC1C36D8}" srcOrd="6" destOrd="0" presId="urn:microsoft.com/office/officeart/2005/8/layout/vList3"/>
    <dgm:cxn modelId="{971BBDAB-90CB-40A3-9786-6B1578DE40EF}" type="presParOf" srcId="{508F74A7-685F-4BE9-BF90-BCECAC1C36D8}" destId="{F3CDB608-9D16-4AA8-A0CF-2102D9C30100}" srcOrd="0" destOrd="0" presId="urn:microsoft.com/office/officeart/2005/8/layout/vList3"/>
    <dgm:cxn modelId="{E3C0949D-1FB0-4F7E-B39C-7D801010996E}" type="presParOf" srcId="{508F74A7-685F-4BE9-BF90-BCECAC1C36D8}" destId="{89F0DF8E-0FE9-4184-A8A5-47948F26D1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pPr/>
      <dgm:t>
        <a:bodyPr/>
        <a:lstStyle/>
        <a:p>
          <a:pPr algn="ctr"/>
          <a:r>
            <a:rPr lang="en-US" sz="2800" noProof="0" dirty="0">
              <a:latin typeface="Calibri"/>
              <a:ea typeface="Calibri"/>
            </a:rPr>
            <a:t>Milestone Analysis</a:t>
          </a:r>
        </a:p>
      </dgm:t>
    </dgm:pt>
    <dgm:pt modelId="{573D5B1D-126A-4AB4-9CEC-97FDB8ABFF71}" type="parTrans" cxnId="{CBA72013-67E4-43B3-A1C2-8C35C141D392}">
      <dgm:prSet/>
      <dgm:spPr/>
      <dgm:t>
        <a:bodyPr/>
        <a:lstStyle/>
        <a:p>
          <a:endParaRPr lang="en-US" noProof="0" dirty="0"/>
        </a:p>
      </dgm:t>
    </dgm:pt>
    <dgm:pt modelId="{421BAA08-0635-4236-8E98-6D2C70E26BF2}" type="sibTrans" cxnId="{CBA72013-67E4-43B3-A1C2-8C35C141D392}">
      <dgm:prSet/>
      <dgm:spPr/>
      <dgm:t>
        <a:bodyPr/>
        <a:lstStyle/>
        <a:p>
          <a:endParaRPr lang="en-US" noProof="0" dirty="0"/>
        </a:p>
      </dgm:t>
    </dgm:pt>
    <dgm:pt modelId="{6018633E-EAB2-448B-A7DB-1A533DC65FB3}">
      <dgm:prSet phldrT="[Text]" custT="1"/>
      <dgm:spPr/>
      <dgm:t>
        <a:bodyPr/>
        <a:lstStyle/>
        <a:p>
          <a:pPr algn="ctr"/>
          <a:r>
            <a:rPr lang="en-US" sz="2800" noProof="0" dirty="0">
              <a:latin typeface="Calibri"/>
              <a:ea typeface="Calibri"/>
            </a:rPr>
            <a:t>Earned Value Management</a:t>
          </a:r>
        </a:p>
      </dgm:t>
    </dgm:pt>
    <dgm:pt modelId="{349DD622-7DF3-4F1A-BB4B-EC1B41417AEB}" type="parTrans" cxnId="{23DD659A-BE53-481B-ABEE-00CDCE165931}">
      <dgm:prSet/>
      <dgm:spPr/>
      <dgm:t>
        <a:bodyPr/>
        <a:lstStyle/>
        <a:p>
          <a:endParaRPr lang="en-US" noProof="0" dirty="0"/>
        </a:p>
      </dgm:t>
    </dgm:pt>
    <dgm:pt modelId="{C9474899-D0F1-4775-A94A-BEF5E07FBE03}" type="sibTrans" cxnId="{23DD659A-BE53-481B-ABEE-00CDCE165931}">
      <dgm:prSet/>
      <dgm:spPr/>
      <dgm:t>
        <a:bodyPr/>
        <a:lstStyle/>
        <a:p>
          <a:endParaRPr lang="en-US" noProof="0" dirty="0"/>
        </a:p>
      </dgm:t>
    </dgm:pt>
    <dgm:pt modelId="{05BEFEE8-ED2C-46EB-A8EA-70CF7E49195D}">
      <dgm:prSet phldrT="[Text]" custT="1"/>
      <dgm:spPr/>
      <dgm:t>
        <a:bodyPr/>
        <a:lstStyle/>
        <a:p>
          <a:pPr algn="ctr"/>
          <a:r>
            <a:rPr lang="en-US" sz="2800" noProof="0" dirty="0">
              <a:latin typeface="Calibri"/>
              <a:ea typeface="Calibri"/>
            </a:rPr>
            <a:t>Result Based Monitoring</a:t>
          </a:r>
        </a:p>
      </dgm:t>
    </dgm:pt>
    <dgm:pt modelId="{CE7CF630-0D68-4044-B06F-06A212510578}" type="parTrans" cxnId="{7F7BDD2D-972D-4E35-9CF2-D2D3C1B221CE}">
      <dgm:prSet/>
      <dgm:spPr/>
      <dgm:t>
        <a:bodyPr/>
        <a:lstStyle/>
        <a:p>
          <a:endParaRPr lang="en-US" noProof="0" dirty="0"/>
        </a:p>
      </dgm:t>
    </dgm:pt>
    <dgm:pt modelId="{47A863FE-A1CF-4D5B-BACC-41AAE8C4DD45}" type="sibTrans" cxnId="{7F7BDD2D-972D-4E35-9CF2-D2D3C1B221CE}">
      <dgm:prSet/>
      <dgm:spPr/>
      <dgm:t>
        <a:bodyPr/>
        <a:lstStyle/>
        <a:p>
          <a:endParaRPr lang="en-US"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D5E06E-6B18-4EED-9A84-3ACE1CBEEB40}" type="doc">
      <dgm:prSet loTypeId="urn:microsoft.com/office/officeart/2005/8/layout/vList2" loCatId="list" qsTypeId="urn:microsoft.com/office/officeart/2005/8/quickstyle/simple1" qsCatId="simple" csTypeId="urn:microsoft.com/office/officeart/2005/8/colors/colorful5" csCatId="colorful" phldr="1"/>
      <dgm:spPr/>
    </dgm:pt>
    <dgm:pt modelId="{55A56E47-4594-4F4D-BBEA-B3E9E6895169}">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Milestone Analysis</a:t>
          </a:r>
        </a:p>
      </dgm:t>
    </dgm:pt>
    <dgm:pt modelId="{573D5B1D-126A-4AB4-9CEC-97FDB8ABFF71}" type="parTrans" cxnId="{CBA72013-67E4-43B3-A1C2-8C35C141D392}">
      <dgm:prSet/>
      <dgm:spPr/>
      <dgm:t>
        <a:bodyPr/>
        <a:lstStyle/>
        <a:p>
          <a:endParaRPr lang="en-US" sz="700" noProof="0" dirty="0"/>
        </a:p>
      </dgm:t>
    </dgm:pt>
    <dgm:pt modelId="{421BAA08-0635-4236-8E98-6D2C70E26BF2}" type="sibTrans" cxnId="{CBA72013-67E4-43B3-A1C2-8C35C141D392}">
      <dgm:prSet/>
      <dgm:spPr/>
      <dgm:t>
        <a:bodyPr/>
        <a:lstStyle/>
        <a:p>
          <a:endParaRPr lang="en-US" sz="700" noProof="0" dirty="0"/>
        </a:p>
      </dgm:t>
    </dgm:pt>
    <dgm:pt modelId="{6018633E-EAB2-448B-A7DB-1A533DC65FB3}">
      <dgm:prSet phldrT="[Tex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pPr algn="ctr"/>
          <a:r>
            <a:rPr lang="en-US" sz="1000" noProof="0" dirty="0">
              <a:latin typeface="Calibri"/>
              <a:ea typeface="Calibri"/>
            </a:rPr>
            <a:t>Earned Value Management</a:t>
          </a:r>
        </a:p>
      </dgm:t>
    </dgm:pt>
    <dgm:pt modelId="{349DD622-7DF3-4F1A-BB4B-EC1B41417AEB}" type="parTrans" cxnId="{23DD659A-BE53-481B-ABEE-00CDCE165931}">
      <dgm:prSet/>
      <dgm:spPr/>
      <dgm:t>
        <a:bodyPr/>
        <a:lstStyle/>
        <a:p>
          <a:endParaRPr lang="en-US" sz="700" noProof="0" dirty="0"/>
        </a:p>
      </dgm:t>
    </dgm:pt>
    <dgm:pt modelId="{C9474899-D0F1-4775-A94A-BEF5E07FBE03}" type="sibTrans" cxnId="{23DD659A-BE53-481B-ABEE-00CDCE165931}">
      <dgm:prSet/>
      <dgm:spPr/>
      <dgm:t>
        <a:bodyPr/>
        <a:lstStyle/>
        <a:p>
          <a:endParaRPr lang="en-US" sz="700" noProof="0" dirty="0"/>
        </a:p>
      </dgm:t>
    </dgm:pt>
    <dgm:pt modelId="{05BEFEE8-ED2C-46EB-A8EA-70CF7E49195D}">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1000" noProof="0" dirty="0">
              <a:latin typeface="Calibri"/>
              <a:ea typeface="Calibri"/>
            </a:rPr>
            <a:t>Result Based Monitoring</a:t>
          </a:r>
        </a:p>
      </dgm:t>
    </dgm:pt>
    <dgm:pt modelId="{CE7CF630-0D68-4044-B06F-06A212510578}" type="parTrans" cxnId="{7F7BDD2D-972D-4E35-9CF2-D2D3C1B221CE}">
      <dgm:prSet/>
      <dgm:spPr/>
      <dgm:t>
        <a:bodyPr/>
        <a:lstStyle/>
        <a:p>
          <a:endParaRPr lang="en-US" sz="700" noProof="0" dirty="0"/>
        </a:p>
      </dgm:t>
    </dgm:pt>
    <dgm:pt modelId="{47A863FE-A1CF-4D5B-BACC-41AAE8C4DD45}" type="sibTrans" cxnId="{7F7BDD2D-972D-4E35-9CF2-D2D3C1B221CE}">
      <dgm:prSet/>
      <dgm:spPr/>
      <dgm:t>
        <a:bodyPr/>
        <a:lstStyle/>
        <a:p>
          <a:endParaRPr lang="en-US" sz="700" noProof="0" dirty="0"/>
        </a:p>
      </dgm:t>
    </dgm:pt>
    <dgm:pt modelId="{64D17AA5-DC72-4621-AB87-92926CCCEBE0}" type="pres">
      <dgm:prSet presAssocID="{01D5E06E-6B18-4EED-9A84-3ACE1CBEEB40}" presName="linear" presStyleCnt="0">
        <dgm:presLayoutVars>
          <dgm:animLvl val="lvl"/>
          <dgm:resizeHandles val="exact"/>
        </dgm:presLayoutVars>
      </dgm:prSet>
      <dgm:spPr/>
    </dgm:pt>
    <dgm:pt modelId="{24D7230D-2DBA-4DE1-B341-A92265D60D98}" type="pres">
      <dgm:prSet presAssocID="{55A56E47-4594-4F4D-BBEA-B3E9E6895169}" presName="parentText" presStyleLbl="node1" presStyleIdx="0" presStyleCnt="3" custScaleX="97962">
        <dgm:presLayoutVars>
          <dgm:chMax val="0"/>
          <dgm:bulletEnabled val="1"/>
        </dgm:presLayoutVars>
      </dgm:prSet>
      <dgm:spPr/>
    </dgm:pt>
    <dgm:pt modelId="{957CB78A-AFF8-4B58-B736-DE9660FD3947}" type="pres">
      <dgm:prSet presAssocID="{421BAA08-0635-4236-8E98-6D2C70E26BF2}" presName="spacer" presStyleCnt="0"/>
      <dgm:spPr/>
    </dgm:pt>
    <dgm:pt modelId="{D95F5CE7-503A-4971-B502-37B21DDBD687}" type="pres">
      <dgm:prSet presAssocID="{6018633E-EAB2-448B-A7DB-1A533DC65FB3}" presName="parentText" presStyleLbl="node1" presStyleIdx="1" presStyleCnt="3" custScaleX="97962">
        <dgm:presLayoutVars>
          <dgm:chMax val="0"/>
          <dgm:bulletEnabled val="1"/>
        </dgm:presLayoutVars>
      </dgm:prSet>
      <dgm:spPr/>
    </dgm:pt>
    <dgm:pt modelId="{190D33F5-25CC-4D3D-B6BA-E3C989BD1C38}" type="pres">
      <dgm:prSet presAssocID="{C9474899-D0F1-4775-A94A-BEF5E07FBE03}" presName="spacer" presStyleCnt="0"/>
      <dgm:spPr/>
    </dgm:pt>
    <dgm:pt modelId="{E67AD6DF-4350-4971-9258-DF711E38DFF0}" type="pres">
      <dgm:prSet presAssocID="{05BEFEE8-ED2C-46EB-A8EA-70CF7E49195D}" presName="parentText" presStyleLbl="node1" presStyleIdx="2" presStyleCnt="3" custScaleX="97962">
        <dgm:presLayoutVars>
          <dgm:chMax val="0"/>
          <dgm:bulletEnabled val="1"/>
        </dgm:presLayoutVars>
      </dgm:prSet>
      <dgm:spPr/>
    </dgm:pt>
  </dgm:ptLst>
  <dgm:cxnLst>
    <dgm:cxn modelId="{CBA72013-67E4-43B3-A1C2-8C35C141D392}" srcId="{01D5E06E-6B18-4EED-9A84-3ACE1CBEEB40}" destId="{55A56E47-4594-4F4D-BBEA-B3E9E6895169}" srcOrd="0" destOrd="0" parTransId="{573D5B1D-126A-4AB4-9CEC-97FDB8ABFF71}" sibTransId="{421BAA08-0635-4236-8E98-6D2C70E26BF2}"/>
    <dgm:cxn modelId="{7F7BDD2D-972D-4E35-9CF2-D2D3C1B221CE}" srcId="{01D5E06E-6B18-4EED-9A84-3ACE1CBEEB40}" destId="{05BEFEE8-ED2C-46EB-A8EA-70CF7E49195D}" srcOrd="2" destOrd="0" parTransId="{CE7CF630-0D68-4044-B06F-06A212510578}" sibTransId="{47A863FE-A1CF-4D5B-BACC-41AAE8C4DD45}"/>
    <dgm:cxn modelId="{73242A30-E3DC-4743-8AFA-169327304414}" type="presOf" srcId="{55A56E47-4594-4F4D-BBEA-B3E9E6895169}" destId="{24D7230D-2DBA-4DE1-B341-A92265D60D98}" srcOrd="0" destOrd="0" presId="urn:microsoft.com/office/officeart/2005/8/layout/vList2"/>
    <dgm:cxn modelId="{23DD659A-BE53-481B-ABEE-00CDCE165931}" srcId="{01D5E06E-6B18-4EED-9A84-3ACE1CBEEB40}" destId="{6018633E-EAB2-448B-A7DB-1A533DC65FB3}" srcOrd="1" destOrd="0" parTransId="{349DD622-7DF3-4F1A-BB4B-EC1B41417AEB}" sibTransId="{C9474899-D0F1-4775-A94A-BEF5E07FBE03}"/>
    <dgm:cxn modelId="{41DD69A3-88C7-4191-B12E-B9ACFF4DFF53}" type="presOf" srcId="{01D5E06E-6B18-4EED-9A84-3ACE1CBEEB40}" destId="{64D17AA5-DC72-4621-AB87-92926CCCEBE0}" srcOrd="0" destOrd="0" presId="urn:microsoft.com/office/officeart/2005/8/layout/vList2"/>
    <dgm:cxn modelId="{129BC4A7-925B-46F7-8060-133B90F104D1}" type="presOf" srcId="{6018633E-EAB2-448B-A7DB-1A533DC65FB3}" destId="{D95F5CE7-503A-4971-B502-37B21DDBD687}" srcOrd="0" destOrd="0" presId="urn:microsoft.com/office/officeart/2005/8/layout/vList2"/>
    <dgm:cxn modelId="{294965FB-AD01-4204-A268-5BB330B12F46}" type="presOf" srcId="{05BEFEE8-ED2C-46EB-A8EA-70CF7E49195D}" destId="{E67AD6DF-4350-4971-9258-DF711E38DFF0}" srcOrd="0" destOrd="0" presId="urn:microsoft.com/office/officeart/2005/8/layout/vList2"/>
    <dgm:cxn modelId="{BF91B132-DD3E-48C9-9F87-7018DB86A546}" type="presParOf" srcId="{64D17AA5-DC72-4621-AB87-92926CCCEBE0}" destId="{24D7230D-2DBA-4DE1-B341-A92265D60D98}" srcOrd="0" destOrd="0" presId="urn:microsoft.com/office/officeart/2005/8/layout/vList2"/>
    <dgm:cxn modelId="{36197969-37F6-44D1-9BE5-BF3C15DD5089}" type="presParOf" srcId="{64D17AA5-DC72-4621-AB87-92926CCCEBE0}" destId="{957CB78A-AFF8-4B58-B736-DE9660FD3947}" srcOrd="1" destOrd="0" presId="urn:microsoft.com/office/officeart/2005/8/layout/vList2"/>
    <dgm:cxn modelId="{8D24E2E0-20C4-46B6-A0DD-DB6B31FB44E5}" type="presParOf" srcId="{64D17AA5-DC72-4621-AB87-92926CCCEBE0}" destId="{D95F5CE7-503A-4971-B502-37B21DDBD687}" srcOrd="2" destOrd="0" presId="urn:microsoft.com/office/officeart/2005/8/layout/vList2"/>
    <dgm:cxn modelId="{655EE136-CA7B-42F5-AAF7-D0C961816A98}" type="presParOf" srcId="{64D17AA5-DC72-4621-AB87-92926CCCEBE0}" destId="{190D33F5-25CC-4D3D-B6BA-E3C989BD1C38}" srcOrd="3" destOrd="0" presId="urn:microsoft.com/office/officeart/2005/8/layout/vList2"/>
    <dgm:cxn modelId="{D3B60FE0-A955-4705-8980-442E7346B47D}" type="presParOf" srcId="{64D17AA5-DC72-4621-AB87-92926CCCEBE0}" destId="{E67AD6DF-4350-4971-9258-DF711E38DFF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73D8-3532-4184-B9D0-9EEF39B6252D}">
      <dsp:nvSpPr>
        <dsp:cNvPr id="0" name=""/>
        <dsp:cNvSpPr/>
      </dsp:nvSpPr>
      <dsp:spPr>
        <a:xfrm>
          <a:off x="1802735" y="259476"/>
          <a:ext cx="4522528" cy="4522528"/>
        </a:xfrm>
        <a:prstGeom prst="circularArrow">
          <a:avLst>
            <a:gd name="adj1" fmla="val 4668"/>
            <a:gd name="adj2" fmla="val 272909"/>
            <a:gd name="adj3" fmla="val 13973739"/>
            <a:gd name="adj4" fmla="val 17301312"/>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A9974-F499-4262-9A0B-38C01F7EA74D}">
      <dsp:nvSpPr>
        <dsp:cNvPr id="0" name=""/>
        <dsp:cNvSpPr/>
      </dsp:nvSpPr>
      <dsp:spPr>
        <a:xfrm>
          <a:off x="3049754" y="226259"/>
          <a:ext cx="2028491" cy="10349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Setting a goal</a:t>
          </a:r>
        </a:p>
      </dsp:txBody>
      <dsp:txXfrm>
        <a:off x="3100274" y="276779"/>
        <a:ext cx="1927451" cy="933867"/>
      </dsp:txXfrm>
    </dsp:sp>
    <dsp:sp modelId="{420A7431-C5EC-4873-A7F8-5AA1860892E0}">
      <dsp:nvSpPr>
        <dsp:cNvPr id="0" name=""/>
        <dsp:cNvSpPr/>
      </dsp:nvSpPr>
      <dsp:spPr>
        <a:xfrm>
          <a:off x="4673642" y="1850147"/>
          <a:ext cx="2028491" cy="10349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Measuring Progress</a:t>
          </a:r>
        </a:p>
      </dsp:txBody>
      <dsp:txXfrm>
        <a:off x="4724162" y="1900667"/>
        <a:ext cx="1927451" cy="933867"/>
      </dsp:txXfrm>
    </dsp:sp>
    <dsp:sp modelId="{BDCB589E-3715-42EB-AB55-EB918D09A61A}">
      <dsp:nvSpPr>
        <dsp:cNvPr id="0" name=""/>
        <dsp:cNvSpPr/>
      </dsp:nvSpPr>
      <dsp:spPr>
        <a:xfrm>
          <a:off x="3049754" y="3654416"/>
          <a:ext cx="2028491" cy="10349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Comparing actual with planned</a:t>
          </a:r>
        </a:p>
      </dsp:txBody>
      <dsp:txXfrm>
        <a:off x="3100274" y="3704936"/>
        <a:ext cx="1927451" cy="933867"/>
      </dsp:txXfrm>
    </dsp:sp>
    <dsp:sp modelId="{08E42407-BE6C-4AAD-BC52-2EA9AD1B615A}">
      <dsp:nvSpPr>
        <dsp:cNvPr id="0" name=""/>
        <dsp:cNvSpPr/>
      </dsp:nvSpPr>
      <dsp:spPr>
        <a:xfrm>
          <a:off x="1425866" y="1850147"/>
          <a:ext cx="2028491" cy="10349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Taking actions</a:t>
          </a:r>
        </a:p>
      </dsp:txBody>
      <dsp:txXfrm>
        <a:off x="1476386" y="1900667"/>
        <a:ext cx="1927451" cy="9338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rgbClr val="99CA48"/>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F77C8-7E22-4B82-85DE-8974CE70CA09}">
      <dsp:nvSpPr>
        <dsp:cNvPr id="0" name=""/>
        <dsp:cNvSpPr/>
      </dsp:nvSpPr>
      <dsp:spPr>
        <a:xfrm>
          <a:off x="789467" y="0"/>
          <a:ext cx="8947298" cy="486971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C63D5-BE08-434B-807F-D862217E62C1}">
      <dsp:nvSpPr>
        <dsp:cNvPr id="0" name=""/>
        <dsp:cNvSpPr/>
      </dsp:nvSpPr>
      <dsp:spPr>
        <a:xfrm>
          <a:off x="4625" y="1460913"/>
          <a:ext cx="2022496" cy="1947884"/>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de-DE" sz="2700" kern="1200"/>
            <a:t>Finishing the Work</a:t>
          </a:r>
          <a:endParaRPr lang="de-DE" sz="2700" kern="1200"/>
        </a:p>
      </dsp:txBody>
      <dsp:txXfrm>
        <a:off x="99713" y="1556001"/>
        <a:ext cx="1832320" cy="1757708"/>
      </dsp:txXfrm>
    </dsp:sp>
    <dsp:sp modelId="{91D05677-0D23-4292-8CB0-5A34B3C215B8}">
      <dsp:nvSpPr>
        <dsp:cNvPr id="0" name=""/>
        <dsp:cNvSpPr/>
      </dsp:nvSpPr>
      <dsp:spPr>
        <a:xfrm>
          <a:off x="2128247" y="1460913"/>
          <a:ext cx="2022496" cy="1947884"/>
        </a:xfrm>
        <a:prstGeom prst="round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de-DE" sz="2700" kern="1200"/>
            <a:t>Handing Over the Project</a:t>
          </a:r>
          <a:endParaRPr lang="en-US" altLang="de-DE" sz="2700" kern="1200" dirty="0"/>
        </a:p>
      </dsp:txBody>
      <dsp:txXfrm>
        <a:off x="2223335" y="1556001"/>
        <a:ext cx="1832320" cy="1757708"/>
      </dsp:txXfrm>
    </dsp:sp>
    <dsp:sp modelId="{10EE40E9-21EE-4860-BBDD-0DC54DF279EE}">
      <dsp:nvSpPr>
        <dsp:cNvPr id="0" name=""/>
        <dsp:cNvSpPr/>
      </dsp:nvSpPr>
      <dsp:spPr>
        <a:xfrm>
          <a:off x="4251868" y="1460913"/>
          <a:ext cx="2022496" cy="1947884"/>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de-DE" sz="2700" kern="1200"/>
            <a:t>Gaining Acceptance for the Project</a:t>
          </a:r>
          <a:endParaRPr lang="en-US" altLang="de-DE" sz="2700" kern="1200" dirty="0"/>
        </a:p>
      </dsp:txBody>
      <dsp:txXfrm>
        <a:off x="4346956" y="1556001"/>
        <a:ext cx="1832320" cy="1757708"/>
      </dsp:txXfrm>
    </dsp:sp>
    <dsp:sp modelId="{0C33A149-C648-49ED-A87D-B07A28DE1AD6}">
      <dsp:nvSpPr>
        <dsp:cNvPr id="0" name=""/>
        <dsp:cNvSpPr/>
      </dsp:nvSpPr>
      <dsp:spPr>
        <a:xfrm>
          <a:off x="6375489" y="1460913"/>
          <a:ext cx="2022496" cy="1947884"/>
        </a:xfrm>
        <a:prstGeom prst="round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de-DE" sz="2700" kern="1200"/>
            <a:t>Harvesting the Benefits</a:t>
          </a:r>
          <a:endParaRPr lang="en-US" altLang="de-DE" sz="2700" kern="1200" dirty="0"/>
        </a:p>
      </dsp:txBody>
      <dsp:txXfrm>
        <a:off x="6470577" y="1556001"/>
        <a:ext cx="1832320" cy="1757708"/>
      </dsp:txXfrm>
    </dsp:sp>
    <dsp:sp modelId="{30118311-9A7B-4565-9D0E-502ED2BDEC31}">
      <dsp:nvSpPr>
        <dsp:cNvPr id="0" name=""/>
        <dsp:cNvSpPr/>
      </dsp:nvSpPr>
      <dsp:spPr>
        <a:xfrm>
          <a:off x="8499110" y="1460913"/>
          <a:ext cx="2022496" cy="1947884"/>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altLang="de-DE" sz="2700" kern="1200"/>
            <a:t>Reviewing How It All Went</a:t>
          </a:r>
          <a:endParaRPr lang="de-DE" sz="2700" kern="1200"/>
        </a:p>
      </dsp:txBody>
      <dsp:txXfrm>
        <a:off x="8594198" y="1556001"/>
        <a:ext cx="1832320" cy="17577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18A9-3301-4975-8599-326E1127645B}">
      <dsp:nvSpPr>
        <dsp:cNvPr id="0" name=""/>
        <dsp:cNvSpPr/>
      </dsp:nvSpPr>
      <dsp:spPr>
        <a:xfrm rot="10800000">
          <a:off x="2224467" y="1349"/>
          <a:ext cx="7921534" cy="91677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72" tIns="76200" rIns="142240" bIns="76200" numCol="1" spcCol="1270" anchor="ctr" anchorCtr="0">
          <a:noAutofit/>
        </a:bodyPr>
        <a:lstStyle/>
        <a:p>
          <a:pPr marL="0" lvl="0" indent="0" algn="ctr" defTabSz="889000">
            <a:lnSpc>
              <a:spcPct val="90000"/>
            </a:lnSpc>
            <a:spcBef>
              <a:spcPct val="0"/>
            </a:spcBef>
            <a:spcAft>
              <a:spcPct val="35000"/>
            </a:spcAft>
            <a:buNone/>
          </a:pPr>
          <a:r>
            <a:rPr lang="en-GB" altLang="en-US" sz="2000" kern="1200" noProof="0" dirty="0">
              <a:latin typeface="+mj-lt"/>
            </a:rPr>
            <a:t>Monitoring is the systematic collection, analysis and use of information from projects and programs in order to steer the project </a:t>
          </a:r>
          <a:endParaRPr lang="en-GB" sz="2000" i="0" kern="1200" noProof="0" dirty="0">
            <a:latin typeface="+mj-lt"/>
          </a:endParaRPr>
        </a:p>
      </dsp:txBody>
      <dsp:txXfrm rot="10800000">
        <a:off x="2453660" y="1349"/>
        <a:ext cx="7692341" cy="916773"/>
      </dsp:txXfrm>
    </dsp:sp>
    <dsp:sp modelId="{FFC32F7E-DF38-48B0-9942-08D80429C931}">
      <dsp:nvSpPr>
        <dsp:cNvPr id="0" name=""/>
        <dsp:cNvSpPr/>
      </dsp:nvSpPr>
      <dsp:spPr>
        <a:xfrm>
          <a:off x="1766080" y="1349"/>
          <a:ext cx="916773" cy="91677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1486A-6BF7-4467-8BF8-F551138F943C}">
      <dsp:nvSpPr>
        <dsp:cNvPr id="0" name=""/>
        <dsp:cNvSpPr/>
      </dsp:nvSpPr>
      <dsp:spPr>
        <a:xfrm rot="10800000">
          <a:off x="2224467" y="1172770"/>
          <a:ext cx="7921534" cy="91677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7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bg1"/>
              </a:solidFill>
              <a:latin typeface="+mj-lt"/>
            </a:rPr>
            <a:t>Evaluation is assessing as systematically and objectively as possible an ongoing or completed project, programme or policy.</a:t>
          </a:r>
          <a:endParaRPr lang="en-GB" altLang="en-US" sz="2000" kern="1200" noProof="0" dirty="0">
            <a:latin typeface="+mj-lt"/>
          </a:endParaRPr>
        </a:p>
      </dsp:txBody>
      <dsp:txXfrm rot="10800000">
        <a:off x="2453660" y="1172770"/>
        <a:ext cx="7692341" cy="916773"/>
      </dsp:txXfrm>
    </dsp:sp>
    <dsp:sp modelId="{2D22345C-FFF5-4698-9C1E-AD90799FB09B}">
      <dsp:nvSpPr>
        <dsp:cNvPr id="0" name=""/>
        <dsp:cNvSpPr/>
      </dsp:nvSpPr>
      <dsp:spPr>
        <a:xfrm>
          <a:off x="1766080" y="1172770"/>
          <a:ext cx="916773" cy="91677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923F-9193-4F9F-B162-EDEA4AEB8FC0}">
      <dsp:nvSpPr>
        <dsp:cNvPr id="0" name=""/>
        <dsp:cNvSpPr/>
      </dsp:nvSpPr>
      <dsp:spPr>
        <a:xfrm rot="10800000">
          <a:off x="2224467" y="2344192"/>
          <a:ext cx="7921534" cy="91677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72" tIns="76200" rIns="142240" bIns="76200" numCol="1" spcCol="1270" anchor="ctr" anchorCtr="0">
          <a:noAutofit/>
        </a:bodyPr>
        <a:lstStyle/>
        <a:p>
          <a:pPr marL="0" lvl="0" indent="0" algn="ctr" defTabSz="889000">
            <a:lnSpc>
              <a:spcPct val="90000"/>
            </a:lnSpc>
            <a:spcBef>
              <a:spcPct val="0"/>
            </a:spcBef>
            <a:spcAft>
              <a:spcPct val="35000"/>
            </a:spcAft>
            <a:buNone/>
          </a:pPr>
          <a:r>
            <a:rPr lang="en-GB" altLang="en-US" sz="2000" kern="1200" noProof="0" dirty="0">
              <a:latin typeface="+mj-lt"/>
            </a:rPr>
            <a:t>Earned Value Management (</a:t>
          </a:r>
          <a:r>
            <a:rPr lang="en-GB" altLang="en-US" sz="2000" kern="1200" noProof="0" dirty="0" err="1">
              <a:latin typeface="+mj-lt"/>
            </a:rPr>
            <a:t>EVM</a:t>
          </a:r>
          <a:r>
            <a:rPr lang="en-GB" altLang="en-US" sz="2000" kern="1200" noProof="0" dirty="0">
              <a:latin typeface="+mj-lt"/>
            </a:rPr>
            <a:t>) recognises that it is necessary to jointly consider the impact of time, cost, and project performance on any analysis of current project status.</a:t>
          </a:r>
          <a:endParaRPr lang="en-GB" altLang="en-US" sz="2000" i="0" kern="1200" noProof="0" dirty="0">
            <a:latin typeface="+mj-lt"/>
          </a:endParaRPr>
        </a:p>
      </dsp:txBody>
      <dsp:txXfrm rot="10800000">
        <a:off x="2453660" y="2344192"/>
        <a:ext cx="7692341" cy="916773"/>
      </dsp:txXfrm>
    </dsp:sp>
    <dsp:sp modelId="{24840847-87A1-4554-A7AA-09173E3CDD42}">
      <dsp:nvSpPr>
        <dsp:cNvPr id="0" name=""/>
        <dsp:cNvSpPr/>
      </dsp:nvSpPr>
      <dsp:spPr>
        <a:xfrm>
          <a:off x="1766080" y="2344192"/>
          <a:ext cx="916773" cy="916773"/>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0DF8E-0FE9-4184-A8A5-47948F26D1BC}">
      <dsp:nvSpPr>
        <dsp:cNvPr id="0" name=""/>
        <dsp:cNvSpPr/>
      </dsp:nvSpPr>
      <dsp:spPr>
        <a:xfrm rot="10800000">
          <a:off x="2224467" y="3515613"/>
          <a:ext cx="7921534" cy="91677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4272"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Result based monitoring has a wider perspective and focuses on impacts. It sees a joint responsibility between stakeholders and the project and keeps indirect results in perspective.</a:t>
          </a:r>
          <a:endParaRPr lang="en-GB" altLang="en-US" sz="2000" i="0" kern="1200" noProof="0" dirty="0">
            <a:latin typeface="+mj-lt"/>
          </a:endParaRPr>
        </a:p>
      </dsp:txBody>
      <dsp:txXfrm rot="10800000">
        <a:off x="2453660" y="3515613"/>
        <a:ext cx="7692341" cy="916773"/>
      </dsp:txXfrm>
    </dsp:sp>
    <dsp:sp modelId="{F3CDB608-9D16-4AA8-A0CF-2102D9C30100}">
      <dsp:nvSpPr>
        <dsp:cNvPr id="0" name=""/>
        <dsp:cNvSpPr/>
      </dsp:nvSpPr>
      <dsp:spPr>
        <a:xfrm>
          <a:off x="1766080" y="3515613"/>
          <a:ext cx="916773" cy="916773"/>
        </a:xfrm>
        <a:prstGeom prst="ellipse">
          <a:avLst/>
        </a:prstGeom>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60769" y="2544"/>
          <a:ext cx="5842144" cy="1104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Calibri"/>
              <a:ea typeface="Calibri"/>
            </a:rPr>
            <a:t>Milestone Analysis</a:t>
          </a:r>
        </a:p>
      </dsp:txBody>
      <dsp:txXfrm>
        <a:off x="114685" y="56460"/>
        <a:ext cx="5734312" cy="996648"/>
      </dsp:txXfrm>
    </dsp:sp>
    <dsp:sp modelId="{D95F5CE7-503A-4971-B502-37B21DDBD687}">
      <dsp:nvSpPr>
        <dsp:cNvPr id="0" name=""/>
        <dsp:cNvSpPr/>
      </dsp:nvSpPr>
      <dsp:spPr>
        <a:xfrm>
          <a:off x="60769" y="1276944"/>
          <a:ext cx="5842144" cy="11044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Calibri"/>
              <a:ea typeface="Calibri"/>
            </a:rPr>
            <a:t>Earned Value Management</a:t>
          </a:r>
        </a:p>
      </dsp:txBody>
      <dsp:txXfrm>
        <a:off x="114685" y="1330860"/>
        <a:ext cx="5734312" cy="996648"/>
      </dsp:txXfrm>
    </dsp:sp>
    <dsp:sp modelId="{E67AD6DF-4350-4971-9258-DF711E38DFF0}">
      <dsp:nvSpPr>
        <dsp:cNvPr id="0" name=""/>
        <dsp:cNvSpPr/>
      </dsp:nvSpPr>
      <dsp:spPr>
        <a:xfrm>
          <a:off x="60769" y="2551344"/>
          <a:ext cx="5842144" cy="11044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latin typeface="Calibri"/>
              <a:ea typeface="Calibri"/>
            </a:rPr>
            <a:t>Result Based Monitoring</a:t>
          </a:r>
        </a:p>
      </dsp:txBody>
      <dsp:txXfrm>
        <a:off x="114685" y="2605260"/>
        <a:ext cx="5734312"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230D-2DBA-4DE1-B341-A92265D60D98}">
      <dsp:nvSpPr>
        <dsp:cNvPr id="0" name=""/>
        <dsp:cNvSpPr/>
      </dsp:nvSpPr>
      <dsp:spPr>
        <a:xfrm>
          <a:off x="16661" y="6547"/>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Milestone Analysis</a:t>
          </a:r>
        </a:p>
      </dsp:txBody>
      <dsp:txXfrm>
        <a:off x="33110" y="22996"/>
        <a:ext cx="1568829" cy="304062"/>
      </dsp:txXfrm>
    </dsp:sp>
    <dsp:sp modelId="{D95F5CE7-503A-4971-B502-37B21DDBD687}">
      <dsp:nvSpPr>
        <dsp:cNvPr id="0" name=""/>
        <dsp:cNvSpPr/>
      </dsp:nvSpPr>
      <dsp:spPr>
        <a:xfrm>
          <a:off x="16661" y="395348"/>
          <a:ext cx="1601727" cy="336960"/>
        </a:xfrm>
        <a:prstGeom prst="roundRect">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Earned Value Management</a:t>
          </a:r>
        </a:p>
      </dsp:txBody>
      <dsp:txXfrm>
        <a:off x="33110" y="411797"/>
        <a:ext cx="1568829" cy="304062"/>
      </dsp:txXfrm>
    </dsp:sp>
    <dsp:sp modelId="{E67AD6DF-4350-4971-9258-DF711E38DFF0}">
      <dsp:nvSpPr>
        <dsp:cNvPr id="0" name=""/>
        <dsp:cNvSpPr/>
      </dsp:nvSpPr>
      <dsp:spPr>
        <a:xfrm>
          <a:off x="16661" y="784148"/>
          <a:ext cx="1601727" cy="33696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noProof="0" dirty="0">
              <a:latin typeface="Calibri"/>
              <a:ea typeface="Calibri"/>
            </a:rPr>
            <a:t>Result Based Monitoring</a:t>
          </a:r>
        </a:p>
      </dsp:txBody>
      <dsp:txXfrm>
        <a:off x="33110" y="800597"/>
        <a:ext cx="1568829" cy="3040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C0F2-2364-49F0-9C7E-B678CC9D2F81}" type="datetimeFigureOut">
              <a:rPr lang="en-US" smtClean="0"/>
              <a:t>7/5/2019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5C4C4-6DEF-42AE-B480-7D8D2C10A4E0}" type="slidenum">
              <a:rPr lang="en-US" smtClean="0"/>
              <a:t>‹Nr.›</a:t>
            </a:fld>
            <a:endParaRPr lang="en-US"/>
          </a:p>
        </p:txBody>
      </p:sp>
    </p:spTree>
    <p:extLst>
      <p:ext uri="{BB962C8B-B14F-4D97-AF65-F5344CB8AC3E}">
        <p14:creationId xmlns:p14="http://schemas.microsoft.com/office/powerpoint/2010/main" val="387368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6FB007EE-4FB3-449C-BA12-7D9DDED6F1E8}"/>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09C7607F-6940-4FF5-8033-8694DC3D395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a:ea typeface="ＭＳ Ｐゴシック" panose="020B0600070205080204" pitchFamily="34" charset="-128"/>
              </a:rPr>
              <a:t>Questions?</a:t>
            </a:r>
            <a:endParaRPr lang="en-US" altLang="en-US">
              <a:ea typeface="ＭＳ Ｐゴシック" panose="020B0600070205080204" pitchFamily="34" charset="-128"/>
            </a:endParaRPr>
          </a:p>
        </p:txBody>
      </p:sp>
      <p:sp>
        <p:nvSpPr>
          <p:cNvPr id="9220" name="Datumsplatzhalter 3">
            <a:extLst>
              <a:ext uri="{FF2B5EF4-FFF2-40B4-BE49-F238E27FC236}">
                <a16:creationId xmlns:a16="http://schemas.microsoft.com/office/drawing/2014/main" id="{330E31C9-A13B-4E03-8B80-7D39C595E540}"/>
              </a:ext>
            </a:extLst>
          </p:cNvPr>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9D6A881-3891-4704-9A53-03469D72B45A}" type="datetime1">
              <a:rPr lang="de-DE" altLang="en-US" sz="1000" b="0" smtClean="0">
                <a:solidFill>
                  <a:schemeClr val="tx1"/>
                </a:solidFill>
                <a:ea typeface="ＭＳ Ｐゴシック" panose="020B0600070205080204" pitchFamily="34" charset="-128"/>
              </a:rPr>
              <a:pPr/>
              <a:t>05.07.2019</a:t>
            </a:fld>
            <a:endParaRPr lang="de-DE" altLang="en-US" sz="1000" b="0">
              <a:solidFill>
                <a:schemeClr val="tx1"/>
              </a:solidFill>
              <a:ea typeface="ＭＳ Ｐゴシック" panose="020B0600070205080204" pitchFamily="34" charset="-128"/>
            </a:endParaRPr>
          </a:p>
        </p:txBody>
      </p:sp>
      <p:sp>
        <p:nvSpPr>
          <p:cNvPr id="9221" name="Foliennummernplatzhalter 4">
            <a:extLst>
              <a:ext uri="{FF2B5EF4-FFF2-40B4-BE49-F238E27FC236}">
                <a16:creationId xmlns:a16="http://schemas.microsoft.com/office/drawing/2014/main" id="{74D3F641-52E2-40F0-8884-FE7A168C684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A8469D2-7602-4AC5-8B02-FBA808A91E96}" type="slidenum">
              <a:rPr lang="de-DE" altLang="de-DE" sz="1000" b="0" smtClean="0">
                <a:solidFill>
                  <a:schemeClr val="tx1"/>
                </a:solidFill>
                <a:ea typeface="ＭＳ Ｐゴシック" panose="020B0600070205080204" pitchFamily="34" charset="-128"/>
              </a:rPr>
              <a:pPr/>
              <a:t>2</a:t>
            </a:fld>
            <a:endParaRPr lang="de-DE" altLang="de-DE" sz="1200" b="0" dirty="0">
              <a:solidFill>
                <a:schemeClr val="tx1"/>
              </a:solidFill>
              <a:latin typeface="Calibri"/>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dirty="0"/>
              <a:t>This </a:t>
            </a:r>
            <a:r>
              <a:rPr lang="de-DE" altLang="de-DE" dirty="0" err="1"/>
              <a:t>is</a:t>
            </a:r>
            <a:r>
              <a:rPr lang="de-DE" altLang="de-DE" dirty="0"/>
              <a:t> </a:t>
            </a:r>
            <a:r>
              <a:rPr lang="de-DE" altLang="de-DE" dirty="0" err="1"/>
              <a:t>the</a:t>
            </a:r>
            <a:r>
              <a:rPr lang="de-DE" altLang="de-DE" dirty="0"/>
              <a:t> </a:t>
            </a:r>
            <a:r>
              <a:rPr lang="de-DE" altLang="de-DE" dirty="0" err="1"/>
              <a:t>simplest</a:t>
            </a:r>
            <a:r>
              <a:rPr lang="de-DE" altLang="de-DE" dirty="0"/>
              <a:t> </a:t>
            </a:r>
            <a:r>
              <a:rPr lang="de-DE" altLang="de-DE" dirty="0" err="1"/>
              <a:t>method</a:t>
            </a:r>
            <a:r>
              <a:rPr lang="de-DE" altLang="de-DE" dirty="0"/>
              <a:t>: </a:t>
            </a:r>
            <a:r>
              <a:rPr lang="de-DE" altLang="de-DE" dirty="0" err="1"/>
              <a:t>milestone</a:t>
            </a:r>
            <a:r>
              <a:rPr lang="de-DE" altLang="de-DE" dirty="0"/>
              <a:t> </a:t>
            </a:r>
            <a:r>
              <a:rPr lang="de-DE" altLang="de-DE" dirty="0" err="1"/>
              <a:t>analysis</a:t>
            </a:r>
            <a:r>
              <a:rPr lang="de-DE" altLang="de-DE" dirty="0"/>
              <a:t>: </a:t>
            </a:r>
            <a:r>
              <a:rPr lang="de-DE" altLang="de-DE" dirty="0" err="1"/>
              <a:t>thats</a:t>
            </a:r>
            <a:r>
              <a:rPr lang="de-DE" altLang="de-DE" dirty="0"/>
              <a:t> </a:t>
            </a:r>
            <a:r>
              <a:rPr lang="de-DE" altLang="de-DE" dirty="0" err="1"/>
              <a:t>why</a:t>
            </a:r>
            <a:r>
              <a:rPr lang="de-DE" altLang="de-DE" dirty="0"/>
              <a:t> i </a:t>
            </a:r>
            <a:r>
              <a:rPr lang="de-DE" altLang="de-DE" dirty="0" err="1"/>
              <a:t>recomended</a:t>
            </a:r>
            <a:r>
              <a:rPr lang="de-DE" altLang="de-DE" dirty="0"/>
              <a:t> </a:t>
            </a:r>
            <a:r>
              <a:rPr lang="de-DE" altLang="de-DE" dirty="0" err="1"/>
              <a:t>you</a:t>
            </a:r>
            <a:r>
              <a:rPr lang="de-DE" altLang="de-DE" dirty="0"/>
              <a:t> </a:t>
            </a:r>
            <a:r>
              <a:rPr lang="de-DE" altLang="de-DE" dirty="0" err="1"/>
              <a:t>to</a:t>
            </a:r>
            <a:r>
              <a:rPr lang="de-DE" altLang="de-DE" dirty="0"/>
              <a:t> </a:t>
            </a:r>
            <a:r>
              <a:rPr lang="de-DE" altLang="de-DE" dirty="0" err="1"/>
              <a:t>set</a:t>
            </a:r>
            <a:r>
              <a:rPr lang="de-DE" altLang="de-DE" dirty="0"/>
              <a:t> </a:t>
            </a:r>
            <a:r>
              <a:rPr lang="de-DE" altLang="de-DE" dirty="0" err="1"/>
              <a:t>milestones</a:t>
            </a:r>
            <a:r>
              <a:rPr lang="de-DE" altLang="de-DE" dirty="0"/>
              <a:t>. </a:t>
            </a:r>
            <a:r>
              <a:rPr lang="de-DE" altLang="de-DE" dirty="0" err="1"/>
              <a:t>We</a:t>
            </a:r>
            <a:r>
              <a:rPr lang="de-DE" altLang="de-DE" dirty="0"/>
              <a:t> </a:t>
            </a:r>
            <a:r>
              <a:rPr lang="de-DE" altLang="de-DE" dirty="0" err="1"/>
              <a:t>talked</a:t>
            </a:r>
            <a:r>
              <a:rPr lang="de-DE" altLang="de-DE" dirty="0"/>
              <a:t> </a:t>
            </a:r>
            <a:r>
              <a:rPr lang="de-DE" altLang="de-DE" dirty="0" err="1"/>
              <a:t>about</a:t>
            </a:r>
            <a:r>
              <a:rPr lang="de-DE" altLang="de-DE" dirty="0"/>
              <a:t> </a:t>
            </a:r>
            <a:r>
              <a:rPr lang="de-DE" altLang="de-DE" dirty="0" err="1"/>
              <a:t>that</a:t>
            </a:r>
            <a:r>
              <a:rPr lang="de-DE" altLang="de-DE" dirty="0"/>
              <a:t>:</a:t>
            </a:r>
          </a:p>
          <a:p>
            <a:endParaRPr lang="de-DE" altLang="de-DE" dirty="0"/>
          </a:p>
          <a:p>
            <a:r>
              <a:rPr lang="de-DE" altLang="de-DE" dirty="0" err="1"/>
              <a:t>It</a:t>
            </a:r>
            <a:r>
              <a:rPr lang="de-DE" altLang="de-DE" dirty="0"/>
              <a:t> </a:t>
            </a:r>
            <a:r>
              <a:rPr lang="de-DE" altLang="de-DE" dirty="0" err="1"/>
              <a:t>is</a:t>
            </a:r>
            <a:r>
              <a:rPr lang="de-DE" altLang="de-DE" dirty="0"/>
              <a:t> </a:t>
            </a:r>
            <a:r>
              <a:rPr lang="de-DE" altLang="de-DE" dirty="0" err="1"/>
              <a:t>the</a:t>
            </a:r>
            <a:r>
              <a:rPr lang="de-DE" altLang="de-DE" dirty="0"/>
              <a:t> </a:t>
            </a:r>
            <a:r>
              <a:rPr lang="de-DE" altLang="de-DE" dirty="0" err="1"/>
              <a:t>simplest</a:t>
            </a:r>
            <a:r>
              <a:rPr lang="de-DE" altLang="de-DE" dirty="0"/>
              <a:t> form </a:t>
            </a:r>
            <a:r>
              <a:rPr lang="de-DE" altLang="de-DE" dirty="0" err="1"/>
              <a:t>of</a:t>
            </a:r>
            <a:r>
              <a:rPr lang="de-DE" altLang="de-DE" dirty="0"/>
              <a:t> </a:t>
            </a:r>
            <a:r>
              <a:rPr lang="de-DE" altLang="de-DE" dirty="0" err="1"/>
              <a:t>monitoring</a:t>
            </a:r>
            <a:r>
              <a:rPr lang="de-DE" altLang="de-DE" dirty="0"/>
              <a:t> and </a:t>
            </a:r>
            <a:r>
              <a:rPr lang="de-DE" altLang="de-DE" dirty="0" err="1"/>
              <a:t>recommendable</a:t>
            </a:r>
            <a:r>
              <a:rPr lang="de-DE" altLang="de-DE" dirty="0"/>
              <a:t> </a:t>
            </a:r>
            <a:r>
              <a:rPr lang="de-DE" altLang="de-DE" dirty="0" err="1"/>
              <a:t>for</a:t>
            </a:r>
            <a:r>
              <a:rPr lang="de-DE" altLang="de-DE" dirty="0"/>
              <a:t> </a:t>
            </a:r>
            <a:r>
              <a:rPr lang="de-DE" altLang="de-DE" dirty="0" err="1"/>
              <a:t>small</a:t>
            </a:r>
            <a:r>
              <a:rPr lang="de-DE" altLang="de-DE" dirty="0"/>
              <a:t> not </a:t>
            </a:r>
            <a:r>
              <a:rPr lang="de-DE" altLang="de-DE" dirty="0" err="1"/>
              <a:t>very</a:t>
            </a:r>
            <a:r>
              <a:rPr lang="de-DE" altLang="de-DE" dirty="0"/>
              <a:t> </a:t>
            </a:r>
            <a:r>
              <a:rPr lang="de-DE" altLang="de-DE" dirty="0" err="1"/>
              <a:t>complex</a:t>
            </a:r>
            <a:r>
              <a:rPr lang="de-DE" altLang="de-DE" dirty="0"/>
              <a:t> </a:t>
            </a:r>
            <a:r>
              <a:rPr lang="de-DE" altLang="de-DE" dirty="0" err="1"/>
              <a:t>projects</a:t>
            </a:r>
            <a:r>
              <a:rPr lang="de-DE" altLang="de-DE" dirty="0"/>
              <a:t>. </a:t>
            </a:r>
            <a:r>
              <a:rPr lang="de-DE" altLang="de-DE" dirty="0" err="1"/>
              <a:t>It</a:t>
            </a:r>
            <a:r>
              <a:rPr lang="de-DE" altLang="de-DE" dirty="0"/>
              <a:t> </a:t>
            </a:r>
            <a:r>
              <a:rPr lang="de-DE" altLang="de-DE" dirty="0" err="1"/>
              <a:t>is</a:t>
            </a:r>
            <a:r>
              <a:rPr lang="de-DE" altLang="de-DE" dirty="0"/>
              <a:t> not </a:t>
            </a:r>
            <a:r>
              <a:rPr lang="de-DE" altLang="de-DE" dirty="0" err="1"/>
              <a:t>sufficient</a:t>
            </a:r>
            <a:r>
              <a:rPr lang="de-DE" altLang="de-DE" dirty="0"/>
              <a:t> </a:t>
            </a:r>
            <a:r>
              <a:rPr lang="de-DE" altLang="de-DE" dirty="0" err="1"/>
              <a:t>for</a:t>
            </a:r>
            <a:r>
              <a:rPr lang="de-DE" altLang="de-DE" dirty="0"/>
              <a:t> </a:t>
            </a:r>
            <a:r>
              <a:rPr lang="de-DE" altLang="de-DE" dirty="0" err="1"/>
              <a:t>bigger</a:t>
            </a:r>
            <a:r>
              <a:rPr lang="de-DE" altLang="de-DE" dirty="0"/>
              <a:t>/</a:t>
            </a:r>
            <a:r>
              <a:rPr lang="de-DE" altLang="de-DE" dirty="0" err="1"/>
              <a:t>complex</a:t>
            </a:r>
            <a:r>
              <a:rPr lang="de-DE" altLang="de-DE" dirty="0"/>
              <a:t> </a:t>
            </a:r>
            <a:r>
              <a:rPr lang="de-DE" altLang="de-DE" dirty="0" err="1"/>
              <a:t>projects</a:t>
            </a:r>
            <a:r>
              <a:rPr lang="de-DE" altLang="de-DE" dirty="0"/>
              <a:t>. </a:t>
            </a:r>
            <a:r>
              <a:rPr lang="de-DE" altLang="de-DE" dirty="0" err="1"/>
              <a:t>For</a:t>
            </a:r>
            <a:r>
              <a:rPr lang="de-DE" altLang="de-DE" dirty="0"/>
              <a:t> such </a:t>
            </a:r>
            <a:r>
              <a:rPr lang="de-DE" altLang="de-DE" dirty="0" err="1"/>
              <a:t>it</a:t>
            </a:r>
            <a:r>
              <a:rPr lang="de-DE" altLang="de-DE" dirty="0"/>
              <a:t> </a:t>
            </a:r>
            <a:r>
              <a:rPr lang="de-DE" altLang="de-DE" dirty="0" err="1"/>
              <a:t>is</a:t>
            </a:r>
            <a:r>
              <a:rPr lang="de-DE" altLang="de-DE" dirty="0"/>
              <a:t> </a:t>
            </a:r>
            <a:r>
              <a:rPr lang="de-DE" altLang="de-DE" dirty="0" err="1"/>
              <a:t>rather</a:t>
            </a:r>
            <a:r>
              <a:rPr lang="de-DE" altLang="de-DE" dirty="0"/>
              <a:t> a </a:t>
            </a:r>
            <a:r>
              <a:rPr lang="de-DE" altLang="de-DE" dirty="0" err="1"/>
              <a:t>starting</a:t>
            </a:r>
            <a:r>
              <a:rPr lang="de-DE" altLang="de-DE" dirty="0"/>
              <a:t> </a:t>
            </a:r>
            <a:r>
              <a:rPr lang="de-DE" altLang="de-DE" dirty="0" err="1"/>
              <a:t>point</a:t>
            </a:r>
            <a:r>
              <a:rPr lang="de-DE" altLang="de-DE" dirty="0"/>
              <a:t> in </a:t>
            </a:r>
            <a:r>
              <a:rPr lang="de-DE" altLang="de-DE" dirty="0" err="1"/>
              <a:t>the</a:t>
            </a:r>
            <a:r>
              <a:rPr lang="de-DE" altLang="de-DE" dirty="0"/>
              <a:t> </a:t>
            </a:r>
            <a:r>
              <a:rPr lang="de-DE" altLang="de-DE" dirty="0" err="1"/>
              <a:t>developemnt</a:t>
            </a:r>
            <a:r>
              <a:rPr lang="de-DE" altLang="de-DE" dirty="0"/>
              <a:t> </a:t>
            </a:r>
            <a:r>
              <a:rPr lang="de-DE" altLang="de-DE" dirty="0" err="1"/>
              <a:t>of</a:t>
            </a:r>
            <a:r>
              <a:rPr lang="de-DE" altLang="de-DE" dirty="0"/>
              <a:t> a proper </a:t>
            </a:r>
            <a:r>
              <a:rPr lang="de-DE" altLang="de-DE" dirty="0" err="1"/>
              <a:t>monitoring</a:t>
            </a:r>
            <a:r>
              <a:rPr lang="de-DE" altLang="de-DE" dirty="0"/>
              <a:t> </a:t>
            </a:r>
            <a:r>
              <a:rPr lang="de-DE" altLang="de-DE" dirty="0" err="1"/>
              <a:t>system</a:t>
            </a:r>
            <a:endParaRPr lang="de-DE" altLang="de-DE" dirty="0"/>
          </a:p>
        </p:txBody>
      </p:sp>
      <p:sp>
        <p:nvSpPr>
          <p:cNvPr id="37990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8C5CE44-A298-41A3-A65D-E70971D24CC6}"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7990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CCF674B-15F5-4EB7-B5EC-AB72FFCECBAB}" type="slidenum">
              <a:rPr lang="de-DE" altLang="de-DE" sz="1000" b="0">
                <a:solidFill>
                  <a:schemeClr val="tx1"/>
                </a:solidFill>
                <a:ea typeface="MS PGothic" pitchFamily="34" charset="-128"/>
              </a:rPr>
              <a:pPr/>
              <a:t>12</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t>Problem: is a reactive system. You first engage in the activities and than you basically do a target-performance – analysis.</a:t>
            </a:r>
          </a:p>
        </p:txBody>
      </p:sp>
      <p:sp>
        <p:nvSpPr>
          <p:cNvPr id="38195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17022F66-0D67-4D96-BA9B-A74E36EFC4F1}"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8195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7A21568-4868-450A-A842-0AAA901A4848}" type="slidenum">
              <a:rPr lang="de-DE" altLang="de-DE" sz="1000" b="0">
                <a:solidFill>
                  <a:schemeClr val="tx1"/>
                </a:solidFill>
                <a:ea typeface="MS PGothic" pitchFamily="34" charset="-128"/>
              </a:rPr>
              <a:pPr/>
              <a:t>13</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t>-Increasing popular method</a:t>
            </a:r>
          </a:p>
          <a:p>
            <a:r>
              <a:rPr lang="de-DE" altLang="de-DE"/>
              <a:t>-Origin is in the 1960s when the US government began questioning the ability of contractors to track their costs</a:t>
            </a:r>
          </a:p>
          <a:p>
            <a:endParaRPr lang="de-DE" altLang="de-DE"/>
          </a:p>
          <a:p>
            <a:r>
              <a:rPr lang="de-DE" altLang="de-DE"/>
              <a:t>-unlike previous project traking approaches, EVM recognizes that it is nessessary to jointly consider the impact of time cost and project performance. </a:t>
            </a:r>
          </a:p>
        </p:txBody>
      </p:sp>
      <p:sp>
        <p:nvSpPr>
          <p:cNvPr id="38400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979D372-5839-4FE1-B68C-9FE399A6916C}"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8400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B79503D9-9024-4AC2-9B68-E957CD7118D0}" type="slidenum">
              <a:rPr lang="de-DE" altLang="de-DE" sz="1000" b="0">
                <a:solidFill>
                  <a:schemeClr val="tx1"/>
                </a:solidFill>
                <a:ea typeface="MS PGothic" pitchFamily="34" charset="-128"/>
              </a:rPr>
              <a:pPr/>
              <a:t>14</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dirty="0" err="1"/>
              <a:t>Some</a:t>
            </a:r>
            <a:r>
              <a:rPr lang="de-DE" altLang="de-DE" dirty="0"/>
              <a:t> </a:t>
            </a:r>
            <a:r>
              <a:rPr lang="de-DE" altLang="de-DE" dirty="0" err="1"/>
              <a:t>importants</a:t>
            </a:r>
            <a:r>
              <a:rPr lang="de-DE" altLang="de-DE" dirty="0"/>
              <a:t> </a:t>
            </a:r>
            <a:r>
              <a:rPr lang="de-DE" altLang="de-DE" dirty="0" err="1"/>
              <a:t>terminology</a:t>
            </a:r>
            <a:r>
              <a:rPr lang="de-DE" altLang="de-DE" dirty="0"/>
              <a:t> and </a:t>
            </a:r>
            <a:r>
              <a:rPr lang="de-DE" altLang="de-DE" dirty="0" err="1"/>
              <a:t>key</a:t>
            </a:r>
            <a:r>
              <a:rPr lang="de-DE" altLang="de-DE" dirty="0"/>
              <a:t> </a:t>
            </a:r>
            <a:r>
              <a:rPr lang="de-DE" altLang="de-DE" dirty="0" err="1"/>
              <a:t>concepts</a:t>
            </a:r>
            <a:r>
              <a:rPr lang="de-DE" altLang="de-DE" dirty="0"/>
              <a:t> </a:t>
            </a:r>
            <a:r>
              <a:rPr lang="de-DE" altLang="de-DE" dirty="0" err="1"/>
              <a:t>that</a:t>
            </a:r>
            <a:r>
              <a:rPr lang="de-DE" altLang="de-DE" dirty="0"/>
              <a:t> </a:t>
            </a:r>
            <a:r>
              <a:rPr lang="de-DE" altLang="de-DE" dirty="0" err="1"/>
              <a:t>allow</a:t>
            </a:r>
            <a:r>
              <a:rPr lang="de-DE" altLang="de-DE" dirty="0"/>
              <a:t> </a:t>
            </a:r>
            <a:r>
              <a:rPr lang="de-DE" altLang="de-DE" dirty="0" err="1"/>
              <a:t>us</a:t>
            </a:r>
            <a:r>
              <a:rPr lang="de-DE" altLang="de-DE" dirty="0"/>
              <a:t> </a:t>
            </a:r>
            <a:r>
              <a:rPr lang="de-DE" altLang="de-DE" dirty="0" err="1"/>
              <a:t>to</a:t>
            </a:r>
            <a:r>
              <a:rPr lang="de-DE" altLang="de-DE" dirty="0"/>
              <a:t> </a:t>
            </a:r>
            <a:r>
              <a:rPr lang="de-DE" altLang="de-DE" dirty="0" err="1"/>
              <a:t>calculate</a:t>
            </a:r>
            <a:r>
              <a:rPr lang="de-DE" altLang="de-DE" dirty="0"/>
              <a:t> </a:t>
            </a:r>
            <a:r>
              <a:rPr lang="de-DE" altLang="de-DE" dirty="0" err="1"/>
              <a:t>earned</a:t>
            </a:r>
            <a:r>
              <a:rPr lang="de-DE" altLang="de-DE" dirty="0"/>
              <a:t> </a:t>
            </a:r>
            <a:r>
              <a:rPr lang="de-DE" altLang="de-DE" dirty="0" err="1"/>
              <a:t>value</a:t>
            </a:r>
            <a:r>
              <a:rPr lang="de-DE" altLang="de-DE" dirty="0"/>
              <a:t> (On </a:t>
            </a:r>
            <a:r>
              <a:rPr lang="de-DE" altLang="de-DE" dirty="0" err="1"/>
              <a:t>purpose</a:t>
            </a:r>
            <a:r>
              <a:rPr lang="de-DE" altLang="de-DE" dirty="0"/>
              <a:t> I do not </a:t>
            </a:r>
            <a:r>
              <a:rPr lang="de-DE" altLang="de-DE" dirty="0" err="1"/>
              <a:t>have</a:t>
            </a:r>
            <a:r>
              <a:rPr lang="de-DE" altLang="de-DE" dirty="0"/>
              <a:t> </a:t>
            </a:r>
            <a:r>
              <a:rPr lang="de-DE" altLang="de-DE" dirty="0" err="1"/>
              <a:t>the</a:t>
            </a:r>
            <a:r>
              <a:rPr lang="de-DE" altLang="de-DE" dirty="0"/>
              <a:t> </a:t>
            </a:r>
            <a:r>
              <a:rPr lang="de-DE" altLang="de-DE" dirty="0" err="1"/>
              <a:t>furmularson</a:t>
            </a:r>
            <a:r>
              <a:rPr lang="de-DE" altLang="de-DE" dirty="0"/>
              <a:t> </a:t>
            </a:r>
            <a:r>
              <a:rPr lang="de-DE" altLang="de-DE" dirty="0" err="1"/>
              <a:t>the</a:t>
            </a:r>
            <a:r>
              <a:rPr lang="de-DE" altLang="de-DE" dirty="0"/>
              <a:t> </a:t>
            </a:r>
            <a:r>
              <a:rPr lang="de-DE" altLang="de-DE" dirty="0" err="1"/>
              <a:t>slides</a:t>
            </a:r>
            <a:r>
              <a:rPr lang="de-DE" altLang="de-DE" dirty="0"/>
              <a:t>, so </a:t>
            </a:r>
            <a:r>
              <a:rPr lang="de-DE" altLang="de-DE" dirty="0" err="1"/>
              <a:t>they</a:t>
            </a:r>
            <a:r>
              <a:rPr lang="de-DE" altLang="de-DE" dirty="0"/>
              <a:t> </a:t>
            </a:r>
            <a:r>
              <a:rPr lang="de-DE" altLang="de-DE" dirty="0" err="1"/>
              <a:t>students</a:t>
            </a:r>
            <a:r>
              <a:rPr lang="de-DE" altLang="de-DE" dirty="0"/>
              <a:t> </a:t>
            </a:r>
            <a:r>
              <a:rPr lang="de-DE" altLang="de-DE" dirty="0" err="1"/>
              <a:t>have</a:t>
            </a:r>
            <a:r>
              <a:rPr lang="de-DE" altLang="de-DE" dirty="0"/>
              <a:t> </a:t>
            </a:r>
            <a:r>
              <a:rPr lang="de-DE" altLang="de-DE" dirty="0" err="1"/>
              <a:t>to</a:t>
            </a:r>
            <a:r>
              <a:rPr lang="de-DE" altLang="de-DE" dirty="0"/>
              <a:t> </a:t>
            </a:r>
            <a:r>
              <a:rPr lang="de-DE" altLang="de-DE" dirty="0" err="1"/>
              <a:t>take</a:t>
            </a:r>
            <a:r>
              <a:rPr lang="de-DE" altLang="de-DE" dirty="0"/>
              <a:t> </a:t>
            </a:r>
            <a:r>
              <a:rPr lang="de-DE" altLang="de-DE" dirty="0" err="1"/>
              <a:t>notes</a:t>
            </a:r>
            <a:r>
              <a:rPr lang="de-DE" altLang="de-DE" dirty="0"/>
              <a:t>. </a:t>
            </a:r>
            <a:r>
              <a:rPr lang="de-DE" altLang="de-DE" dirty="0" err="1"/>
              <a:t>However</a:t>
            </a:r>
            <a:r>
              <a:rPr lang="de-DE" altLang="de-DE" dirty="0"/>
              <a:t>, </a:t>
            </a:r>
            <a:r>
              <a:rPr lang="de-DE" altLang="de-DE" dirty="0" err="1"/>
              <a:t>of</a:t>
            </a:r>
            <a:r>
              <a:rPr lang="de-DE" altLang="de-DE" dirty="0"/>
              <a:t> </a:t>
            </a:r>
            <a:r>
              <a:rPr lang="de-DE" altLang="de-DE" dirty="0" err="1"/>
              <a:t>couse</a:t>
            </a:r>
            <a:r>
              <a:rPr lang="de-DE" altLang="de-DE" dirty="0"/>
              <a:t> </a:t>
            </a:r>
            <a:r>
              <a:rPr lang="de-DE" altLang="de-DE" dirty="0" err="1"/>
              <a:t>you</a:t>
            </a:r>
            <a:r>
              <a:rPr lang="de-DE" altLang="de-DE" dirty="0"/>
              <a:t> </a:t>
            </a:r>
            <a:r>
              <a:rPr lang="de-DE" altLang="de-DE" dirty="0" err="1"/>
              <a:t>can</a:t>
            </a:r>
            <a:r>
              <a:rPr lang="de-DE" altLang="de-DE" dirty="0"/>
              <a:t> </a:t>
            </a:r>
            <a:r>
              <a:rPr lang="de-DE" altLang="de-DE" dirty="0" err="1"/>
              <a:t>put</a:t>
            </a:r>
            <a:r>
              <a:rPr lang="de-DE" altLang="de-DE" dirty="0"/>
              <a:t> </a:t>
            </a:r>
            <a:r>
              <a:rPr lang="de-DE" altLang="de-DE" dirty="0" err="1"/>
              <a:t>them</a:t>
            </a:r>
            <a:r>
              <a:rPr lang="de-DE" altLang="de-DE" dirty="0"/>
              <a:t> on </a:t>
            </a:r>
            <a:r>
              <a:rPr lang="de-DE" altLang="de-DE" dirty="0" err="1"/>
              <a:t>the</a:t>
            </a:r>
            <a:r>
              <a:rPr lang="de-DE" altLang="de-DE" dirty="0"/>
              <a:t> </a:t>
            </a:r>
            <a:r>
              <a:rPr lang="de-DE" altLang="de-DE" dirty="0" err="1"/>
              <a:t>slides</a:t>
            </a:r>
            <a:r>
              <a:rPr lang="de-DE" altLang="de-DE" dirty="0"/>
              <a:t> </a:t>
            </a:r>
            <a:r>
              <a:rPr lang="de-DE" altLang="de-DE" dirty="0" err="1"/>
              <a:t>as</a:t>
            </a:r>
            <a:r>
              <a:rPr lang="de-DE" altLang="de-DE" dirty="0"/>
              <a:t> </a:t>
            </a:r>
            <a:r>
              <a:rPr lang="de-DE" altLang="de-DE" dirty="0" err="1"/>
              <a:t>well</a:t>
            </a:r>
            <a:r>
              <a:rPr lang="de-DE" altLang="de-DE" dirty="0"/>
              <a:t>) </a:t>
            </a:r>
          </a:p>
          <a:p>
            <a:r>
              <a:rPr lang="de-DE" altLang="de-DE" dirty="0"/>
              <a:t>PV – </a:t>
            </a:r>
            <a:r>
              <a:rPr lang="de-DE" altLang="de-DE" dirty="0" err="1"/>
              <a:t>authorized</a:t>
            </a:r>
            <a:r>
              <a:rPr lang="de-DE" altLang="de-DE" dirty="0"/>
              <a:t> </a:t>
            </a:r>
            <a:r>
              <a:rPr lang="de-DE" altLang="de-DE" dirty="0" err="1"/>
              <a:t>budget</a:t>
            </a:r>
            <a:r>
              <a:rPr lang="de-DE" altLang="de-DE" dirty="0"/>
              <a:t> </a:t>
            </a:r>
            <a:r>
              <a:rPr lang="de-DE" altLang="de-DE" dirty="0" err="1"/>
              <a:t>assigned</a:t>
            </a:r>
            <a:r>
              <a:rPr lang="de-DE" altLang="de-DE" dirty="0"/>
              <a:t> </a:t>
            </a:r>
            <a:r>
              <a:rPr lang="de-DE" altLang="de-DE" dirty="0" err="1"/>
              <a:t>to</a:t>
            </a:r>
            <a:r>
              <a:rPr lang="de-DE" altLang="de-DE" dirty="0"/>
              <a:t> </a:t>
            </a:r>
            <a:r>
              <a:rPr lang="de-DE" altLang="de-DE" dirty="0" err="1"/>
              <a:t>scheduled</a:t>
            </a:r>
            <a:r>
              <a:rPr lang="de-DE" altLang="de-DE" dirty="0"/>
              <a:t> </a:t>
            </a:r>
            <a:r>
              <a:rPr lang="de-DE" altLang="de-DE" dirty="0" err="1"/>
              <a:t>work</a:t>
            </a:r>
            <a:r>
              <a:rPr lang="de-DE" altLang="de-DE" dirty="0"/>
              <a:t> </a:t>
            </a:r>
            <a:r>
              <a:rPr lang="de-DE" altLang="de-DE" dirty="0">
                <a:sym typeface="Wingdings" pitchFamily="2" charset="2"/>
              </a:rPr>
              <a:t> </a:t>
            </a:r>
            <a:r>
              <a:rPr lang="de-DE" altLang="de-DE" dirty="0" err="1">
                <a:sym typeface="Wingdings" pitchFamily="2" charset="2"/>
              </a:rPr>
              <a:t>physical</a:t>
            </a:r>
            <a:r>
              <a:rPr lang="de-DE" altLang="de-DE" dirty="0">
                <a:sym typeface="Wingdings" pitchFamily="2" charset="2"/>
              </a:rPr>
              <a:t> </a:t>
            </a:r>
            <a:r>
              <a:rPr lang="de-DE" altLang="de-DE" dirty="0" err="1">
                <a:sym typeface="Wingdings" pitchFamily="2" charset="2"/>
              </a:rPr>
              <a:t>work</a:t>
            </a:r>
            <a:r>
              <a:rPr lang="de-DE" altLang="de-DE" dirty="0">
                <a:sym typeface="Wingdings" pitchFamily="2" charset="2"/>
              </a:rPr>
              <a:t> </a:t>
            </a:r>
            <a:r>
              <a:rPr lang="de-DE" altLang="de-DE" dirty="0" err="1">
                <a:sym typeface="Wingdings" pitchFamily="2" charset="2"/>
              </a:rPr>
              <a:t>that</a:t>
            </a:r>
            <a:r>
              <a:rPr lang="de-DE" altLang="de-DE" dirty="0">
                <a:sym typeface="Wingdings" pitchFamily="2" charset="2"/>
              </a:rPr>
              <a:t> </a:t>
            </a:r>
            <a:r>
              <a:rPr lang="de-DE" altLang="de-DE" dirty="0" err="1">
                <a:sym typeface="Wingdings" pitchFamily="2" charset="2"/>
              </a:rPr>
              <a:t>should</a:t>
            </a:r>
            <a:r>
              <a:rPr lang="de-DE" altLang="de-DE" dirty="0">
                <a:sym typeface="Wingdings" pitchFamily="2" charset="2"/>
              </a:rPr>
              <a:t> </a:t>
            </a:r>
            <a:r>
              <a:rPr lang="de-DE" altLang="de-DE" dirty="0" err="1">
                <a:sym typeface="Wingdings" pitchFamily="2" charset="2"/>
              </a:rPr>
              <a:t>have</a:t>
            </a:r>
            <a:r>
              <a:rPr lang="de-DE" altLang="de-DE" dirty="0">
                <a:sym typeface="Wingdings" pitchFamily="2" charset="2"/>
              </a:rPr>
              <a:t> </a:t>
            </a:r>
            <a:r>
              <a:rPr lang="de-DE" altLang="de-DE" dirty="0" err="1">
                <a:sym typeface="Wingdings" pitchFamily="2" charset="2"/>
              </a:rPr>
              <a:t>been</a:t>
            </a:r>
            <a:r>
              <a:rPr lang="de-DE" altLang="de-DE" dirty="0">
                <a:sym typeface="Wingdings" pitchFamily="2" charset="2"/>
              </a:rPr>
              <a:t> </a:t>
            </a:r>
            <a:r>
              <a:rPr lang="de-DE" altLang="de-DE" dirty="0" err="1">
                <a:sym typeface="Wingdings" pitchFamily="2" charset="2"/>
              </a:rPr>
              <a:t>accomplished</a:t>
            </a:r>
            <a:r>
              <a:rPr lang="de-DE" altLang="de-DE" dirty="0">
                <a:sym typeface="Wingdings" pitchFamily="2" charset="2"/>
              </a:rPr>
              <a:t> </a:t>
            </a:r>
            <a:r>
              <a:rPr lang="de-DE" altLang="de-DE" dirty="0" err="1">
                <a:sym typeface="Wingdings" pitchFamily="2" charset="2"/>
              </a:rPr>
              <a:t>that</a:t>
            </a:r>
            <a:r>
              <a:rPr lang="de-DE" altLang="de-DE" dirty="0">
                <a:sym typeface="Wingdings" pitchFamily="2" charset="2"/>
              </a:rPr>
              <a:t> </a:t>
            </a:r>
            <a:r>
              <a:rPr lang="de-DE" altLang="de-DE" dirty="0" err="1">
                <a:sym typeface="Wingdings" pitchFamily="2" charset="2"/>
              </a:rPr>
              <a:t>that</a:t>
            </a:r>
            <a:r>
              <a:rPr lang="de-DE" altLang="de-DE" dirty="0">
                <a:sym typeface="Wingdings" pitchFamily="2" charset="2"/>
              </a:rPr>
              <a:t> time</a:t>
            </a:r>
            <a:endParaRPr lang="de-DE" altLang="de-DE" dirty="0"/>
          </a:p>
          <a:p>
            <a:r>
              <a:rPr lang="de-DE" altLang="de-DE" dirty="0"/>
              <a:t>EV – </a:t>
            </a:r>
            <a:r>
              <a:rPr lang="de-DE" altLang="de-DE" dirty="0" err="1"/>
              <a:t>measure</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work</a:t>
            </a:r>
            <a:r>
              <a:rPr lang="de-DE" altLang="de-DE" dirty="0"/>
              <a:t> </a:t>
            </a:r>
            <a:r>
              <a:rPr lang="de-DE" altLang="de-DE" dirty="0" err="1"/>
              <a:t>performed</a:t>
            </a:r>
            <a:r>
              <a:rPr lang="de-DE" altLang="de-DE" dirty="0"/>
              <a:t> </a:t>
            </a:r>
            <a:r>
              <a:rPr lang="de-DE" altLang="de-DE" dirty="0" err="1"/>
              <a:t>expressed</a:t>
            </a:r>
            <a:r>
              <a:rPr lang="de-DE" altLang="de-DE" dirty="0"/>
              <a:t> in </a:t>
            </a:r>
            <a:r>
              <a:rPr lang="de-DE" altLang="de-DE" dirty="0" err="1"/>
              <a:t>budget</a:t>
            </a:r>
            <a:endParaRPr lang="de-DE" altLang="de-DE" dirty="0"/>
          </a:p>
          <a:p>
            <a:r>
              <a:rPr lang="de-DE" altLang="de-DE" dirty="0"/>
              <a:t>SV=EV-PV</a:t>
            </a:r>
          </a:p>
          <a:p>
            <a:r>
              <a:rPr lang="de-DE" altLang="de-DE" dirty="0" err="1"/>
              <a:t>SPI</a:t>
            </a:r>
            <a:r>
              <a:rPr lang="de-DE" altLang="de-DE" dirty="0"/>
              <a:t>= EV/PV -&gt; </a:t>
            </a:r>
            <a:r>
              <a:rPr lang="de-DE" altLang="de-DE" dirty="0" err="1"/>
              <a:t>the</a:t>
            </a:r>
            <a:r>
              <a:rPr lang="de-DE" altLang="de-DE" dirty="0"/>
              <a:t> rate at </a:t>
            </a:r>
            <a:r>
              <a:rPr lang="de-DE" altLang="de-DE" dirty="0" err="1"/>
              <a:t>which</a:t>
            </a:r>
            <a:r>
              <a:rPr lang="de-DE" altLang="de-DE" dirty="0"/>
              <a:t> </a:t>
            </a:r>
            <a:r>
              <a:rPr lang="de-DE" altLang="de-DE" dirty="0" err="1"/>
              <a:t>project</a:t>
            </a:r>
            <a:r>
              <a:rPr lang="de-DE" altLang="de-DE" dirty="0"/>
              <a:t> </a:t>
            </a:r>
            <a:r>
              <a:rPr lang="de-DE" altLang="de-DE" dirty="0" err="1"/>
              <a:t>performance</a:t>
            </a:r>
            <a:r>
              <a:rPr lang="de-DE" altLang="de-DE" dirty="0"/>
              <a:t> </a:t>
            </a:r>
            <a:r>
              <a:rPr lang="de-DE" altLang="de-DE" dirty="0" err="1"/>
              <a:t>is</a:t>
            </a:r>
            <a:r>
              <a:rPr lang="de-DE" altLang="de-DE" dirty="0"/>
              <a:t> </a:t>
            </a:r>
            <a:r>
              <a:rPr lang="de-DE" altLang="de-DE" dirty="0" err="1"/>
              <a:t>meeting</a:t>
            </a:r>
            <a:r>
              <a:rPr lang="de-DE" altLang="de-DE" dirty="0"/>
              <a:t> </a:t>
            </a:r>
            <a:r>
              <a:rPr lang="de-DE" altLang="de-DE" dirty="0" err="1"/>
              <a:t>schedule</a:t>
            </a:r>
            <a:r>
              <a:rPr lang="de-DE" altLang="de-DE" dirty="0"/>
              <a:t> </a:t>
            </a:r>
            <a:r>
              <a:rPr lang="de-DE" altLang="de-DE" dirty="0" err="1"/>
              <a:t>expectations</a:t>
            </a:r>
            <a:endParaRPr lang="de-DE" altLang="de-DE" dirty="0"/>
          </a:p>
          <a:p>
            <a:r>
              <a:rPr lang="de-DE" altLang="de-DE" dirty="0"/>
              <a:t>CV=EV-AC</a:t>
            </a:r>
          </a:p>
          <a:p>
            <a:r>
              <a:rPr lang="de-DE" altLang="de-DE" dirty="0"/>
              <a:t>CPI=EV/AC -&gt; </a:t>
            </a:r>
            <a:r>
              <a:rPr lang="de-DE" altLang="de-DE" dirty="0" err="1"/>
              <a:t>the</a:t>
            </a:r>
            <a:r>
              <a:rPr lang="de-DE" altLang="de-DE" dirty="0"/>
              <a:t> rate at </a:t>
            </a:r>
            <a:r>
              <a:rPr lang="de-DE" altLang="de-DE" dirty="0" err="1"/>
              <a:t>which</a:t>
            </a:r>
            <a:r>
              <a:rPr lang="de-DE" altLang="de-DE" dirty="0"/>
              <a:t> </a:t>
            </a:r>
            <a:r>
              <a:rPr lang="de-DE" altLang="de-DE" dirty="0" err="1"/>
              <a:t>project</a:t>
            </a:r>
            <a:r>
              <a:rPr lang="de-DE" altLang="de-DE" dirty="0"/>
              <a:t> </a:t>
            </a:r>
            <a:r>
              <a:rPr lang="de-DE" altLang="de-DE" dirty="0" err="1"/>
              <a:t>performance</a:t>
            </a:r>
            <a:r>
              <a:rPr lang="de-DE" altLang="de-DE" dirty="0"/>
              <a:t> </a:t>
            </a:r>
            <a:r>
              <a:rPr lang="de-DE" altLang="de-DE" dirty="0" err="1"/>
              <a:t>is</a:t>
            </a:r>
            <a:r>
              <a:rPr lang="de-DE" altLang="de-DE" dirty="0"/>
              <a:t> </a:t>
            </a:r>
            <a:r>
              <a:rPr lang="de-DE" altLang="de-DE" dirty="0" err="1"/>
              <a:t>meeting</a:t>
            </a:r>
            <a:r>
              <a:rPr lang="de-DE" altLang="de-DE" dirty="0"/>
              <a:t> </a:t>
            </a:r>
            <a:r>
              <a:rPr lang="de-DE" altLang="de-DE" dirty="0" err="1"/>
              <a:t>cost</a:t>
            </a:r>
            <a:r>
              <a:rPr lang="de-DE" altLang="de-DE" dirty="0"/>
              <a:t> </a:t>
            </a:r>
            <a:r>
              <a:rPr lang="de-DE" altLang="de-DE" dirty="0" err="1"/>
              <a:t>expectations</a:t>
            </a:r>
            <a:endParaRPr lang="de-DE" altLang="de-DE" dirty="0"/>
          </a:p>
          <a:p>
            <a:r>
              <a:rPr lang="de-DE" altLang="de-DE" dirty="0" err="1"/>
              <a:t>BAC</a:t>
            </a:r>
            <a:r>
              <a:rPr lang="de-DE" altLang="de-DE" dirty="0"/>
              <a:t>- </a:t>
            </a:r>
            <a:r>
              <a:rPr lang="de-DE" altLang="de-DE" dirty="0" err="1"/>
              <a:t>represents</a:t>
            </a:r>
            <a:r>
              <a:rPr lang="de-DE" altLang="de-DE" dirty="0"/>
              <a:t> total </a:t>
            </a:r>
            <a:r>
              <a:rPr lang="de-DE" altLang="de-DE" dirty="0" err="1"/>
              <a:t>budget</a:t>
            </a:r>
            <a:r>
              <a:rPr lang="de-DE" altLang="de-DE" dirty="0"/>
              <a:t> </a:t>
            </a:r>
            <a:r>
              <a:rPr lang="de-DE" altLang="de-DE" dirty="0" err="1"/>
              <a:t>for</a:t>
            </a:r>
            <a:r>
              <a:rPr lang="de-DE" altLang="de-DE" dirty="0"/>
              <a:t> a </a:t>
            </a:r>
            <a:r>
              <a:rPr lang="de-DE" altLang="de-DE" dirty="0" err="1"/>
              <a:t>project</a:t>
            </a:r>
            <a:endParaRPr lang="de-DE" altLang="de-DE" dirty="0"/>
          </a:p>
          <a:p>
            <a:r>
              <a:rPr lang="de-DE" altLang="de-DE" dirty="0" err="1"/>
              <a:t>EAC</a:t>
            </a:r>
            <a:r>
              <a:rPr lang="de-DE" altLang="de-DE" dirty="0"/>
              <a:t>- </a:t>
            </a:r>
            <a:r>
              <a:rPr lang="de-DE" altLang="de-DE" dirty="0" err="1"/>
              <a:t>the</a:t>
            </a:r>
            <a:r>
              <a:rPr lang="de-DE" altLang="de-DE" dirty="0"/>
              <a:t> </a:t>
            </a:r>
            <a:r>
              <a:rPr lang="de-DE" altLang="de-DE" dirty="0" err="1"/>
              <a:t>expected</a:t>
            </a:r>
            <a:r>
              <a:rPr lang="de-DE" altLang="de-DE" dirty="0"/>
              <a:t> </a:t>
            </a:r>
            <a:r>
              <a:rPr lang="de-DE" altLang="de-DE" dirty="0" err="1"/>
              <a:t>total</a:t>
            </a:r>
            <a:r>
              <a:rPr lang="de-DE" altLang="de-DE" dirty="0"/>
              <a:t> </a:t>
            </a:r>
            <a:r>
              <a:rPr lang="de-DE" altLang="de-DE" dirty="0" err="1"/>
              <a:t>costs</a:t>
            </a:r>
            <a:r>
              <a:rPr lang="de-DE" altLang="de-DE" dirty="0"/>
              <a:t> </a:t>
            </a:r>
            <a:r>
              <a:rPr lang="de-DE" altLang="de-DE" dirty="0" err="1"/>
              <a:t>of</a:t>
            </a:r>
            <a:r>
              <a:rPr lang="de-DE" altLang="de-DE" dirty="0"/>
              <a:t> </a:t>
            </a:r>
            <a:r>
              <a:rPr lang="de-DE" altLang="de-DE" dirty="0" err="1"/>
              <a:t>compleeting</a:t>
            </a:r>
            <a:r>
              <a:rPr lang="de-DE" altLang="de-DE" dirty="0"/>
              <a:t> all </a:t>
            </a:r>
            <a:r>
              <a:rPr lang="de-DE" altLang="de-DE" dirty="0" err="1"/>
              <a:t>work</a:t>
            </a:r>
            <a:r>
              <a:rPr lang="de-DE" altLang="de-DE" dirty="0"/>
              <a:t> on </a:t>
            </a:r>
            <a:r>
              <a:rPr lang="de-DE" altLang="de-DE" dirty="0" err="1"/>
              <a:t>the</a:t>
            </a:r>
            <a:r>
              <a:rPr lang="de-DE" altLang="de-DE" dirty="0"/>
              <a:t> </a:t>
            </a:r>
            <a:r>
              <a:rPr lang="de-DE" altLang="de-DE" dirty="0" err="1"/>
              <a:t>project</a:t>
            </a:r>
            <a:endParaRPr lang="de-DE" altLang="de-DE" dirty="0"/>
          </a:p>
          <a:p>
            <a:endParaRPr lang="de-DE" altLang="de-DE" dirty="0"/>
          </a:p>
          <a:p>
            <a:r>
              <a:rPr lang="de-DE" altLang="de-DE" dirty="0" err="1"/>
              <a:t>Estimate</a:t>
            </a:r>
            <a:r>
              <a:rPr lang="de-DE" altLang="de-DE" dirty="0"/>
              <a:t> time </a:t>
            </a:r>
            <a:r>
              <a:rPr lang="de-DE" altLang="de-DE" dirty="0" err="1"/>
              <a:t>to</a:t>
            </a:r>
            <a:r>
              <a:rPr lang="de-DE" altLang="de-DE" dirty="0"/>
              <a:t> </a:t>
            </a:r>
            <a:r>
              <a:rPr lang="de-DE" altLang="de-DE" dirty="0" err="1"/>
              <a:t>completion</a:t>
            </a:r>
            <a:r>
              <a:rPr lang="de-DE" altLang="de-DE" dirty="0"/>
              <a:t>: </a:t>
            </a:r>
            <a:r>
              <a:rPr lang="de-DE" altLang="de-DE" dirty="0" err="1"/>
              <a:t>as</a:t>
            </a:r>
            <a:r>
              <a:rPr lang="de-DE" altLang="de-DE" dirty="0"/>
              <a:t> </a:t>
            </a:r>
            <a:r>
              <a:rPr lang="de-DE" altLang="de-DE" dirty="0" err="1"/>
              <a:t>SPI</a:t>
            </a:r>
            <a:r>
              <a:rPr lang="de-DE" altLang="de-DE" dirty="0"/>
              <a:t> </a:t>
            </a:r>
            <a:r>
              <a:rPr lang="de-DE" altLang="de-DE" dirty="0" err="1"/>
              <a:t>tells</a:t>
            </a:r>
            <a:r>
              <a:rPr lang="de-DE" altLang="de-DE" dirty="0"/>
              <a:t> </a:t>
            </a:r>
            <a:r>
              <a:rPr lang="de-DE" altLang="de-DE" dirty="0" err="1"/>
              <a:t>us</a:t>
            </a:r>
            <a:r>
              <a:rPr lang="de-DE" altLang="de-DE" dirty="0"/>
              <a:t> at </a:t>
            </a:r>
            <a:r>
              <a:rPr lang="de-DE" altLang="de-DE" dirty="0" err="1"/>
              <a:t>which</a:t>
            </a:r>
            <a:r>
              <a:rPr lang="de-DE" altLang="de-DE" dirty="0"/>
              <a:t> </a:t>
            </a:r>
            <a:r>
              <a:rPr lang="de-DE" altLang="de-DE" dirty="0" err="1"/>
              <a:t>efficiency</a:t>
            </a:r>
            <a:r>
              <a:rPr lang="de-DE" altLang="de-DE" dirty="0"/>
              <a:t> </a:t>
            </a:r>
            <a:r>
              <a:rPr lang="de-DE" altLang="de-DE" dirty="0" err="1"/>
              <a:t>we</a:t>
            </a:r>
            <a:r>
              <a:rPr lang="de-DE" altLang="de-DE" dirty="0"/>
              <a:t> </a:t>
            </a:r>
            <a:r>
              <a:rPr lang="de-DE" altLang="de-DE" dirty="0" err="1"/>
              <a:t>operate</a:t>
            </a:r>
            <a:r>
              <a:rPr lang="de-DE" altLang="de-DE" dirty="0"/>
              <a:t>, </a:t>
            </a:r>
            <a:r>
              <a:rPr lang="de-DE" altLang="de-DE" dirty="0" err="1"/>
              <a:t>we</a:t>
            </a:r>
            <a:r>
              <a:rPr lang="de-DE" altLang="de-DE" dirty="0"/>
              <a:t> </a:t>
            </a:r>
            <a:r>
              <a:rPr lang="de-DE" altLang="de-DE" dirty="0" err="1"/>
              <a:t>can</a:t>
            </a:r>
            <a:r>
              <a:rPr lang="de-DE" altLang="de-DE" dirty="0"/>
              <a:t> </a:t>
            </a:r>
            <a:r>
              <a:rPr lang="de-DE" altLang="de-DE" dirty="0" err="1"/>
              <a:t>calculate</a:t>
            </a:r>
            <a:r>
              <a:rPr lang="de-DE" altLang="de-DE" dirty="0"/>
              <a:t> </a:t>
            </a:r>
            <a:r>
              <a:rPr lang="de-DE" altLang="de-DE" dirty="0" err="1"/>
              <a:t>the</a:t>
            </a:r>
            <a:r>
              <a:rPr lang="de-DE" altLang="de-DE" dirty="0"/>
              <a:t> </a:t>
            </a:r>
            <a:r>
              <a:rPr lang="de-DE" altLang="de-DE" dirty="0" err="1"/>
              <a:t>estimated</a:t>
            </a:r>
            <a:r>
              <a:rPr lang="de-DE" altLang="de-DE" dirty="0"/>
              <a:t> time </a:t>
            </a:r>
            <a:r>
              <a:rPr lang="de-DE" altLang="de-DE" dirty="0" err="1"/>
              <a:t>to</a:t>
            </a:r>
            <a:r>
              <a:rPr lang="de-DE" altLang="de-DE" dirty="0"/>
              <a:t> </a:t>
            </a:r>
            <a:r>
              <a:rPr lang="de-DE" altLang="de-DE" dirty="0" err="1"/>
              <a:t>completion</a:t>
            </a:r>
            <a:r>
              <a:rPr lang="de-DE" altLang="de-DE" dirty="0"/>
              <a:t>: = (1/</a:t>
            </a:r>
            <a:r>
              <a:rPr lang="de-DE" altLang="de-DE" dirty="0" err="1"/>
              <a:t>SPI</a:t>
            </a:r>
            <a:r>
              <a:rPr lang="de-DE" altLang="de-DE" dirty="0"/>
              <a:t>)*original </a:t>
            </a:r>
            <a:r>
              <a:rPr lang="de-DE" altLang="de-DE" dirty="0" err="1"/>
              <a:t>project</a:t>
            </a:r>
            <a:r>
              <a:rPr lang="de-DE" altLang="de-DE" dirty="0"/>
              <a:t> </a:t>
            </a:r>
            <a:r>
              <a:rPr lang="de-DE" altLang="de-DE" dirty="0" err="1"/>
              <a:t>duration</a:t>
            </a:r>
            <a:endParaRPr lang="de-DE" altLang="de-DE" dirty="0"/>
          </a:p>
          <a:p>
            <a:r>
              <a:rPr lang="de-DE" altLang="de-DE" dirty="0" err="1"/>
              <a:t>Estimate</a:t>
            </a:r>
            <a:r>
              <a:rPr lang="de-DE" altLang="de-DE" dirty="0"/>
              <a:t> </a:t>
            </a:r>
            <a:r>
              <a:rPr lang="de-DE" altLang="de-DE" dirty="0" err="1"/>
              <a:t>cost</a:t>
            </a:r>
            <a:r>
              <a:rPr lang="de-DE" altLang="de-DE" dirty="0"/>
              <a:t> </a:t>
            </a:r>
            <a:r>
              <a:rPr lang="de-DE" altLang="de-DE" dirty="0" err="1"/>
              <a:t>to</a:t>
            </a:r>
            <a:r>
              <a:rPr lang="de-DE" altLang="de-DE" dirty="0"/>
              <a:t> </a:t>
            </a:r>
            <a:r>
              <a:rPr lang="de-DE" altLang="de-DE" dirty="0" err="1"/>
              <a:t>completion</a:t>
            </a:r>
            <a:r>
              <a:rPr lang="de-DE" altLang="de-DE" dirty="0"/>
              <a:t>: =(1/CPI)*original </a:t>
            </a:r>
            <a:r>
              <a:rPr lang="de-DE" altLang="de-DE" dirty="0" err="1"/>
              <a:t>project</a:t>
            </a:r>
            <a:r>
              <a:rPr lang="de-DE" altLang="de-DE" dirty="0"/>
              <a:t> </a:t>
            </a:r>
            <a:r>
              <a:rPr lang="de-DE" altLang="de-DE" dirty="0" err="1"/>
              <a:t>budget</a:t>
            </a:r>
            <a:endParaRPr lang="de-DE" altLang="de-DE" dirty="0"/>
          </a:p>
        </p:txBody>
      </p:sp>
      <p:sp>
        <p:nvSpPr>
          <p:cNvPr id="38605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4A0FDDC-704D-41FA-B8A2-15A29986F81C}"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8605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6A62D48-BB2B-4802-99BF-A6898ADEFCAF}" type="slidenum">
              <a:rPr lang="de-DE" altLang="de-DE" sz="1000" b="0">
                <a:solidFill>
                  <a:schemeClr val="tx1"/>
                </a:solidFill>
                <a:ea typeface="MS PGothic" pitchFamily="34" charset="-128"/>
              </a:rPr>
              <a:pPr/>
              <a:t>15</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t>1.Baseline against which progress can be measured</a:t>
            </a:r>
          </a:p>
          <a:p>
            <a:r>
              <a:rPr lang="de-DE" altLang="de-DE"/>
              <a:t>2.Taken from WBS- identify all tasks and their needs and resources</a:t>
            </a:r>
          </a:p>
          <a:p>
            <a:r>
              <a:rPr lang="de-DE" altLang="de-DE"/>
              <a:t>3.A plan how much of each resource should be spend on each activity</a:t>
            </a:r>
          </a:p>
        </p:txBody>
      </p:sp>
      <p:sp>
        <p:nvSpPr>
          <p:cNvPr id="38810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D4C7AE9-AC84-4302-A4F1-9683B343994D}"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8810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E9DBE01A-8F17-43D9-ACFF-1C145DE89C29}" type="slidenum">
              <a:rPr lang="de-DE" altLang="de-DE" sz="1000" b="0">
                <a:solidFill>
                  <a:schemeClr val="tx1"/>
                </a:solidFill>
                <a:ea typeface="MS PGothic" pitchFamily="34" charset="-128"/>
              </a:rPr>
              <a:pPr/>
              <a:t>16</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de-DE" dirty="0"/>
              <a:t>Schedule Performance Index (SPI) = </a:t>
            </a:r>
            <a:r>
              <a:rPr lang="en-US" altLang="de-DE" b="1" dirty="0"/>
              <a:t>60/70 = .857</a:t>
            </a:r>
            <a:endParaRPr lang="de-DE" altLang="de-DE" dirty="0"/>
          </a:p>
          <a:p>
            <a:r>
              <a:rPr lang="en-US" altLang="de-DE" dirty="0"/>
              <a:t> </a:t>
            </a:r>
            <a:endParaRPr lang="de-DE" altLang="de-DE" dirty="0"/>
          </a:p>
          <a:p>
            <a:r>
              <a:rPr lang="en-US" altLang="de-DE" dirty="0"/>
              <a:t>Estimated Time to Completion = </a:t>
            </a:r>
            <a:r>
              <a:rPr lang="en-US" altLang="de-DE" b="1" dirty="0"/>
              <a:t>(1/.857) x 12 months = 14 months, or almost 2 months behind schedule</a:t>
            </a:r>
            <a:r>
              <a:rPr lang="en-US" altLang="de-DE" dirty="0"/>
              <a:t>.</a:t>
            </a:r>
            <a:endParaRPr lang="de-DE" altLang="de-DE" dirty="0"/>
          </a:p>
          <a:p>
            <a:r>
              <a:rPr lang="en-US" altLang="de-DE" dirty="0"/>
              <a:t>(</a:t>
            </a:r>
            <a:r>
              <a:rPr lang="de-DE" altLang="de-DE" dirty="0" err="1"/>
              <a:t>Estimate</a:t>
            </a:r>
            <a:r>
              <a:rPr lang="de-DE" altLang="de-DE" dirty="0"/>
              <a:t> time </a:t>
            </a:r>
            <a:r>
              <a:rPr lang="de-DE" altLang="de-DE" dirty="0" err="1"/>
              <a:t>to</a:t>
            </a:r>
            <a:r>
              <a:rPr lang="de-DE" altLang="de-DE" dirty="0"/>
              <a:t> </a:t>
            </a:r>
            <a:r>
              <a:rPr lang="de-DE" altLang="de-DE" dirty="0" err="1"/>
              <a:t>completion</a:t>
            </a:r>
            <a:r>
              <a:rPr lang="de-DE" altLang="de-DE" dirty="0"/>
              <a:t>: </a:t>
            </a:r>
            <a:r>
              <a:rPr lang="de-DE" altLang="de-DE" dirty="0" err="1"/>
              <a:t>as</a:t>
            </a:r>
            <a:r>
              <a:rPr lang="de-DE" altLang="de-DE" dirty="0"/>
              <a:t> SPI </a:t>
            </a:r>
            <a:r>
              <a:rPr lang="de-DE" altLang="de-DE" dirty="0" err="1"/>
              <a:t>tells</a:t>
            </a:r>
            <a:r>
              <a:rPr lang="de-DE" altLang="de-DE" dirty="0"/>
              <a:t> </a:t>
            </a:r>
            <a:r>
              <a:rPr lang="de-DE" altLang="de-DE" dirty="0" err="1"/>
              <a:t>us</a:t>
            </a:r>
            <a:r>
              <a:rPr lang="de-DE" altLang="de-DE" dirty="0"/>
              <a:t> at </a:t>
            </a:r>
            <a:r>
              <a:rPr lang="de-DE" altLang="de-DE" dirty="0" err="1"/>
              <a:t>which</a:t>
            </a:r>
            <a:r>
              <a:rPr lang="de-DE" altLang="de-DE" dirty="0"/>
              <a:t> </a:t>
            </a:r>
            <a:r>
              <a:rPr lang="de-DE" altLang="de-DE" dirty="0" err="1"/>
              <a:t>efficiency</a:t>
            </a:r>
            <a:r>
              <a:rPr lang="de-DE" altLang="de-DE" dirty="0"/>
              <a:t> </a:t>
            </a:r>
            <a:r>
              <a:rPr lang="de-DE" altLang="de-DE" dirty="0" err="1"/>
              <a:t>we</a:t>
            </a:r>
            <a:r>
              <a:rPr lang="de-DE" altLang="de-DE" dirty="0"/>
              <a:t> </a:t>
            </a:r>
            <a:r>
              <a:rPr lang="de-DE" altLang="de-DE" dirty="0" err="1"/>
              <a:t>operate</a:t>
            </a:r>
            <a:r>
              <a:rPr lang="de-DE" altLang="de-DE" dirty="0"/>
              <a:t>, </a:t>
            </a:r>
            <a:r>
              <a:rPr lang="de-DE" altLang="de-DE" dirty="0" err="1"/>
              <a:t>we</a:t>
            </a:r>
            <a:r>
              <a:rPr lang="de-DE" altLang="de-DE" dirty="0"/>
              <a:t> </a:t>
            </a:r>
            <a:r>
              <a:rPr lang="de-DE" altLang="de-DE" dirty="0" err="1"/>
              <a:t>can</a:t>
            </a:r>
            <a:r>
              <a:rPr lang="de-DE" altLang="de-DE" dirty="0"/>
              <a:t> </a:t>
            </a:r>
            <a:r>
              <a:rPr lang="de-DE" altLang="de-DE" dirty="0" err="1"/>
              <a:t>calculate</a:t>
            </a:r>
            <a:r>
              <a:rPr lang="de-DE" altLang="de-DE" dirty="0"/>
              <a:t> </a:t>
            </a:r>
            <a:r>
              <a:rPr lang="de-DE" altLang="de-DE" dirty="0" err="1"/>
              <a:t>the</a:t>
            </a:r>
            <a:r>
              <a:rPr lang="de-DE" altLang="de-DE" dirty="0"/>
              <a:t> </a:t>
            </a:r>
            <a:r>
              <a:rPr lang="de-DE" altLang="de-DE" dirty="0" err="1"/>
              <a:t>estimated</a:t>
            </a:r>
            <a:r>
              <a:rPr lang="de-DE" altLang="de-DE" dirty="0"/>
              <a:t> time </a:t>
            </a:r>
            <a:r>
              <a:rPr lang="de-DE" altLang="de-DE" dirty="0" err="1"/>
              <a:t>to</a:t>
            </a:r>
            <a:r>
              <a:rPr lang="de-DE" altLang="de-DE" dirty="0"/>
              <a:t> </a:t>
            </a:r>
            <a:r>
              <a:rPr lang="de-DE" altLang="de-DE" dirty="0" err="1"/>
              <a:t>completion</a:t>
            </a:r>
            <a:r>
              <a:rPr lang="de-DE" altLang="de-DE" dirty="0"/>
              <a:t>: = (1/SPI)*original </a:t>
            </a:r>
            <a:r>
              <a:rPr lang="de-DE" altLang="de-DE" dirty="0" err="1"/>
              <a:t>project</a:t>
            </a:r>
            <a:r>
              <a:rPr lang="de-DE" altLang="de-DE" dirty="0"/>
              <a:t> </a:t>
            </a:r>
            <a:r>
              <a:rPr lang="de-DE" altLang="de-DE" dirty="0" err="1"/>
              <a:t>duration</a:t>
            </a:r>
            <a:r>
              <a:rPr lang="de-DE" altLang="de-DE" dirty="0"/>
              <a:t>)</a:t>
            </a:r>
            <a:r>
              <a:rPr lang="en-US" altLang="de-DE" dirty="0"/>
              <a:t> </a:t>
            </a:r>
            <a:endParaRPr lang="de-DE" altLang="de-DE" dirty="0"/>
          </a:p>
          <a:p>
            <a:endParaRPr lang="de-DE" altLang="de-DE" dirty="0"/>
          </a:p>
        </p:txBody>
      </p:sp>
      <p:sp>
        <p:nvSpPr>
          <p:cNvPr id="39014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59AF2EDA-0B76-403F-AF47-866360248E54}"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9014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5F3066D-A857-4058-9988-48C48BDBCB3E}" type="slidenum">
              <a:rPr lang="de-DE" altLang="de-DE" sz="1000" b="0">
                <a:solidFill>
                  <a:schemeClr val="tx1"/>
                </a:solidFill>
                <a:ea typeface="MS PGothic" pitchFamily="34" charset="-128"/>
              </a:rPr>
              <a:pPr/>
              <a:t>17</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74320" indent="-274320" eaLnBrk="1" fontAlgn="auto" hangingPunct="1">
              <a:spcAft>
                <a:spcPts val="0"/>
              </a:spcAft>
              <a:buClr>
                <a:schemeClr val="accent3"/>
              </a:buClr>
              <a:defRPr/>
            </a:pPr>
            <a:r>
              <a:rPr lang="de-DE" dirty="0">
                <a:ea typeface="ＭＳ Ｐゴシック" pitchFamily="1" charset="-128"/>
              </a:rPr>
              <a:t>1. </a:t>
            </a:r>
            <a:r>
              <a:rPr lang="en-US" dirty="0">
                <a:ea typeface="ＭＳ Ｐゴシック" pitchFamily="1" charset="-128"/>
              </a:rPr>
              <a:t>Schedule Performance Index = .44 = 48/109 = EV/PV</a:t>
            </a:r>
          </a:p>
          <a:p>
            <a:pPr marL="274320" indent="-274320" eaLnBrk="1" fontAlgn="auto" hangingPunct="1">
              <a:spcAft>
                <a:spcPts val="0"/>
              </a:spcAft>
              <a:buClr>
                <a:schemeClr val="accent3"/>
              </a:buClr>
              <a:defRPr/>
            </a:pPr>
            <a:r>
              <a:rPr lang="en-US" dirty="0">
                <a:ea typeface="ＭＳ Ｐゴシック" pitchFamily="1" charset="-128"/>
              </a:rPr>
              <a:t>Estimated Time to Completion = (1/.44)x7=15.9 months</a:t>
            </a:r>
          </a:p>
          <a:p>
            <a:pPr>
              <a:defRPr/>
            </a:pPr>
            <a:endParaRPr lang="de-DE" dirty="0">
              <a:ea typeface="ＭＳ Ｐゴシック" pitchFamily="1" charset="-128"/>
            </a:endParaRPr>
          </a:p>
          <a:p>
            <a:pPr marL="274320" indent="-274320" eaLnBrk="1" fontAlgn="auto" hangingPunct="1">
              <a:spcAft>
                <a:spcPts val="0"/>
              </a:spcAft>
              <a:buClr>
                <a:schemeClr val="accent3"/>
              </a:buClr>
              <a:defRPr/>
            </a:pPr>
            <a:r>
              <a:rPr lang="de-DE" dirty="0">
                <a:ea typeface="ＭＳ Ｐゴシック" pitchFamily="1" charset="-128"/>
              </a:rPr>
              <a:t>2. </a:t>
            </a:r>
            <a:r>
              <a:rPr lang="en-US" dirty="0">
                <a:ea typeface="ＭＳ Ｐゴシック" pitchFamily="1" charset="-128"/>
              </a:rPr>
              <a:t>Cost Performance Index = .6875 = 44/64 = EV/AC</a:t>
            </a:r>
          </a:p>
          <a:p>
            <a:pPr marL="274320" indent="-274320" eaLnBrk="1" fontAlgn="auto" hangingPunct="1">
              <a:spcAft>
                <a:spcPts val="0"/>
              </a:spcAft>
              <a:buClr>
                <a:schemeClr val="accent3"/>
              </a:buClr>
              <a:defRPr/>
            </a:pPr>
            <a:r>
              <a:rPr lang="en-US" dirty="0">
                <a:ea typeface="ＭＳ Ｐゴシック" pitchFamily="1" charset="-128"/>
              </a:rPr>
              <a:t>Estimated Cost to Completion =  €189.091 = (1/.6875)x$130,000</a:t>
            </a:r>
          </a:p>
          <a:p>
            <a:pPr>
              <a:defRPr/>
            </a:pPr>
            <a:endParaRPr lang="de-DE" dirty="0">
              <a:ea typeface="ＭＳ Ｐゴシック" pitchFamily="1" charset="-128"/>
            </a:endParaRPr>
          </a:p>
        </p:txBody>
      </p:sp>
      <p:sp>
        <p:nvSpPr>
          <p:cNvPr id="39219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8F0A5747-8EF5-4061-9200-31293F922B24}"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9219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B0ABFDA-D73C-4C3C-A44C-C44581582879}" type="slidenum">
              <a:rPr lang="de-DE" altLang="de-DE" sz="1000" b="0">
                <a:solidFill>
                  <a:schemeClr val="tx1"/>
                </a:solidFill>
                <a:ea typeface="MS PGothic" pitchFamily="34" charset="-128"/>
              </a:rPr>
              <a:pPr/>
              <a:t>18</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dirty="0"/>
              <a:t>Hohes c: </a:t>
            </a:r>
            <a:r>
              <a:rPr lang="de-DE" altLang="de-DE" dirty="0" err="1"/>
              <a:t>cumulativ</a:t>
            </a:r>
            <a:endParaRPr lang="de-DE" altLang="de-DE" dirty="0"/>
          </a:p>
          <a:p>
            <a:endParaRPr lang="de-DE" altLang="de-DE" dirty="0"/>
          </a:p>
          <a:p>
            <a:r>
              <a:rPr lang="en-US" altLang="de-DE" dirty="0"/>
              <a:t>	EV	</a:t>
            </a:r>
            <a:r>
              <a:rPr lang="en-US" altLang="de-DE" dirty="0" err="1"/>
              <a:t>EVC</a:t>
            </a:r>
            <a:r>
              <a:rPr lang="en-US" altLang="de-DE" dirty="0"/>
              <a:t>	AC	ACC	CPI	</a:t>
            </a:r>
            <a:r>
              <a:rPr lang="en-US" altLang="de-DE" dirty="0" err="1"/>
              <a:t>CPIC</a:t>
            </a:r>
            <a:endParaRPr lang="en-US" altLang="de-DE" dirty="0"/>
          </a:p>
          <a:p>
            <a:r>
              <a:rPr lang="en-US" altLang="de-DE" dirty="0"/>
              <a:t>January	€40,000	$40,000	$25,000	$25,000	1,6	1,6</a:t>
            </a:r>
          </a:p>
          <a:p>
            <a:r>
              <a:rPr lang="en-US" altLang="de-DE" dirty="0"/>
              <a:t>February	€85,000	$125,000	$110,000	$135,000	0.77	0.93</a:t>
            </a:r>
          </a:p>
          <a:p>
            <a:r>
              <a:rPr lang="en-US" altLang="de-DE" dirty="0"/>
              <a:t>March	€115,500	$240,500	$140,000	$275,000	0.825	0.87</a:t>
            </a:r>
          </a:p>
          <a:p>
            <a:endParaRPr lang="de-DE" altLang="de-DE" dirty="0"/>
          </a:p>
          <a:p>
            <a:endParaRPr lang="de-DE" altLang="de-DE" dirty="0"/>
          </a:p>
          <a:p>
            <a:r>
              <a:rPr lang="en-US" altLang="de-DE" dirty="0"/>
              <a:t>Overall, the project is performing below required levels (assuming CPI should equal 1.0 or higher). However, the original overperforming value is trending moderately better in the last month. However, CPI is still under-performing.</a:t>
            </a:r>
            <a:endParaRPr lang="de-DE" altLang="de-DE" dirty="0"/>
          </a:p>
          <a:p>
            <a:endParaRPr lang="de-DE" altLang="de-DE" dirty="0"/>
          </a:p>
        </p:txBody>
      </p:sp>
      <p:sp>
        <p:nvSpPr>
          <p:cNvPr id="39424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42143F1-81B3-4B72-BC97-2AE706A99297}"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9424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F60832F5-10DC-4574-BB17-2FC46492BB57}" type="slidenum">
              <a:rPr lang="de-DE" altLang="de-DE" sz="1000" b="0">
                <a:solidFill>
                  <a:schemeClr val="tx1"/>
                </a:solidFill>
                <a:ea typeface="MS PGothic" pitchFamily="34" charset="-128"/>
              </a:rPr>
              <a:pPr/>
              <a:t>19</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lienbildplatzhalter 1"/>
          <p:cNvSpPr>
            <a:spLocks noGrp="1" noRot="1" noChangeAspect="1" noTextEdit="1"/>
          </p:cNvSpPr>
          <p:nvPr>
            <p:ph type="sldImg"/>
          </p:nvPr>
        </p:nvSpPr>
        <p:spPr>
          <a:ln/>
        </p:spPr>
      </p:sp>
      <p:sp>
        <p:nvSpPr>
          <p:cNvPr id="396291"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Clr>
                <a:srgbClr val="B00028"/>
              </a:buClr>
              <a:buFont typeface="Wingdings" pitchFamily="2" charset="2"/>
              <a:buChar char="§"/>
            </a:pPr>
            <a:r>
              <a:rPr lang="en-US" sz="1200" b="0" i="0" u="none" strike="noStrike" kern="1200" baseline="0" dirty="0">
                <a:solidFill>
                  <a:schemeClr val="tx1"/>
                </a:solidFill>
                <a:latin typeface="+mn-lt"/>
                <a:ea typeface="+mn-ea"/>
                <a:cs typeface="+mn-cs"/>
              </a:rPr>
              <a:t>Results-based management is the instrument agreed upon by the OECD's Development Assistance Committee (DAC) .</a:t>
            </a:r>
          </a:p>
          <a:p>
            <a:pPr eaLnBrk="1" hangingPunct="1">
              <a:buClr>
                <a:srgbClr val="B00028"/>
              </a:buClr>
              <a:buFont typeface="Wingdings" pitchFamily="2" charset="2"/>
              <a:buChar char="§"/>
            </a:pPr>
            <a:endParaRPr lang="en-US" altLang="de-DE" sz="1200" b="0" i="0" u="none" strike="noStrike" kern="1200" baseline="0" dirty="0">
              <a:solidFill>
                <a:schemeClr val="tx1"/>
              </a:solidFill>
              <a:latin typeface="+mn-lt"/>
              <a:ea typeface="+mn-ea"/>
              <a:cs typeface="+mn-cs"/>
            </a:endParaRPr>
          </a:p>
          <a:p>
            <a:pPr eaLnBrk="1" hangingPunct="1">
              <a:buClr>
                <a:srgbClr val="B00028"/>
              </a:buClr>
              <a:buFont typeface="Wingdings" pitchFamily="2" charset="2"/>
              <a:buChar char="§"/>
            </a:pPr>
            <a:r>
              <a:rPr lang="en-US" sz="1200" b="0" i="0" u="none" strike="noStrike" kern="1200" baseline="0" dirty="0">
                <a:solidFill>
                  <a:schemeClr val="tx1"/>
                </a:solidFill>
                <a:latin typeface="+mn-lt"/>
                <a:ea typeface="+mn-ea"/>
                <a:cs typeface="+mn-cs"/>
              </a:rPr>
              <a:t>But what are "project results"? How can they be measured, and how can we assess the impact of development interventions on higher aggregated objectives (indirect results)? If a project can demonstrate that it has achieved results, then it has fulfilled its contract. For this it is necessary that we can plausibly and verifiably attribute its performance, based on facts, to the measures conducted by the project and not to other factors. </a:t>
            </a:r>
            <a:endParaRPr lang="en-US" altLang="de-DE" dirty="0"/>
          </a:p>
        </p:txBody>
      </p:sp>
      <p:sp>
        <p:nvSpPr>
          <p:cNvPr id="396292"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D6C1607-D360-4483-B28F-E2BFB5B50939}"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96293"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8F0138CE-678B-4AB4-AA82-BA210D388371}" type="slidenum">
              <a:rPr lang="de-DE" altLang="de-DE" sz="1000" b="0">
                <a:solidFill>
                  <a:schemeClr val="tx1"/>
                </a:solidFill>
                <a:ea typeface="MS PGothic" pitchFamily="34" charset="-128"/>
              </a:rPr>
              <a:pPr/>
              <a:t>20</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26" tIns="44863" rIns="89726" bIns="44863" anchor="b"/>
          <a:lstStyle>
            <a:lvl1pPr defTabSz="912813">
              <a:spcBef>
                <a:spcPct val="30000"/>
              </a:spcBef>
              <a:defRPr sz="1200">
                <a:solidFill>
                  <a:schemeClr val="tx1"/>
                </a:solidFill>
                <a:latin typeface="Verdana" pitchFamily="34" charset="0"/>
                <a:ea typeface="MS PGothic" pitchFamily="34" charset="-128"/>
              </a:defRPr>
            </a:lvl1pPr>
            <a:lvl2pPr marL="742950" indent="-285750" defTabSz="912813">
              <a:spcBef>
                <a:spcPct val="30000"/>
              </a:spcBef>
              <a:defRPr sz="1200">
                <a:solidFill>
                  <a:schemeClr val="tx1"/>
                </a:solidFill>
                <a:latin typeface="Verdana" pitchFamily="34" charset="0"/>
                <a:ea typeface="MS PGothic" pitchFamily="34" charset="-128"/>
              </a:defRPr>
            </a:lvl2pPr>
            <a:lvl3pPr marL="1143000" indent="-228600" defTabSz="912813">
              <a:spcBef>
                <a:spcPct val="30000"/>
              </a:spcBef>
              <a:defRPr sz="1200">
                <a:solidFill>
                  <a:schemeClr val="tx1"/>
                </a:solidFill>
                <a:latin typeface="Verdana" pitchFamily="34" charset="0"/>
                <a:ea typeface="MS PGothic" pitchFamily="34" charset="-128"/>
              </a:defRPr>
            </a:lvl3pPr>
            <a:lvl4pPr marL="1600200" indent="-228600" defTabSz="912813">
              <a:spcBef>
                <a:spcPct val="30000"/>
              </a:spcBef>
              <a:defRPr sz="1200">
                <a:solidFill>
                  <a:schemeClr val="tx1"/>
                </a:solidFill>
                <a:latin typeface="Verdana" pitchFamily="34" charset="0"/>
                <a:ea typeface="MS PGothic" pitchFamily="34" charset="-128"/>
              </a:defRPr>
            </a:lvl4pPr>
            <a:lvl5pPr marL="2057400" indent="-228600" defTabSz="912813">
              <a:spcBef>
                <a:spcPct val="30000"/>
              </a:spcBef>
              <a:defRPr sz="1200">
                <a:solidFill>
                  <a:schemeClr val="tx1"/>
                </a:solidFill>
                <a:latin typeface="Verdana" pitchFamily="34"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Verdana" pitchFamily="34"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Verdana" pitchFamily="34"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Verdana" pitchFamily="34"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Verdana" pitchFamily="34" charset="0"/>
                <a:ea typeface="MS PGothic" pitchFamily="34" charset="-128"/>
              </a:defRPr>
            </a:lvl9pPr>
          </a:lstStyle>
          <a:p>
            <a:pPr algn="r" eaLnBrk="1" hangingPunct="1">
              <a:spcBef>
                <a:spcPct val="0"/>
              </a:spcBef>
            </a:pPr>
            <a:fld id="{35CF3179-FD9A-46EC-966A-2D07BC694133}" type="slidenum">
              <a:rPr lang="de-DE" altLang="en-US">
                <a:latin typeface="Calibri"/>
                <a:ea typeface="MS Mincho" pitchFamily="49" charset="-128"/>
              </a:rPr>
              <a:pPr algn="r" eaLnBrk="1" hangingPunct="1">
                <a:spcBef>
                  <a:spcPct val="0"/>
                </a:spcBef>
              </a:pPr>
              <a:t>21</a:t>
            </a:fld>
            <a:endParaRPr lang="de-DE" altLang="en-US" dirty="0">
              <a:latin typeface="Calibri"/>
              <a:ea typeface="MS Mincho" pitchFamily="49" charset="-128"/>
            </a:endParaRPr>
          </a:p>
        </p:txBody>
      </p:sp>
      <p:sp>
        <p:nvSpPr>
          <p:cNvPr id="398339" name="Rectangle 2"/>
          <p:cNvSpPr>
            <a:spLocks noGrp="1" noRot="1" noChangeAspect="1" noChangeArrowheads="1" noTextEdit="1"/>
          </p:cNvSpPr>
          <p:nvPr>
            <p:ph type="sldImg"/>
          </p:nvPr>
        </p:nvSpPr>
        <p:spPr>
          <a:xfrm>
            <a:off x="381000" y="685800"/>
            <a:ext cx="6097588" cy="3430588"/>
          </a:xfrm>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sz="1100" dirty="0"/>
              <a:t>Source: </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Results-based</a:t>
            </a:r>
            <a:r>
              <a:rPr lang="de-DE" sz="1200" b="0" i="0" u="none" strike="noStrike" kern="1200" baseline="0" dirty="0">
                <a:solidFill>
                  <a:schemeClr val="tx1"/>
                </a:solidFill>
                <a:latin typeface="+mn-lt"/>
                <a:ea typeface="+mn-ea"/>
                <a:cs typeface="+mn-cs"/>
              </a:rPr>
              <a:t> Monitoring: Guidelines </a:t>
            </a:r>
            <a:r>
              <a:rPr lang="de-DE" sz="1200" b="0" i="0" u="none" strike="noStrike" kern="1200" baseline="0" dirty="0" err="1">
                <a:solidFill>
                  <a:schemeClr val="tx1"/>
                </a:solidFill>
                <a:latin typeface="+mn-lt"/>
                <a:ea typeface="+mn-ea"/>
                <a:cs typeface="+mn-cs"/>
              </a:rPr>
              <a:t>for</a:t>
            </a:r>
            <a:r>
              <a:rPr lang="de-DE" sz="1200" b="0" i="0" u="none" strike="noStrike" kern="1200" baseline="0" dirty="0">
                <a:solidFill>
                  <a:schemeClr val="tx1"/>
                </a:solidFill>
                <a:latin typeface="+mn-lt"/>
                <a:ea typeface="+mn-ea"/>
                <a:cs typeface="+mn-cs"/>
              </a:rPr>
              <a:t> Technical </a:t>
            </a:r>
            <a:r>
              <a:rPr lang="de-DE" sz="1200" b="0" i="0" u="none" strike="noStrike" kern="1200" baseline="0" dirty="0" err="1">
                <a:solidFill>
                  <a:schemeClr val="tx1"/>
                </a:solidFill>
                <a:latin typeface="+mn-lt"/>
                <a:ea typeface="+mn-ea"/>
                <a:cs typeface="+mn-cs"/>
              </a:rPr>
              <a:t>Cooperation</a:t>
            </a:r>
            <a:r>
              <a:rPr lang="de-DE" sz="1200" b="0" i="0" u="none" strike="noStrike" kern="1200" baseline="0" dirty="0">
                <a:solidFill>
                  <a:schemeClr val="tx1"/>
                </a:solidFill>
                <a:latin typeface="+mn-lt"/>
                <a:ea typeface="+mn-ea"/>
                <a:cs typeface="+mn-cs"/>
              </a:rPr>
              <a:t> </a:t>
            </a:r>
            <a:r>
              <a:rPr lang="de-DE" altLang="en-US" sz="1100" dirty="0"/>
              <a:t>, GTZ, Januar 2008.</a:t>
            </a:r>
          </a:p>
          <a:p>
            <a:endParaRPr lang="de-DE" altLang="en-US" sz="1100" i="1" dirty="0"/>
          </a:p>
          <a:p>
            <a:r>
              <a:rPr lang="en-US" sz="1200" b="0" i="0" u="none" strike="noStrike" kern="1200" baseline="0" dirty="0">
                <a:solidFill>
                  <a:schemeClr val="tx1"/>
                </a:solidFill>
                <a:latin typeface="+mn-lt"/>
                <a:ea typeface="+mn-ea"/>
                <a:cs typeface="+mn-cs"/>
              </a:rPr>
              <a:t>The core concept of results-based monitoring is the clear formulation of intended results and the derivation of the change processes necessary to achieve them. The central instrument employed for this purpose is the "results chain", which describes the causal relationship between the individual elements (activities, outputs, use of outputs and outcome (direct results)) and also represents the "system boundaries" in this context, i.e. the planned scope of the development measure in order that we have a better basis for dealing with the "attribution gap" and the question of results attribution later on when the monitoring results are examined. </a:t>
            </a:r>
          </a:p>
          <a:p>
            <a:endParaRPr lang="en-US" altLang="en-US" sz="1200" b="0" i="0" u="none" strike="noStrike" kern="1200" baseline="0" dirty="0">
              <a:solidFill>
                <a:schemeClr val="tx1"/>
              </a:solidFill>
              <a:latin typeface="+mn-lt"/>
              <a:ea typeface="+mn-ea"/>
              <a:cs typeface="+mn-cs"/>
            </a:endParaRPr>
          </a:p>
          <a:p>
            <a:endParaRPr lang="de-DE" altLang="en-US" sz="1100" i="1" dirty="0"/>
          </a:p>
          <a:p>
            <a:endParaRPr lang="de-DE"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Example. Please adapt</a:t>
            </a:r>
          </a:p>
        </p:txBody>
      </p:sp>
      <p:sp>
        <p:nvSpPr>
          <p:cNvPr id="4" name="Foliennummernplatzhalter 3"/>
          <p:cNvSpPr>
            <a:spLocks noGrp="1"/>
          </p:cNvSpPr>
          <p:nvPr>
            <p:ph type="sldNum" sz="quarter" idx="10"/>
          </p:nvPr>
        </p:nvSpPr>
        <p:spPr/>
        <p:txBody>
          <a:bodyPr/>
          <a:lstStyle/>
          <a:p>
            <a:fld id="{E1F5C4C4-6DEF-42AE-B480-7D8D2C10A4E0}" type="slidenum">
              <a:rPr lang="en-US" smtClean="0"/>
              <a:t>3</a:t>
            </a:fld>
            <a:endParaRPr lang="en-US"/>
          </a:p>
        </p:txBody>
      </p:sp>
    </p:spTree>
    <p:extLst>
      <p:ext uri="{BB962C8B-B14F-4D97-AF65-F5344CB8AC3E}">
        <p14:creationId xmlns:p14="http://schemas.microsoft.com/office/powerpoint/2010/main" val="378891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txBox="1">
            <a:spLocks noGrp="1"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05" tIns="44852" rIns="89705" bIns="44852" anchor="b"/>
          <a:lstStyle>
            <a:lvl1pPr defTabSz="969963">
              <a:spcBef>
                <a:spcPct val="30000"/>
              </a:spcBef>
              <a:defRPr sz="1200">
                <a:solidFill>
                  <a:schemeClr val="tx1"/>
                </a:solidFill>
                <a:latin typeface="Verdana" pitchFamily="34" charset="0"/>
                <a:ea typeface="MS PGothic" pitchFamily="34" charset="-128"/>
              </a:defRPr>
            </a:lvl1pPr>
            <a:lvl2pPr marL="742950" indent="-285750" defTabSz="969963">
              <a:spcBef>
                <a:spcPct val="30000"/>
              </a:spcBef>
              <a:defRPr sz="1200">
                <a:solidFill>
                  <a:schemeClr val="tx1"/>
                </a:solidFill>
                <a:latin typeface="Verdana" pitchFamily="34" charset="0"/>
                <a:ea typeface="MS PGothic" pitchFamily="34" charset="-128"/>
              </a:defRPr>
            </a:lvl2pPr>
            <a:lvl3pPr marL="1143000" indent="-228600" defTabSz="969963">
              <a:spcBef>
                <a:spcPct val="30000"/>
              </a:spcBef>
              <a:defRPr sz="1200">
                <a:solidFill>
                  <a:schemeClr val="tx1"/>
                </a:solidFill>
                <a:latin typeface="Verdana" pitchFamily="34" charset="0"/>
                <a:ea typeface="MS PGothic" pitchFamily="34" charset="-128"/>
              </a:defRPr>
            </a:lvl3pPr>
            <a:lvl4pPr marL="1600200" indent="-228600" defTabSz="969963">
              <a:spcBef>
                <a:spcPct val="30000"/>
              </a:spcBef>
              <a:defRPr sz="1200">
                <a:solidFill>
                  <a:schemeClr val="tx1"/>
                </a:solidFill>
                <a:latin typeface="Verdana" pitchFamily="34" charset="0"/>
                <a:ea typeface="MS PGothic" pitchFamily="34" charset="-128"/>
              </a:defRPr>
            </a:lvl4pPr>
            <a:lvl5pPr marL="2057400" indent="-228600" defTabSz="969963">
              <a:spcBef>
                <a:spcPct val="30000"/>
              </a:spcBef>
              <a:defRPr sz="1200">
                <a:solidFill>
                  <a:schemeClr val="tx1"/>
                </a:solidFill>
                <a:latin typeface="Verdana" pitchFamily="34" charset="0"/>
                <a:ea typeface="MS PGothic" pitchFamily="34" charset="-128"/>
              </a:defRPr>
            </a:lvl5pPr>
            <a:lvl6pPr marL="2514600" indent="-228600" defTabSz="969963" eaLnBrk="0" fontAlgn="base" hangingPunct="0">
              <a:spcBef>
                <a:spcPct val="30000"/>
              </a:spcBef>
              <a:spcAft>
                <a:spcPct val="0"/>
              </a:spcAft>
              <a:defRPr sz="1200">
                <a:solidFill>
                  <a:schemeClr val="tx1"/>
                </a:solidFill>
                <a:latin typeface="Verdana" pitchFamily="34" charset="0"/>
                <a:ea typeface="MS PGothic" pitchFamily="34" charset="-128"/>
              </a:defRPr>
            </a:lvl6pPr>
            <a:lvl7pPr marL="2971800" indent="-228600" defTabSz="969963" eaLnBrk="0" fontAlgn="base" hangingPunct="0">
              <a:spcBef>
                <a:spcPct val="30000"/>
              </a:spcBef>
              <a:spcAft>
                <a:spcPct val="0"/>
              </a:spcAft>
              <a:defRPr sz="1200">
                <a:solidFill>
                  <a:schemeClr val="tx1"/>
                </a:solidFill>
                <a:latin typeface="Verdana" pitchFamily="34" charset="0"/>
                <a:ea typeface="MS PGothic" pitchFamily="34" charset="-128"/>
              </a:defRPr>
            </a:lvl7pPr>
            <a:lvl8pPr marL="3429000" indent="-228600" defTabSz="969963" eaLnBrk="0" fontAlgn="base" hangingPunct="0">
              <a:spcBef>
                <a:spcPct val="30000"/>
              </a:spcBef>
              <a:spcAft>
                <a:spcPct val="0"/>
              </a:spcAft>
              <a:defRPr sz="1200">
                <a:solidFill>
                  <a:schemeClr val="tx1"/>
                </a:solidFill>
                <a:latin typeface="Verdana" pitchFamily="34" charset="0"/>
                <a:ea typeface="MS PGothic" pitchFamily="34" charset="-128"/>
              </a:defRPr>
            </a:lvl8pPr>
            <a:lvl9pPr marL="3886200" indent="-228600" defTabSz="969963" eaLnBrk="0" fontAlgn="base" hangingPunct="0">
              <a:spcBef>
                <a:spcPct val="30000"/>
              </a:spcBef>
              <a:spcAft>
                <a:spcPct val="0"/>
              </a:spcAft>
              <a:defRPr sz="1200">
                <a:solidFill>
                  <a:schemeClr val="tx1"/>
                </a:solidFill>
                <a:latin typeface="Verdana" pitchFamily="34" charset="0"/>
                <a:ea typeface="MS PGothic" pitchFamily="34" charset="-128"/>
              </a:defRPr>
            </a:lvl9pPr>
          </a:lstStyle>
          <a:p>
            <a:pPr algn="r" eaLnBrk="1" hangingPunct="1">
              <a:spcBef>
                <a:spcPct val="0"/>
              </a:spcBef>
            </a:pPr>
            <a:fld id="{19A56693-CBB3-4CAF-8AB2-EEBB46877D83}" type="slidenum">
              <a:rPr lang="de-DE" altLang="en-US">
                <a:latin typeface="Calibri"/>
              </a:rPr>
              <a:pPr algn="r" eaLnBrk="1" hangingPunct="1">
                <a:spcBef>
                  <a:spcPct val="0"/>
                </a:spcBef>
              </a:pPr>
              <a:t>22</a:t>
            </a:fld>
            <a:endParaRPr lang="de-DE" altLang="en-US" dirty="0">
              <a:latin typeface="Calibri"/>
            </a:endParaRPr>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05" tIns="44852" rIns="89705" bIns="44852"/>
          <a:lstStyle/>
          <a:p>
            <a:r>
              <a:rPr lang="de-DE" altLang="en-US" sz="1100" dirty="0"/>
              <a:t>Source: </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Results-based</a:t>
            </a:r>
            <a:r>
              <a:rPr lang="de-DE" sz="1200" b="0" i="0" u="none" strike="noStrike" kern="1200" baseline="0" dirty="0">
                <a:solidFill>
                  <a:schemeClr val="tx1"/>
                </a:solidFill>
                <a:latin typeface="+mn-lt"/>
                <a:ea typeface="+mn-ea"/>
                <a:cs typeface="+mn-cs"/>
              </a:rPr>
              <a:t> Monitoring: Guidelines </a:t>
            </a:r>
            <a:r>
              <a:rPr lang="de-DE" sz="1200" b="0" i="0" u="none" strike="noStrike" kern="1200" baseline="0" dirty="0" err="1">
                <a:solidFill>
                  <a:schemeClr val="tx1"/>
                </a:solidFill>
                <a:latin typeface="+mn-lt"/>
                <a:ea typeface="+mn-ea"/>
                <a:cs typeface="+mn-cs"/>
              </a:rPr>
              <a:t>for</a:t>
            </a:r>
            <a:r>
              <a:rPr lang="de-DE" sz="1200" b="0" i="0" u="none" strike="noStrike" kern="1200" baseline="0" dirty="0">
                <a:solidFill>
                  <a:schemeClr val="tx1"/>
                </a:solidFill>
                <a:latin typeface="+mn-lt"/>
                <a:ea typeface="+mn-ea"/>
                <a:cs typeface="+mn-cs"/>
              </a:rPr>
              <a:t> Technical </a:t>
            </a:r>
            <a:r>
              <a:rPr lang="de-DE" sz="1200" b="0" i="0" u="none" strike="noStrike" kern="1200" baseline="0" dirty="0" err="1">
                <a:solidFill>
                  <a:schemeClr val="tx1"/>
                </a:solidFill>
                <a:latin typeface="+mn-lt"/>
                <a:ea typeface="+mn-ea"/>
                <a:cs typeface="+mn-cs"/>
              </a:rPr>
              <a:t>Cooperation</a:t>
            </a:r>
            <a:r>
              <a:rPr lang="de-DE" sz="1200" b="0" i="0" u="none" strike="noStrike" kern="1200" baseline="0" dirty="0">
                <a:solidFill>
                  <a:schemeClr val="tx1"/>
                </a:solidFill>
                <a:latin typeface="+mn-lt"/>
                <a:ea typeface="+mn-ea"/>
                <a:cs typeface="+mn-cs"/>
              </a:rPr>
              <a:t> </a:t>
            </a:r>
            <a:r>
              <a:rPr lang="de-DE" altLang="en-US" sz="1100" dirty="0"/>
              <a:t>, GTZ, Januar 2008.</a:t>
            </a:r>
          </a:p>
          <a:p>
            <a:endParaRPr lang="de-DE" altLang="en-US" dirty="0"/>
          </a:p>
          <a:p>
            <a:r>
              <a:rPr lang="en-US" sz="1200" b="1" i="0" u="none" strike="noStrike" kern="1200" baseline="0" dirty="0">
                <a:solidFill>
                  <a:schemeClr val="tx1"/>
                </a:solidFill>
                <a:latin typeface="+mn-lt"/>
                <a:ea typeface="+mn-ea"/>
                <a:cs typeface="+mn-cs"/>
              </a:rPr>
              <a:t>Step 1: Results chains and system boundaries as a basis for monitoring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implement and steer a technical cooperation measure, it is necessary to have a clear strategic orientation that is shared by all partners. Results chains and clearly defined system boundaries are instruments in this political negotiation process that facilitate the development of objectives and implementation strategies with the partners, and they serve as a basis for joint work. This step is therefore taken with the greatest possible involvement of project stakeholder groups.</a:t>
            </a:r>
          </a:p>
          <a:p>
            <a:r>
              <a:rPr lang="en-US" sz="1200" b="1" i="0" u="none" strike="noStrike" kern="1200" baseline="0" dirty="0">
                <a:solidFill>
                  <a:schemeClr val="tx1"/>
                </a:solidFill>
                <a:latin typeface="+mn-lt"/>
                <a:ea typeface="+mn-ea"/>
                <a:cs typeface="+mn-cs"/>
              </a:rPr>
              <a:t>Results chains and system boundaries are drawn up with partners and clarify the objectives and implementation processes for which joint responsibility is assumed.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system boundary refers to the limits of a project's sphere of influence, within which the results produced can still be causally attributed to the project.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members of a team implementing a project </a:t>
            </a:r>
            <a:r>
              <a:rPr lang="en-US" sz="1200" b="0" i="0" u="none" strike="noStrike" kern="1200" baseline="0" dirty="0" err="1">
                <a:solidFill>
                  <a:schemeClr val="tx1"/>
                </a:solidFill>
                <a:latin typeface="+mn-lt"/>
                <a:ea typeface="+mn-ea"/>
                <a:cs typeface="+mn-cs"/>
              </a:rPr>
              <a:t>organise</a:t>
            </a:r>
            <a:r>
              <a:rPr lang="en-US" sz="1200" b="0" i="0" u="none" strike="noStrike" kern="1200" baseline="0" dirty="0">
                <a:solidFill>
                  <a:schemeClr val="tx1"/>
                </a:solidFill>
                <a:latin typeface="+mn-lt"/>
                <a:ea typeface="+mn-ea"/>
                <a:cs typeface="+mn-cs"/>
              </a:rPr>
              <a:t> their work processes on the basis of agreements. Experts and managers are largely responsible for steering the processes that lead to the provision of outputs. Based on the outputs made available, actors change their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changes occur with regard to resources, processes and structures; and these modified outputs are used (intermediate outcomes). The use of these outputs generates those outcomes (direct results) that can be measured by means of binding indicators and </a:t>
            </a:r>
            <a:r>
              <a:rPr lang="en-US" sz="1200" b="0" i="1" u="none" strike="noStrike" kern="1200" baseline="0" dirty="0">
                <a:solidFill>
                  <a:schemeClr val="tx1"/>
                </a:solidFill>
                <a:latin typeface="+mn-lt"/>
                <a:ea typeface="+mn-ea"/>
                <a:cs typeface="+mn-cs"/>
              </a:rPr>
              <a:t>causally </a:t>
            </a:r>
            <a:r>
              <a:rPr lang="en-US" sz="1200" b="0" i="0" u="none" strike="noStrike" kern="1200" baseline="0" dirty="0">
                <a:solidFill>
                  <a:schemeClr val="tx1"/>
                </a:solidFill>
                <a:latin typeface="+mn-lt"/>
                <a:ea typeface="+mn-ea"/>
                <a:cs typeface="+mn-cs"/>
              </a:rPr>
              <a:t>and quantitatively attributed to the project outputs. </a:t>
            </a:r>
          </a:p>
          <a:p>
            <a:r>
              <a:rPr lang="en-US" sz="1200" b="0" i="0" u="none" strike="noStrike" kern="1200" baseline="0" dirty="0">
                <a:solidFill>
                  <a:schemeClr val="tx1"/>
                </a:solidFill>
                <a:latin typeface="+mn-lt"/>
                <a:ea typeface="+mn-ea"/>
                <a:cs typeface="+mn-cs"/>
              </a:rPr>
              <a:t>Beyond this, changes may occur in the wider environment that may well appear to be </a:t>
            </a:r>
            <a:r>
              <a:rPr lang="en-US" sz="1200" b="0" i="1" u="none" strike="noStrike" kern="1200" baseline="0" dirty="0">
                <a:solidFill>
                  <a:schemeClr val="tx1"/>
                </a:solidFill>
                <a:latin typeface="+mn-lt"/>
                <a:ea typeface="+mn-ea"/>
                <a:cs typeface="+mn-cs"/>
              </a:rPr>
              <a:t>plausibly </a:t>
            </a:r>
            <a:r>
              <a:rPr lang="en-US" sz="1200" b="0" i="0" u="none" strike="noStrike" kern="1200" baseline="0" dirty="0">
                <a:solidFill>
                  <a:schemeClr val="tx1"/>
                </a:solidFill>
                <a:latin typeface="+mn-lt"/>
                <a:ea typeface="+mn-ea"/>
                <a:cs typeface="+mn-cs"/>
              </a:rPr>
              <a:t>due to the project environment, although this relationship can no longer be </a:t>
            </a:r>
            <a:r>
              <a:rPr lang="en-US" sz="1200" b="0" i="1" u="none" strike="noStrike" kern="1200" baseline="0" dirty="0">
                <a:solidFill>
                  <a:schemeClr val="tx1"/>
                </a:solidFill>
                <a:latin typeface="+mn-lt"/>
                <a:ea typeface="+mn-ea"/>
                <a:cs typeface="+mn-cs"/>
              </a:rPr>
              <a:t>causally </a:t>
            </a:r>
            <a:r>
              <a:rPr lang="en-US" sz="1200" b="0" i="0" u="none" strike="noStrike" kern="1200" baseline="0" dirty="0">
                <a:solidFill>
                  <a:schemeClr val="tx1"/>
                </a:solidFill>
                <a:latin typeface="+mn-lt"/>
                <a:ea typeface="+mn-ea"/>
                <a:cs typeface="+mn-cs"/>
              </a:rPr>
              <a:t>established. This frequently occurs at the level of the country's national development objectives, whose relationship with the project is usually difficult to demonstrate. </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Example:</a:t>
            </a:r>
          </a:p>
          <a:p>
            <a:r>
              <a:rPr lang="en-US" altLang="en-US" sz="1200" b="0" i="0" u="none" strike="noStrike" kern="1200" baseline="0" dirty="0">
                <a:solidFill>
                  <a:schemeClr val="tx1"/>
                </a:solidFill>
                <a:latin typeface="+mn-lt"/>
                <a:ea typeface="+mn-ea"/>
                <a:cs typeface="+mn-cs"/>
              </a:rPr>
              <a:t>Activity: organize a training for local tourism operators on social media marketing</a:t>
            </a:r>
          </a:p>
          <a:p>
            <a:r>
              <a:rPr lang="en-US" altLang="en-US" sz="1200" b="0" i="0" u="none" strike="noStrike" kern="1200" baseline="0" dirty="0">
                <a:solidFill>
                  <a:schemeClr val="tx1"/>
                </a:solidFill>
                <a:latin typeface="+mn-lt"/>
                <a:ea typeface="+mn-ea"/>
                <a:cs typeface="+mn-cs"/>
              </a:rPr>
              <a:t>Output: training takes place. (Indicator to measure: 20 local tourism operators are trained in social media marketing</a:t>
            </a:r>
          </a:p>
          <a:p>
            <a:r>
              <a:rPr lang="en-US" altLang="en-US" sz="1200" b="0" i="0" u="none" strike="noStrike" kern="1200" baseline="0" dirty="0">
                <a:solidFill>
                  <a:schemeClr val="tx1"/>
                </a:solidFill>
                <a:latin typeface="+mn-lt"/>
                <a:ea typeface="+mn-ea"/>
                <a:cs typeface="+mn-cs"/>
              </a:rPr>
              <a:t>Use of output: the 20 local tourism operators use the knowledge gained to improve/develop a social media presence</a:t>
            </a:r>
          </a:p>
          <a:p>
            <a:r>
              <a:rPr lang="en-US" altLang="en-US" sz="1200" b="0" i="0" u="none" strike="noStrike" kern="1200" baseline="0" dirty="0">
                <a:solidFill>
                  <a:schemeClr val="tx1"/>
                </a:solidFill>
                <a:latin typeface="+mn-lt"/>
                <a:ea typeface="+mn-ea"/>
                <a:cs typeface="+mn-cs"/>
              </a:rPr>
              <a:t>Direct result: 20 local tourism operators have a social media presence in place (that gets x clicks per day…)</a:t>
            </a:r>
          </a:p>
          <a:p>
            <a:r>
              <a:rPr lang="en-US" altLang="en-US" sz="1200" b="0" i="0" u="none" strike="noStrike" kern="1200" baseline="0" dirty="0">
                <a:solidFill>
                  <a:schemeClr val="tx1"/>
                </a:solidFill>
                <a:latin typeface="+mn-lt"/>
                <a:ea typeface="+mn-ea"/>
                <a:cs typeface="+mn-cs"/>
              </a:rPr>
              <a:t>Indirect result: through the social media presence the 20 local tourism operators get x% more tourists.</a:t>
            </a:r>
          </a:p>
          <a:p>
            <a:endParaRPr lang="en-US" alt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à"/>
            </a:pPr>
            <a:r>
              <a:rPr lang="en-US" altLang="en-US" sz="1200" b="0" i="0" u="none" strike="noStrike" kern="1200" baseline="0" dirty="0">
                <a:solidFill>
                  <a:schemeClr val="tx1"/>
                </a:solidFill>
                <a:latin typeface="+mn-lt"/>
                <a:ea typeface="+mn-ea"/>
                <a:cs typeface="+mn-cs"/>
                <a:sym typeface="Wingdings" panose="05000000000000000000" pitchFamily="2" charset="2"/>
              </a:rPr>
              <a:t>Realize that there is an attribution gab between the direct result and the indirect result. It is not 100% clear that the more tourists come solely due to the social media presence….</a:t>
            </a:r>
          </a:p>
          <a:p>
            <a:pPr marL="171450" indent="-171450">
              <a:buFont typeface="Wingdings" panose="05000000000000000000" pitchFamily="2" charset="2"/>
              <a:buChar char="à"/>
            </a:pPr>
            <a:r>
              <a:rPr lang="en-US" altLang="en-US" sz="1200" b="0" i="0" u="none" strike="noStrike" kern="1200" baseline="0" dirty="0">
                <a:solidFill>
                  <a:schemeClr val="tx1"/>
                </a:solidFill>
                <a:latin typeface="+mn-lt"/>
                <a:ea typeface="+mn-ea"/>
                <a:cs typeface="+mn-cs"/>
                <a:sym typeface="Wingdings" panose="05000000000000000000" pitchFamily="2" charset="2"/>
              </a:rPr>
              <a:t>Realize the system boundaries. The project can only 100% influence activities and outputs. How they training is used is in the hands of the stakeholder(local tourism operator).  next slide</a:t>
            </a:r>
            <a:endParaRPr lang="de-DE"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en-US" sz="1100" dirty="0"/>
              <a:t>Source: </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Results-based</a:t>
            </a:r>
            <a:r>
              <a:rPr lang="de-DE" sz="1200" b="0" i="0" u="none" strike="noStrike" kern="1200" baseline="0" dirty="0">
                <a:solidFill>
                  <a:schemeClr val="tx1"/>
                </a:solidFill>
                <a:latin typeface="+mn-lt"/>
                <a:ea typeface="+mn-ea"/>
                <a:cs typeface="+mn-cs"/>
              </a:rPr>
              <a:t> Monitoring: Guidelines </a:t>
            </a:r>
            <a:r>
              <a:rPr lang="de-DE" sz="1200" b="0" i="0" u="none" strike="noStrike" kern="1200" baseline="0" dirty="0" err="1">
                <a:solidFill>
                  <a:schemeClr val="tx1"/>
                </a:solidFill>
                <a:latin typeface="+mn-lt"/>
                <a:ea typeface="+mn-ea"/>
                <a:cs typeface="+mn-cs"/>
              </a:rPr>
              <a:t>for</a:t>
            </a:r>
            <a:r>
              <a:rPr lang="de-DE" sz="1200" b="0" i="0" u="none" strike="noStrike" kern="1200" baseline="0" dirty="0">
                <a:solidFill>
                  <a:schemeClr val="tx1"/>
                </a:solidFill>
                <a:latin typeface="+mn-lt"/>
                <a:ea typeface="+mn-ea"/>
                <a:cs typeface="+mn-cs"/>
              </a:rPr>
              <a:t> Technical </a:t>
            </a:r>
            <a:r>
              <a:rPr lang="de-DE" sz="1200" b="0" i="0" u="none" strike="noStrike" kern="1200" baseline="0" dirty="0" err="1">
                <a:solidFill>
                  <a:schemeClr val="tx1"/>
                </a:solidFill>
                <a:latin typeface="+mn-lt"/>
                <a:ea typeface="+mn-ea"/>
                <a:cs typeface="+mn-cs"/>
              </a:rPr>
              <a:t>Cooperation</a:t>
            </a:r>
            <a:r>
              <a:rPr lang="de-DE" sz="1200" b="0" i="0" u="none" strike="noStrike" kern="1200" baseline="0" dirty="0">
                <a:solidFill>
                  <a:schemeClr val="tx1"/>
                </a:solidFill>
                <a:latin typeface="+mn-lt"/>
                <a:ea typeface="+mn-ea"/>
                <a:cs typeface="+mn-cs"/>
              </a:rPr>
              <a:t> </a:t>
            </a:r>
            <a:r>
              <a:rPr lang="de-DE" altLang="en-US" sz="1100" dirty="0"/>
              <a:t>, GTZ, Januar 2008.</a:t>
            </a:r>
          </a:p>
          <a:p>
            <a:endParaRPr lang="de-DE" dirty="0"/>
          </a:p>
          <a:p>
            <a:r>
              <a:rPr lang="de-DE" dirty="0" err="1"/>
              <a:t>Hence</a:t>
            </a:r>
            <a:r>
              <a:rPr lang="de-DE" dirty="0"/>
              <a:t>, </a:t>
            </a:r>
            <a:r>
              <a:rPr lang="de-DE" dirty="0" err="1"/>
              <a:t>before</a:t>
            </a:r>
            <a:r>
              <a:rPr lang="de-DE" dirty="0"/>
              <a:t> </a:t>
            </a:r>
            <a:r>
              <a:rPr lang="de-DE" dirty="0" err="1"/>
              <a:t>result</a:t>
            </a:r>
            <a:r>
              <a:rPr lang="de-DE" dirty="0"/>
              <a:t> </a:t>
            </a:r>
            <a:r>
              <a:rPr lang="de-DE" dirty="0" err="1"/>
              <a:t>based</a:t>
            </a:r>
            <a:r>
              <a:rPr lang="de-DE" dirty="0"/>
              <a:t> </a:t>
            </a:r>
            <a:r>
              <a:rPr lang="de-DE" dirty="0" err="1"/>
              <a:t>monitoring</a:t>
            </a:r>
            <a:r>
              <a:rPr lang="de-DE" dirty="0"/>
              <a:t>, </a:t>
            </a:r>
            <a:r>
              <a:rPr lang="de-DE" dirty="0" err="1"/>
              <a:t>many</a:t>
            </a:r>
            <a:r>
              <a:rPr lang="de-DE" dirty="0"/>
              <a:t> </a:t>
            </a:r>
            <a:r>
              <a:rPr lang="de-DE" dirty="0" err="1"/>
              <a:t>public</a:t>
            </a:r>
            <a:r>
              <a:rPr lang="de-DE" dirty="0"/>
              <a:t> </a:t>
            </a:r>
            <a:r>
              <a:rPr lang="de-DE" dirty="0" err="1"/>
              <a:t>sector</a:t>
            </a:r>
            <a:r>
              <a:rPr lang="de-DE" dirty="0"/>
              <a:t> </a:t>
            </a:r>
            <a:r>
              <a:rPr lang="de-DE" dirty="0" err="1"/>
              <a:t>projects</a:t>
            </a:r>
            <a:r>
              <a:rPr lang="de-DE" dirty="0"/>
              <a:t> </a:t>
            </a:r>
            <a:r>
              <a:rPr lang="de-DE" dirty="0" err="1"/>
              <a:t>focused</a:t>
            </a:r>
            <a:r>
              <a:rPr lang="de-DE" dirty="0"/>
              <a:t> </a:t>
            </a:r>
            <a:r>
              <a:rPr lang="de-DE" dirty="0" err="1"/>
              <a:t>only</a:t>
            </a:r>
            <a:r>
              <a:rPr lang="de-DE" dirty="0"/>
              <a:t> on </a:t>
            </a:r>
            <a:r>
              <a:rPr lang="de-DE" dirty="0" err="1"/>
              <a:t>outputs</a:t>
            </a:r>
            <a:r>
              <a:rPr lang="de-DE" dirty="0"/>
              <a:t>. </a:t>
            </a:r>
            <a:r>
              <a:rPr lang="de-DE" dirty="0" err="1"/>
              <a:t>Hence</a:t>
            </a:r>
            <a:r>
              <a:rPr lang="de-DE" dirty="0"/>
              <a:t>, </a:t>
            </a:r>
            <a:r>
              <a:rPr lang="de-DE" dirty="0" err="1"/>
              <a:t>when</a:t>
            </a:r>
            <a:r>
              <a:rPr lang="de-DE" dirty="0"/>
              <a:t> </a:t>
            </a:r>
            <a:r>
              <a:rPr lang="de-DE" dirty="0" err="1"/>
              <a:t>the</a:t>
            </a:r>
            <a:r>
              <a:rPr lang="de-DE" dirty="0"/>
              <a:t> </a:t>
            </a:r>
            <a:r>
              <a:rPr lang="de-DE" dirty="0" err="1"/>
              <a:t>training</a:t>
            </a:r>
            <a:r>
              <a:rPr lang="de-DE" dirty="0"/>
              <a:t> was </a:t>
            </a:r>
            <a:r>
              <a:rPr lang="de-DE" dirty="0" err="1"/>
              <a:t>delivered</a:t>
            </a:r>
            <a:r>
              <a:rPr lang="de-DE" dirty="0"/>
              <a:t>, </a:t>
            </a:r>
            <a:r>
              <a:rPr lang="de-DE" dirty="0" err="1"/>
              <a:t>their</a:t>
            </a:r>
            <a:r>
              <a:rPr lang="de-DE" dirty="0"/>
              <a:t> </a:t>
            </a:r>
            <a:r>
              <a:rPr lang="de-DE" dirty="0" err="1"/>
              <a:t>project</a:t>
            </a:r>
            <a:r>
              <a:rPr lang="de-DE" dirty="0"/>
              <a:t> </a:t>
            </a:r>
            <a:r>
              <a:rPr lang="de-DE" dirty="0" err="1"/>
              <a:t>indicator</a:t>
            </a:r>
            <a:r>
              <a:rPr lang="de-DE" dirty="0"/>
              <a:t> was </a:t>
            </a:r>
            <a:r>
              <a:rPr lang="de-DE" dirty="0" err="1"/>
              <a:t>fulfilled</a:t>
            </a:r>
            <a:r>
              <a:rPr lang="de-DE" dirty="0"/>
              <a:t>. (This </a:t>
            </a:r>
            <a:r>
              <a:rPr lang="de-DE" dirty="0" err="1"/>
              <a:t>is</a:t>
            </a:r>
            <a:r>
              <a:rPr lang="de-DE" dirty="0"/>
              <a:t> </a:t>
            </a:r>
            <a:r>
              <a:rPr lang="de-DE" dirty="0" err="1"/>
              <a:t>why</a:t>
            </a:r>
            <a:r>
              <a:rPr lang="de-DE" dirty="0"/>
              <a:t> </a:t>
            </a:r>
            <a:r>
              <a:rPr lang="de-DE" dirty="0" err="1"/>
              <a:t>you</a:t>
            </a:r>
            <a:r>
              <a:rPr lang="de-DE" dirty="0"/>
              <a:t> </a:t>
            </a:r>
            <a:r>
              <a:rPr lang="de-DE" dirty="0" err="1"/>
              <a:t>might</a:t>
            </a:r>
            <a:r>
              <a:rPr lang="de-DE" dirty="0"/>
              <a:t> </a:t>
            </a:r>
            <a:r>
              <a:rPr lang="de-DE" dirty="0" err="1"/>
              <a:t>have</a:t>
            </a:r>
            <a:r>
              <a:rPr lang="de-DE" dirty="0"/>
              <a:t> </a:t>
            </a:r>
            <a:r>
              <a:rPr lang="de-DE" dirty="0" err="1"/>
              <a:t>heard</a:t>
            </a:r>
            <a:r>
              <a:rPr lang="de-DE" dirty="0"/>
              <a:t> </a:t>
            </a:r>
            <a:r>
              <a:rPr lang="de-DE" dirty="0" err="1"/>
              <a:t>stories</a:t>
            </a:r>
            <a:r>
              <a:rPr lang="de-DE" dirty="0"/>
              <a:t> o </a:t>
            </a:r>
            <a:r>
              <a:rPr lang="de-DE" dirty="0" err="1"/>
              <a:t>inefective</a:t>
            </a:r>
            <a:r>
              <a:rPr lang="de-DE" dirty="0"/>
              <a:t> </a:t>
            </a:r>
            <a:r>
              <a:rPr lang="de-DE" dirty="0" err="1"/>
              <a:t>development</a:t>
            </a:r>
            <a:r>
              <a:rPr lang="de-DE" dirty="0"/>
              <a:t> </a:t>
            </a:r>
            <a:r>
              <a:rPr lang="de-DE" dirty="0" err="1"/>
              <a:t>aid</a:t>
            </a:r>
            <a:r>
              <a:rPr lang="de-DE" dirty="0"/>
              <a:t>, </a:t>
            </a:r>
            <a:r>
              <a:rPr lang="de-DE" dirty="0" err="1"/>
              <a:t>where</a:t>
            </a:r>
            <a:r>
              <a:rPr lang="de-DE" dirty="0"/>
              <a:t> </a:t>
            </a:r>
            <a:r>
              <a:rPr lang="de-DE" dirty="0" err="1"/>
              <a:t>water</a:t>
            </a:r>
            <a:r>
              <a:rPr lang="de-DE" dirty="0"/>
              <a:t> </a:t>
            </a:r>
            <a:r>
              <a:rPr lang="de-DE" dirty="0" err="1"/>
              <a:t>wells</a:t>
            </a:r>
            <a:r>
              <a:rPr lang="de-DE" dirty="0"/>
              <a:t> </a:t>
            </a:r>
            <a:r>
              <a:rPr lang="de-DE" dirty="0" err="1"/>
              <a:t>were</a:t>
            </a:r>
            <a:r>
              <a:rPr lang="de-DE" dirty="0"/>
              <a:t> </a:t>
            </a:r>
            <a:r>
              <a:rPr lang="de-DE" dirty="0" err="1"/>
              <a:t>build</a:t>
            </a:r>
            <a:r>
              <a:rPr lang="de-DE" dirty="0"/>
              <a:t> in </a:t>
            </a:r>
            <a:r>
              <a:rPr lang="de-DE" dirty="0" err="1"/>
              <a:t>afrika</a:t>
            </a:r>
            <a:r>
              <a:rPr lang="de-DE" dirty="0"/>
              <a:t>, but </a:t>
            </a:r>
            <a:r>
              <a:rPr lang="de-DE" dirty="0" err="1"/>
              <a:t>never</a:t>
            </a:r>
            <a:r>
              <a:rPr lang="de-DE" dirty="0"/>
              <a:t> </a:t>
            </a:r>
            <a:r>
              <a:rPr lang="de-DE" dirty="0" err="1"/>
              <a:t>used</a:t>
            </a:r>
            <a:r>
              <a:rPr lang="de-DE" dirty="0"/>
              <a:t>…)</a:t>
            </a:r>
          </a:p>
          <a:p>
            <a:endParaRPr lang="de-DE" dirty="0"/>
          </a:p>
          <a:p>
            <a:r>
              <a:rPr lang="de-DE" dirty="0" err="1"/>
              <a:t>Result</a:t>
            </a:r>
            <a:r>
              <a:rPr lang="de-DE" dirty="0"/>
              <a:t> </a:t>
            </a:r>
            <a:r>
              <a:rPr lang="de-DE" dirty="0" err="1"/>
              <a:t>based</a:t>
            </a:r>
            <a:r>
              <a:rPr lang="de-DE" dirty="0"/>
              <a:t> </a:t>
            </a:r>
            <a:r>
              <a:rPr lang="de-DE" dirty="0" err="1"/>
              <a:t>monitoring</a:t>
            </a:r>
            <a:r>
              <a:rPr lang="de-DE" dirty="0"/>
              <a:t> </a:t>
            </a:r>
            <a:r>
              <a:rPr lang="de-DE" dirty="0" err="1"/>
              <a:t>has</a:t>
            </a:r>
            <a:r>
              <a:rPr lang="de-DE" dirty="0"/>
              <a:t> a wider </a:t>
            </a:r>
            <a:r>
              <a:rPr lang="de-DE" dirty="0" err="1"/>
              <a:t>perspectve</a:t>
            </a:r>
            <a:r>
              <a:rPr lang="de-DE" dirty="0"/>
              <a:t> </a:t>
            </a:r>
            <a:r>
              <a:rPr lang="de-DE" dirty="0" err="1"/>
              <a:t>as</a:t>
            </a:r>
            <a:r>
              <a:rPr lang="de-DE" dirty="0"/>
              <a:t> </a:t>
            </a:r>
            <a:r>
              <a:rPr lang="de-DE" dirty="0" err="1"/>
              <a:t>it</a:t>
            </a:r>
            <a:r>
              <a:rPr lang="de-DE" dirty="0"/>
              <a:t> </a:t>
            </a:r>
            <a:r>
              <a:rPr lang="de-DE" dirty="0" err="1"/>
              <a:t>focuses</a:t>
            </a:r>
            <a:r>
              <a:rPr lang="de-DE" dirty="0"/>
              <a:t> on </a:t>
            </a:r>
            <a:r>
              <a:rPr lang="de-DE" dirty="0" err="1"/>
              <a:t>impact</a:t>
            </a:r>
            <a:r>
              <a:rPr lang="de-DE" dirty="0"/>
              <a:t>/</a:t>
            </a:r>
            <a:r>
              <a:rPr lang="de-DE" dirty="0" err="1"/>
              <a:t>results</a:t>
            </a:r>
            <a:r>
              <a:rPr lang="de-DE" dirty="0"/>
              <a:t>. </a:t>
            </a:r>
            <a:r>
              <a:rPr lang="de-DE" dirty="0" err="1"/>
              <a:t>It</a:t>
            </a:r>
            <a:r>
              <a:rPr lang="de-DE" dirty="0"/>
              <a:t> </a:t>
            </a:r>
            <a:r>
              <a:rPr lang="de-DE" dirty="0" err="1"/>
              <a:t>sees</a:t>
            </a:r>
            <a:r>
              <a:rPr lang="de-DE" dirty="0"/>
              <a:t> a </a:t>
            </a:r>
            <a:r>
              <a:rPr lang="de-DE" dirty="0" err="1"/>
              <a:t>joint</a:t>
            </a:r>
            <a:r>
              <a:rPr lang="de-DE" dirty="0"/>
              <a:t> </a:t>
            </a:r>
            <a:r>
              <a:rPr lang="de-DE" dirty="0" err="1"/>
              <a:t>responsibility</a:t>
            </a:r>
            <a:r>
              <a:rPr lang="de-DE" dirty="0"/>
              <a:t> </a:t>
            </a:r>
            <a:r>
              <a:rPr lang="de-DE" dirty="0" err="1"/>
              <a:t>between</a:t>
            </a:r>
            <a:r>
              <a:rPr lang="de-DE" dirty="0"/>
              <a:t> </a:t>
            </a:r>
            <a:r>
              <a:rPr lang="de-DE" dirty="0" err="1"/>
              <a:t>the</a:t>
            </a:r>
            <a:r>
              <a:rPr lang="de-DE" dirty="0"/>
              <a:t> </a:t>
            </a:r>
            <a:r>
              <a:rPr lang="de-DE" dirty="0" err="1"/>
              <a:t>stakeholder</a:t>
            </a:r>
            <a:r>
              <a:rPr lang="de-DE" dirty="0"/>
              <a:t> and </a:t>
            </a:r>
            <a:r>
              <a:rPr lang="de-DE" dirty="0" err="1"/>
              <a:t>the</a:t>
            </a:r>
            <a:r>
              <a:rPr lang="de-DE" dirty="0"/>
              <a:t> </a:t>
            </a:r>
            <a:r>
              <a:rPr lang="de-DE" dirty="0" err="1"/>
              <a:t>project</a:t>
            </a:r>
            <a:r>
              <a:rPr lang="de-DE" dirty="0"/>
              <a:t> all </a:t>
            </a:r>
            <a:r>
              <a:rPr lang="de-DE" dirty="0" err="1"/>
              <a:t>the</a:t>
            </a:r>
            <a:r>
              <a:rPr lang="de-DE" dirty="0"/>
              <a:t> </a:t>
            </a:r>
            <a:r>
              <a:rPr lang="de-DE" dirty="0" err="1"/>
              <a:t>way</a:t>
            </a:r>
            <a:r>
              <a:rPr lang="de-DE" dirty="0"/>
              <a:t> </a:t>
            </a:r>
            <a:r>
              <a:rPr lang="de-DE" dirty="0" err="1"/>
              <a:t>to</a:t>
            </a:r>
            <a:r>
              <a:rPr lang="de-DE" dirty="0"/>
              <a:t> </a:t>
            </a:r>
            <a:r>
              <a:rPr lang="de-DE" dirty="0" err="1"/>
              <a:t>the</a:t>
            </a:r>
            <a:r>
              <a:rPr lang="de-DE" dirty="0"/>
              <a:t> </a:t>
            </a:r>
            <a:r>
              <a:rPr lang="de-DE" dirty="0" err="1"/>
              <a:t>outcome</a:t>
            </a:r>
            <a:r>
              <a:rPr lang="de-DE" dirty="0"/>
              <a:t> (</a:t>
            </a:r>
            <a:r>
              <a:rPr lang="de-DE" dirty="0" err="1"/>
              <a:t>direct</a:t>
            </a:r>
            <a:r>
              <a:rPr lang="de-DE" dirty="0"/>
              <a:t> </a:t>
            </a:r>
            <a:r>
              <a:rPr lang="de-DE" dirty="0" err="1"/>
              <a:t>results</a:t>
            </a:r>
            <a:r>
              <a:rPr lang="de-DE" dirty="0"/>
              <a:t>) and </a:t>
            </a:r>
            <a:r>
              <a:rPr lang="de-DE" dirty="0" err="1"/>
              <a:t>even</a:t>
            </a:r>
            <a:r>
              <a:rPr lang="de-DE" dirty="0"/>
              <a:t> </a:t>
            </a:r>
            <a:r>
              <a:rPr lang="de-DE" dirty="0" err="1"/>
              <a:t>keeps</a:t>
            </a:r>
            <a:r>
              <a:rPr lang="de-DE" dirty="0"/>
              <a:t> </a:t>
            </a:r>
            <a:r>
              <a:rPr lang="de-DE" dirty="0" err="1"/>
              <a:t>indirect</a:t>
            </a:r>
            <a:r>
              <a:rPr lang="de-DE" dirty="0"/>
              <a:t> </a:t>
            </a:r>
            <a:r>
              <a:rPr lang="de-DE" dirty="0" err="1"/>
              <a:t>results</a:t>
            </a:r>
            <a:r>
              <a:rPr lang="de-DE" dirty="0"/>
              <a:t> in </a:t>
            </a:r>
            <a:r>
              <a:rPr lang="de-DE" dirty="0" err="1"/>
              <a:t>perspective</a:t>
            </a:r>
            <a:r>
              <a:rPr lang="de-DE" dirty="0"/>
              <a:t>. </a:t>
            </a:r>
          </a:p>
        </p:txBody>
      </p:sp>
      <p:sp>
        <p:nvSpPr>
          <p:cNvPr id="4" name="Foliennummernplatzhalter 3"/>
          <p:cNvSpPr>
            <a:spLocks noGrp="1"/>
          </p:cNvSpPr>
          <p:nvPr>
            <p:ph type="sldNum" sz="quarter" idx="10"/>
          </p:nvPr>
        </p:nvSpPr>
        <p:spPr/>
        <p:txBody>
          <a:bodyPr/>
          <a:lstStyle/>
          <a:p>
            <a:fld id="{E1F5C4C4-6DEF-42AE-B480-7D8D2C10A4E0}" type="slidenum">
              <a:rPr lang="en-US" smtClean="0"/>
              <a:t>23</a:t>
            </a:fld>
            <a:endParaRPr lang="en-US"/>
          </a:p>
        </p:txBody>
      </p:sp>
    </p:spTree>
    <p:extLst>
      <p:ext uri="{BB962C8B-B14F-4D97-AF65-F5344CB8AC3E}">
        <p14:creationId xmlns:p14="http://schemas.microsoft.com/office/powerpoint/2010/main" val="1188396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Step</a:t>
            </a:r>
            <a:r>
              <a:rPr lang="de-DE" dirty="0"/>
              <a:t> 3 and 4: </a:t>
            </a:r>
            <a:r>
              <a:rPr lang="de-DE" dirty="0" err="1"/>
              <a:t>define</a:t>
            </a:r>
            <a:r>
              <a:rPr lang="de-DE" dirty="0"/>
              <a:t> </a:t>
            </a:r>
            <a:r>
              <a:rPr lang="de-DE" dirty="0" err="1"/>
              <a:t>indicators</a:t>
            </a:r>
            <a:endParaRPr lang="de-DE" dirty="0"/>
          </a:p>
          <a:p>
            <a:r>
              <a:rPr lang="de-DE" dirty="0"/>
              <a:t>Need </a:t>
            </a:r>
            <a:r>
              <a:rPr lang="de-DE" dirty="0" err="1"/>
              <a:t>to</a:t>
            </a:r>
            <a:r>
              <a:rPr lang="de-DE" dirty="0"/>
              <a:t> </a:t>
            </a:r>
            <a:r>
              <a:rPr lang="de-DE" dirty="0" err="1"/>
              <a:t>be</a:t>
            </a:r>
            <a:r>
              <a:rPr lang="de-DE" dirty="0"/>
              <a:t> SMART! http://www.tools4dev.org</a:t>
            </a:r>
          </a:p>
        </p:txBody>
      </p:sp>
      <p:sp>
        <p:nvSpPr>
          <p:cNvPr id="4" name="Foliennummernplatzhalter 3"/>
          <p:cNvSpPr>
            <a:spLocks noGrp="1"/>
          </p:cNvSpPr>
          <p:nvPr>
            <p:ph type="sldNum" sz="quarter" idx="10"/>
          </p:nvPr>
        </p:nvSpPr>
        <p:spPr/>
        <p:txBody>
          <a:bodyPr/>
          <a:lstStyle/>
          <a:p>
            <a:fld id="{E1F5C4C4-6DEF-42AE-B480-7D8D2C10A4E0}" type="slidenum">
              <a:rPr lang="en-US" smtClean="0"/>
              <a:t>24</a:t>
            </a:fld>
            <a:endParaRPr lang="en-US"/>
          </a:p>
        </p:txBody>
      </p:sp>
    </p:spTree>
    <p:extLst>
      <p:ext uri="{BB962C8B-B14F-4D97-AF65-F5344CB8AC3E}">
        <p14:creationId xmlns:p14="http://schemas.microsoft.com/office/powerpoint/2010/main" val="355053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Can </a:t>
            </a:r>
            <a:r>
              <a:rPr lang="de-DE" dirty="0" err="1"/>
              <a:t>get</a:t>
            </a:r>
            <a:r>
              <a:rPr lang="de-DE" dirty="0"/>
              <a:t> a </a:t>
            </a:r>
            <a:r>
              <a:rPr lang="de-DE" dirty="0" err="1"/>
              <a:t>bit</a:t>
            </a:r>
            <a:r>
              <a:rPr lang="de-DE" dirty="0"/>
              <a:t> </a:t>
            </a:r>
            <a:r>
              <a:rPr lang="de-DE" dirty="0" err="1"/>
              <a:t>messy</a:t>
            </a:r>
            <a:r>
              <a:rPr lang="de-DE" dirty="0"/>
              <a:t>, but in </a:t>
            </a:r>
            <a:r>
              <a:rPr lang="de-DE" dirty="0" err="1"/>
              <a:t>the</a:t>
            </a:r>
            <a:r>
              <a:rPr lang="de-DE" dirty="0"/>
              <a:t> end </a:t>
            </a:r>
            <a:r>
              <a:rPr lang="de-DE" dirty="0" err="1"/>
              <a:t>it</a:t>
            </a:r>
            <a:r>
              <a:rPr lang="de-DE" dirty="0"/>
              <a:t> </a:t>
            </a:r>
            <a:r>
              <a:rPr lang="de-DE" dirty="0" err="1"/>
              <a:t>displays</a:t>
            </a:r>
            <a:r>
              <a:rPr lang="de-DE" dirty="0"/>
              <a:t> </a:t>
            </a:r>
            <a:r>
              <a:rPr lang="de-DE" dirty="0" err="1"/>
              <a:t>the</a:t>
            </a:r>
            <a:r>
              <a:rPr lang="de-DE" dirty="0"/>
              <a:t> </a:t>
            </a:r>
            <a:r>
              <a:rPr lang="de-DE" dirty="0" err="1"/>
              <a:t>full</a:t>
            </a:r>
            <a:r>
              <a:rPr lang="de-DE" dirty="0"/>
              <a:t> </a:t>
            </a:r>
            <a:r>
              <a:rPr lang="de-DE" dirty="0" err="1"/>
              <a:t>logic</a:t>
            </a:r>
            <a:r>
              <a:rPr lang="de-DE" dirty="0"/>
              <a:t> </a:t>
            </a:r>
            <a:r>
              <a:rPr lang="de-DE" dirty="0" err="1"/>
              <a:t>of</a:t>
            </a:r>
            <a:r>
              <a:rPr lang="de-DE" dirty="0"/>
              <a:t> </a:t>
            </a:r>
            <a:r>
              <a:rPr lang="de-DE" dirty="0" err="1"/>
              <a:t>the</a:t>
            </a:r>
            <a:r>
              <a:rPr lang="de-DE" dirty="0"/>
              <a:t> </a:t>
            </a:r>
            <a:r>
              <a:rPr lang="de-DE" dirty="0" err="1"/>
              <a:t>project</a:t>
            </a:r>
            <a:endParaRPr lang="de-DE" dirty="0"/>
          </a:p>
          <a:p>
            <a:r>
              <a:rPr lang="en-US" sz="1200" b="1" i="0" u="sng" kern="1200" dirty="0">
                <a:solidFill>
                  <a:schemeClr val="tx1"/>
                </a:solidFill>
                <a:effectLst/>
                <a:latin typeface="+mn-lt"/>
                <a:ea typeface="+mn-ea"/>
                <a:cs typeface="+mn-cs"/>
              </a:rPr>
              <a:t>Description of Figure: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Input </a:t>
            </a:r>
            <a:r>
              <a:rPr lang="en-US" sz="1200" b="0" i="0" kern="1200" dirty="0">
                <a:solidFill>
                  <a:schemeClr val="tx1"/>
                </a:solidFill>
                <a:effectLst/>
                <a:latin typeface="+mn-lt"/>
                <a:ea typeface="+mn-ea"/>
                <a:cs typeface="+mn-cs"/>
              </a:rPr>
              <a:t>is not mentioned here, but comprises all the resources provided by all partners: donor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implementers, government partners (money, personnel and material).</a:t>
            </a:r>
          </a:p>
          <a:p>
            <a:r>
              <a:rPr lang="en-US" sz="1200" b="1" i="0" kern="1200" dirty="0">
                <a:solidFill>
                  <a:schemeClr val="tx1"/>
                </a:solidFill>
                <a:effectLst/>
                <a:latin typeface="+mn-lt"/>
                <a:ea typeface="+mn-ea"/>
                <a:cs typeface="+mn-cs"/>
              </a:rPr>
              <a:t>Activities </a:t>
            </a:r>
            <a:r>
              <a:rPr lang="en-US" sz="1200" b="0" i="0" kern="1200" dirty="0">
                <a:solidFill>
                  <a:schemeClr val="tx1"/>
                </a:solidFill>
                <a:effectLst/>
                <a:latin typeface="+mn-lt"/>
                <a:ea typeface="+mn-ea"/>
                <a:cs typeface="+mn-cs"/>
              </a:rPr>
              <a:t>that particularly target stove supply include: technology development, training of trainers and producers, marketing, and quality control. Activities focused on stove demand include: mainstreaming cooking energy in the public sector, information and awareness campaigns. They could include establishment of a credit scheme, although this activity is not shown on the table as it was not relevant in this project.</a:t>
            </a:r>
          </a:p>
          <a:p>
            <a:r>
              <a:rPr lang="en-US" sz="1200" b="0" i="0" kern="1200" dirty="0">
                <a:solidFill>
                  <a:schemeClr val="tx1"/>
                </a:solidFill>
                <a:effectLst/>
                <a:latin typeface="+mn-lt"/>
                <a:ea typeface="+mn-ea"/>
                <a:cs typeface="+mn-cs"/>
              </a:rPr>
              <a:t>The production </a:t>
            </a:r>
            <a:r>
              <a:rPr lang="en-US" sz="1200" b="1" i="0" kern="1200" dirty="0">
                <a:solidFill>
                  <a:schemeClr val="tx1"/>
                </a:solidFill>
                <a:effectLst/>
                <a:latin typeface="+mn-lt"/>
                <a:ea typeface="+mn-ea"/>
                <a:cs typeface="+mn-cs"/>
              </a:rPr>
              <a:t>outputs</a:t>
            </a:r>
            <a:r>
              <a:rPr lang="en-US" sz="1200" b="0" i="0" kern="1200" dirty="0">
                <a:solidFill>
                  <a:schemeClr val="tx1"/>
                </a:solidFill>
                <a:effectLst/>
                <a:latin typeface="+mn-lt"/>
                <a:ea typeface="+mn-ea"/>
                <a:cs typeface="+mn-cs"/>
              </a:rPr>
              <a:t> of the interventions comprise: improved stove models available, producers trained and qualified, marketing campaigns implemented and quality control system established. This leads to a well-established production and promotion of stove initiatives, and to more stoves on the market.</a:t>
            </a:r>
          </a:p>
          <a:p>
            <a:r>
              <a:rPr lang="en-US" sz="1200" b="0" i="0" kern="1200" dirty="0">
                <a:solidFill>
                  <a:schemeClr val="tx1"/>
                </a:solidFill>
                <a:effectLst/>
                <a:latin typeface="+mn-lt"/>
                <a:ea typeface="+mn-ea"/>
                <a:cs typeface="+mn-cs"/>
              </a:rPr>
              <a:t>On the consumption side: the </a:t>
            </a:r>
            <a:r>
              <a:rPr lang="en-US" sz="1200" b="1" i="0" kern="1200" dirty="0">
                <a:solidFill>
                  <a:schemeClr val="tx1"/>
                </a:solidFill>
                <a:effectLst/>
                <a:latin typeface="+mn-lt"/>
                <a:ea typeface="+mn-ea"/>
                <a:cs typeface="+mn-cs"/>
              </a:rPr>
              <a:t>outputs</a:t>
            </a:r>
            <a:r>
              <a:rPr lang="en-US" sz="1200" b="0" i="0" kern="1200" dirty="0">
                <a:solidFill>
                  <a:schemeClr val="tx1"/>
                </a:solidFill>
                <a:effectLst/>
                <a:latin typeface="+mn-lt"/>
                <a:ea typeface="+mn-ea"/>
                <a:cs typeface="+mn-cs"/>
              </a:rPr>
              <a:t> include: increased access to information and knowledge, and household energy mainstreamed into the public sector. This results in more awareness and a higher probability of purchase.</a:t>
            </a:r>
          </a:p>
          <a:p>
            <a:r>
              <a:rPr lang="en-US" sz="1200" b="0" i="0" kern="1200" dirty="0">
                <a:solidFill>
                  <a:schemeClr val="tx1"/>
                </a:solidFill>
                <a:effectLst/>
                <a:latin typeface="+mn-lt"/>
                <a:ea typeface="+mn-ea"/>
                <a:cs typeface="+mn-cs"/>
              </a:rPr>
              <a:t>Between the output and the use of output lies the </a:t>
            </a:r>
            <a:r>
              <a:rPr lang="en-US" sz="1200" b="1" i="0" kern="1200" dirty="0">
                <a:solidFill>
                  <a:schemeClr val="tx1"/>
                </a:solidFill>
                <a:effectLst/>
                <a:latin typeface="+mn-lt"/>
                <a:ea typeface="+mn-ea"/>
                <a:cs typeface="+mn-cs"/>
              </a:rPr>
              <a:t>system</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boundary of the project</a:t>
            </a:r>
            <a:r>
              <a:rPr lang="en-US" sz="1200" b="0" i="0" kern="1200" dirty="0">
                <a:solidFill>
                  <a:schemeClr val="tx1"/>
                </a:solidFill>
                <a:effectLst/>
                <a:latin typeface="+mn-lt"/>
                <a:ea typeface="+mn-ea"/>
                <a:cs typeface="+mn-cs"/>
              </a:rPr>
              <a:t>. Up to this point, the project is directly influencing the results; thereafter the success of the intervention is influenced by the targeted groups and their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But the project is still responsible for achieving results, and therefore the importance of participation and ownership of the target groups becomes very crucial.</a:t>
            </a:r>
          </a:p>
          <a:p>
            <a:r>
              <a:rPr lang="en-US" sz="1200" b="0" i="0" kern="1200" dirty="0">
                <a:solidFill>
                  <a:schemeClr val="tx1"/>
                </a:solidFill>
                <a:effectLst/>
                <a:latin typeface="+mn-lt"/>
                <a:ea typeface="+mn-ea"/>
                <a:cs typeface="+mn-cs"/>
              </a:rPr>
              <a:t>The increased </a:t>
            </a:r>
            <a:r>
              <a:rPr lang="en-US" sz="1200" b="1" i="0" kern="1200" dirty="0">
                <a:solidFill>
                  <a:schemeClr val="tx1"/>
                </a:solidFill>
                <a:effectLst/>
                <a:latin typeface="+mn-lt"/>
                <a:ea typeface="+mn-ea"/>
                <a:cs typeface="+mn-cs"/>
              </a:rPr>
              <a:t>use of the output</a:t>
            </a:r>
            <a:r>
              <a:rPr lang="en-US" sz="1200" b="0" i="0" kern="1200" dirty="0">
                <a:solidFill>
                  <a:schemeClr val="tx1"/>
                </a:solidFill>
                <a:effectLst/>
                <a:latin typeface="+mn-lt"/>
                <a:ea typeface="+mn-ea"/>
                <a:cs typeface="+mn-cs"/>
              </a:rPr>
              <a:t>, in this case improved biomass stoves, depends on the future users, the project environment and the levels of promotion provided by producers and sales personnel. Support to manufacturers and supplies should be established, or strengthened by the project.</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outcome</a:t>
            </a:r>
            <a:r>
              <a:rPr lang="en-US" sz="1200" b="0" i="0" kern="1200" dirty="0">
                <a:solidFill>
                  <a:schemeClr val="tx1"/>
                </a:solidFill>
                <a:effectLst/>
                <a:latin typeface="+mn-lt"/>
                <a:ea typeface="+mn-ea"/>
                <a:cs typeface="+mn-cs"/>
              </a:rPr>
              <a:t> of the whole exercise is an increase in access to modern cooking energy technologies. This is the target of the </a:t>
            </a:r>
            <a:r>
              <a:rPr lang="en-US" sz="1200" b="0" i="0" kern="1200" dirty="0" err="1">
                <a:solidFill>
                  <a:schemeClr val="tx1"/>
                </a:solidFill>
                <a:effectLst/>
                <a:latin typeface="+mn-lt"/>
                <a:ea typeface="+mn-ea"/>
                <a:cs typeface="+mn-cs"/>
              </a:rPr>
              <a:t>EAP</a:t>
            </a:r>
            <a:r>
              <a:rPr lang="en-US" sz="1200" b="0" i="0" kern="1200" dirty="0">
                <a:solidFill>
                  <a:schemeClr val="tx1"/>
                </a:solidFill>
                <a:effectLst/>
                <a:latin typeface="+mn-lt"/>
                <a:ea typeface="+mn-ea"/>
                <a:cs typeface="+mn-cs"/>
              </a:rPr>
              <a:t>. It enables stove producers to sell their technologies, to generate income and to facilitate the increased involvement of women. Provided that the users cook effectively and efficiently with their new stoves, there will be reduced biomass consumption, a positive impact on time and money, and a reduction in </a:t>
            </a:r>
            <a:r>
              <a:rPr lang="en-US" sz="1200" b="0" i="0" kern="1200" dirty="0" err="1">
                <a:solidFill>
                  <a:schemeClr val="tx1"/>
                </a:solidFill>
                <a:effectLst/>
                <a:latin typeface="+mn-lt"/>
                <a:ea typeface="+mn-ea"/>
                <a:cs typeface="+mn-cs"/>
              </a:rPr>
              <a:t>GHG</a:t>
            </a:r>
            <a:r>
              <a:rPr lang="en-US" sz="1200" b="0" i="0" kern="1200" dirty="0">
                <a:solidFill>
                  <a:schemeClr val="tx1"/>
                </a:solidFill>
                <a:effectLst/>
                <a:latin typeface="+mn-lt"/>
                <a:ea typeface="+mn-ea"/>
                <a:cs typeface="+mn-cs"/>
              </a:rPr>
              <a:t> emissions, indoor air pollution, and accidents.</a:t>
            </a:r>
          </a:p>
          <a:p>
            <a:r>
              <a:rPr lang="en-US" sz="1200" b="0" i="0" kern="1200" dirty="0">
                <a:solidFill>
                  <a:schemeClr val="tx1"/>
                </a:solidFill>
                <a:effectLst/>
                <a:latin typeface="+mn-lt"/>
                <a:ea typeface="+mn-ea"/>
                <a:cs typeface="+mn-cs"/>
              </a:rPr>
              <a:t>Further results beyond the outcome are not isolated and cannot be attributed to only one project. This is where the </a:t>
            </a:r>
            <a:r>
              <a:rPr lang="en-US" sz="1200" b="1" i="0" kern="1200" dirty="0">
                <a:solidFill>
                  <a:schemeClr val="tx1"/>
                </a:solidFill>
                <a:effectLst/>
                <a:latin typeface="+mn-lt"/>
                <a:ea typeface="+mn-ea"/>
                <a:cs typeface="+mn-cs"/>
              </a:rPr>
              <a:t>attribution gap </a:t>
            </a:r>
            <a:r>
              <a:rPr lang="en-US" sz="1200" b="0" i="0" kern="1200" dirty="0">
                <a:solidFill>
                  <a:schemeClr val="tx1"/>
                </a:solidFill>
                <a:effectLst/>
                <a:latin typeface="+mn-lt"/>
                <a:ea typeface="+mn-ea"/>
                <a:cs typeface="+mn-cs"/>
              </a:rPr>
              <a:t>between outcomes and impacts is located. </a:t>
            </a:r>
            <a:r>
              <a:rPr lang="en-US" sz="1200" b="1" i="0" kern="1200" dirty="0">
                <a:solidFill>
                  <a:schemeClr val="tx1"/>
                </a:solidFill>
                <a:effectLst/>
                <a:latin typeface="+mn-lt"/>
                <a:ea typeface="+mn-ea"/>
                <a:cs typeface="+mn-cs"/>
              </a:rPr>
              <a:t>Impacts</a:t>
            </a:r>
            <a:r>
              <a:rPr lang="en-US" sz="1200" b="0" i="0" kern="1200" dirty="0">
                <a:solidFill>
                  <a:schemeClr val="tx1"/>
                </a:solidFill>
                <a:effectLst/>
                <a:latin typeface="+mn-lt"/>
                <a:ea typeface="+mn-ea"/>
                <a:cs typeface="+mn-cs"/>
              </a:rPr>
              <a:t> are the positive and negative, primary and secondary long-term effects produced by a development intervention, directly or indirectly, intended or unintended. Positive impacts are for example less deforestation, less diseases, improved working conditions, more jobs and the creation of small/medium enterprises (SMEs). A negative impact might be less time for social interaction of women during firewood collection. Where the impacts of scaling up improved biomass stoves finally contribute to the </a:t>
            </a:r>
            <a:r>
              <a:rPr lang="en-US" sz="1200" b="0" i="0" kern="1200" dirty="0" err="1">
                <a:solidFill>
                  <a:schemeClr val="tx1"/>
                </a:solidFill>
                <a:effectLst/>
                <a:latin typeface="+mn-lt"/>
                <a:ea typeface="+mn-ea"/>
                <a:cs typeface="+mn-cs"/>
              </a:rPr>
              <a:t>MDGs</a:t>
            </a:r>
            <a:r>
              <a:rPr lang="en-US" sz="1200" b="0" i="0" kern="1200" dirty="0">
                <a:solidFill>
                  <a:schemeClr val="tx1"/>
                </a:solidFill>
                <a:effectLst/>
                <a:latin typeface="+mn-lt"/>
                <a:ea typeface="+mn-ea"/>
                <a:cs typeface="+mn-cs"/>
              </a:rPr>
              <a:t>, they are described as </a:t>
            </a:r>
            <a:r>
              <a:rPr lang="en-US" sz="1200" b="1" i="0" kern="1200" dirty="0">
                <a:solidFill>
                  <a:schemeClr val="tx1"/>
                </a:solidFill>
                <a:effectLst/>
                <a:latin typeface="+mn-lt"/>
                <a:ea typeface="+mn-ea"/>
                <a:cs typeface="+mn-cs"/>
              </a:rPr>
              <a:t>highly aggregated impacts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Note: This is not a cast-in-stone system. The allocation of the different result levels may vary according to the project approach. The boundaries are not fixed, but fluent.</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RBM</a:t>
            </a:r>
            <a:r>
              <a:rPr lang="en-US" sz="1200" b="0" i="0" kern="1200" dirty="0">
                <a:solidFill>
                  <a:schemeClr val="tx1"/>
                </a:solidFill>
                <a:effectLst/>
                <a:latin typeface="+mn-lt"/>
                <a:ea typeface="+mn-ea"/>
                <a:cs typeface="+mn-cs"/>
              </a:rPr>
              <a:t> is intended to measure the progress and success of the project towards achieving its objectives. To measure this progress, </a:t>
            </a:r>
            <a:r>
              <a:rPr lang="en-US" sz="1200" b="1" i="0" kern="1200" dirty="0">
                <a:solidFill>
                  <a:schemeClr val="tx1"/>
                </a:solidFill>
                <a:effectLst/>
                <a:latin typeface="+mn-lt"/>
                <a:ea typeface="+mn-ea"/>
                <a:cs typeface="+mn-cs"/>
              </a:rPr>
              <a:t>indicators </a:t>
            </a:r>
            <a:r>
              <a:rPr lang="en-US" sz="1200" b="0" i="0" kern="1200" dirty="0">
                <a:solidFill>
                  <a:schemeClr val="tx1"/>
                </a:solidFill>
                <a:effectLst/>
                <a:latin typeface="+mn-lt"/>
                <a:ea typeface="+mn-ea"/>
                <a:cs typeface="+mn-cs"/>
              </a:rPr>
              <a:t>have to be developed. They are quantitative or qualitative values that describe the real situation, and indicate the degree of change. Ideally, these indicators will be measured at the beginning of the project (baseline), during the project, at the end of the project, and perhaps several years later.</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baseline</a:t>
            </a:r>
            <a:r>
              <a:rPr lang="en-US" sz="1200" b="0" i="0" kern="1200" dirty="0">
                <a:solidFill>
                  <a:schemeClr val="tx1"/>
                </a:solidFill>
                <a:effectLst/>
                <a:latin typeface="+mn-lt"/>
                <a:ea typeface="+mn-ea"/>
                <a:cs typeface="+mn-cs"/>
              </a:rPr>
              <a:t> describes the situation prior to the development intervention. It provides a basis against which to monitor whether the intervention has achieved the desired results. Through </a:t>
            </a:r>
            <a:r>
              <a:rPr lang="en-US" sz="1200" b="1" i="0" kern="1200" dirty="0">
                <a:solidFill>
                  <a:schemeClr val="tx1"/>
                </a:solidFill>
                <a:effectLst/>
                <a:latin typeface="+mn-lt"/>
                <a:ea typeface="+mn-ea"/>
                <a:cs typeface="+mn-cs"/>
              </a:rPr>
              <a:t>indicators</a:t>
            </a:r>
            <a:r>
              <a:rPr lang="en-US" sz="1200" b="0" i="0" kern="1200" dirty="0">
                <a:solidFill>
                  <a:schemeClr val="tx1"/>
                </a:solidFill>
                <a:effectLst/>
                <a:latin typeface="+mn-lt"/>
                <a:ea typeface="+mn-ea"/>
                <a:cs typeface="+mn-cs"/>
              </a:rPr>
              <a:t>, project managers are able to trace back the achievement of set targets, to identify unexpected changes and unintended impacts. It is possible to determine whether the outputs achieved have really proved useful, and whether their use has really lead to a worthwhile outcome in terms of development . If necessary, the project strategy can be adjusted, additional activities can be included, or further key stakeholders can be involved.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https://energypedia.info/wiki/Result_Based_Monitoring_of_Cookstove_Projects you find this and more examples</a:t>
            </a:r>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25</a:t>
            </a:fld>
            <a:endParaRPr lang="en-US"/>
          </a:p>
        </p:txBody>
      </p:sp>
    </p:spTree>
    <p:extLst>
      <p:ext uri="{BB962C8B-B14F-4D97-AF65-F5344CB8AC3E}">
        <p14:creationId xmlns:p14="http://schemas.microsoft.com/office/powerpoint/2010/main" val="178976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After </a:t>
            </a:r>
            <a:r>
              <a:rPr lang="de-DE" dirty="0" err="1"/>
              <a:t>you</a:t>
            </a:r>
            <a:r>
              <a:rPr lang="de-DE" dirty="0"/>
              <a:t> </a:t>
            </a:r>
            <a:r>
              <a:rPr lang="de-DE" dirty="0" err="1"/>
              <a:t>established</a:t>
            </a:r>
            <a:r>
              <a:rPr lang="de-DE" dirty="0"/>
              <a:t> </a:t>
            </a:r>
            <a:r>
              <a:rPr lang="de-DE" dirty="0" err="1"/>
              <a:t>the</a:t>
            </a:r>
            <a:r>
              <a:rPr lang="de-DE" dirty="0"/>
              <a:t> </a:t>
            </a:r>
            <a:r>
              <a:rPr lang="de-DE" dirty="0" err="1"/>
              <a:t>logic</a:t>
            </a:r>
            <a:r>
              <a:rPr lang="de-DE" dirty="0"/>
              <a:t> </a:t>
            </a:r>
            <a:r>
              <a:rPr lang="de-DE" dirty="0" err="1"/>
              <a:t>of</a:t>
            </a:r>
            <a:r>
              <a:rPr lang="de-DE" dirty="0"/>
              <a:t> </a:t>
            </a:r>
            <a:r>
              <a:rPr lang="de-DE" dirty="0" err="1"/>
              <a:t>your</a:t>
            </a:r>
            <a:r>
              <a:rPr lang="de-DE" dirty="0"/>
              <a:t> </a:t>
            </a:r>
            <a:r>
              <a:rPr lang="de-DE" dirty="0" err="1"/>
              <a:t>project</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defeine</a:t>
            </a:r>
            <a:r>
              <a:rPr lang="de-DE" dirty="0"/>
              <a:t> </a:t>
            </a:r>
            <a:r>
              <a:rPr lang="de-DE" dirty="0" err="1"/>
              <a:t>which</a:t>
            </a:r>
            <a:r>
              <a:rPr lang="de-DE" dirty="0"/>
              <a:t> </a:t>
            </a:r>
            <a:r>
              <a:rPr lang="de-DE" dirty="0" err="1"/>
              <a:t>indicator</a:t>
            </a:r>
            <a:r>
              <a:rPr lang="de-DE" dirty="0"/>
              <a:t> </a:t>
            </a:r>
            <a:r>
              <a:rPr lang="de-DE" dirty="0" err="1"/>
              <a:t>is</a:t>
            </a:r>
            <a:r>
              <a:rPr lang="de-DE" dirty="0"/>
              <a:t> </a:t>
            </a:r>
            <a:r>
              <a:rPr lang="de-DE" dirty="0" err="1"/>
              <a:t>measured</a:t>
            </a:r>
            <a:r>
              <a:rPr lang="de-DE" dirty="0"/>
              <a:t> </a:t>
            </a:r>
            <a:r>
              <a:rPr lang="de-DE" dirty="0" err="1"/>
              <a:t>when</a:t>
            </a:r>
            <a:r>
              <a:rPr lang="de-DE" dirty="0"/>
              <a:t> and </a:t>
            </a:r>
            <a:r>
              <a:rPr lang="de-DE" dirty="0" err="1"/>
              <a:t>by</a:t>
            </a:r>
            <a:r>
              <a:rPr lang="de-DE" dirty="0"/>
              <a:t> </a:t>
            </a:r>
            <a:r>
              <a:rPr lang="de-DE" dirty="0" err="1"/>
              <a:t>whom</a:t>
            </a:r>
            <a:r>
              <a:rPr lang="de-DE" dirty="0"/>
              <a:t> and </a:t>
            </a:r>
            <a:r>
              <a:rPr lang="de-DE" dirty="0" err="1"/>
              <a:t>how</a:t>
            </a:r>
            <a:r>
              <a:rPr lang="de-DE" dirty="0"/>
              <a:t>. </a:t>
            </a:r>
          </a:p>
        </p:txBody>
      </p:sp>
      <p:sp>
        <p:nvSpPr>
          <p:cNvPr id="4" name="Foliennummernplatzhalter 3"/>
          <p:cNvSpPr>
            <a:spLocks noGrp="1"/>
          </p:cNvSpPr>
          <p:nvPr>
            <p:ph type="sldNum" sz="quarter" idx="10"/>
          </p:nvPr>
        </p:nvSpPr>
        <p:spPr/>
        <p:txBody>
          <a:bodyPr/>
          <a:lstStyle/>
          <a:p>
            <a:fld id="{E1F5C4C4-6DEF-42AE-B480-7D8D2C10A4E0}" type="slidenum">
              <a:rPr lang="en-US" smtClean="0"/>
              <a:t>26</a:t>
            </a:fld>
            <a:endParaRPr lang="en-US"/>
          </a:p>
        </p:txBody>
      </p:sp>
    </p:spTree>
    <p:extLst>
      <p:ext uri="{BB962C8B-B14F-4D97-AF65-F5344CB8AC3E}">
        <p14:creationId xmlns:p14="http://schemas.microsoft.com/office/powerpoint/2010/main" val="371840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develop</a:t>
            </a:r>
            <a:r>
              <a:rPr lang="de-DE" dirty="0"/>
              <a:t> a </a:t>
            </a:r>
            <a:r>
              <a:rPr lang="de-DE" dirty="0" err="1"/>
              <a:t>part-result</a:t>
            </a:r>
            <a:r>
              <a:rPr lang="de-DE" dirty="0"/>
              <a:t> </a:t>
            </a:r>
            <a:r>
              <a:rPr lang="de-DE" dirty="0" err="1"/>
              <a:t>chain</a:t>
            </a:r>
            <a:r>
              <a:rPr lang="de-DE" dirty="0"/>
              <a:t> </a:t>
            </a:r>
            <a:r>
              <a:rPr lang="de-DE" dirty="0" err="1"/>
              <a:t>for</a:t>
            </a:r>
            <a:r>
              <a:rPr lang="de-DE" dirty="0"/>
              <a:t> </a:t>
            </a:r>
            <a:r>
              <a:rPr lang="de-DE" dirty="0" err="1"/>
              <a:t>one</a:t>
            </a:r>
            <a:r>
              <a:rPr lang="de-DE" dirty="0"/>
              <a:t> </a:t>
            </a:r>
            <a:r>
              <a:rPr lang="de-DE" dirty="0" err="1"/>
              <a:t>or</a:t>
            </a:r>
            <a:r>
              <a:rPr lang="de-DE" dirty="0"/>
              <a:t> 2 </a:t>
            </a:r>
            <a:r>
              <a:rPr lang="de-DE" dirty="0" err="1"/>
              <a:t>of</a:t>
            </a:r>
            <a:r>
              <a:rPr lang="de-DE" dirty="0"/>
              <a:t> </a:t>
            </a:r>
            <a:r>
              <a:rPr lang="de-DE" dirty="0" err="1"/>
              <a:t>the</a:t>
            </a:r>
            <a:r>
              <a:rPr lang="de-DE" dirty="0"/>
              <a:t> </a:t>
            </a:r>
            <a:r>
              <a:rPr lang="de-DE" dirty="0" err="1"/>
              <a:t>activities</a:t>
            </a:r>
            <a:r>
              <a:rPr lang="de-DE" dirty="0"/>
              <a:t> all </a:t>
            </a:r>
            <a:r>
              <a:rPr lang="de-DE" dirty="0" err="1"/>
              <a:t>the</a:t>
            </a:r>
            <a:r>
              <a:rPr lang="de-DE" dirty="0"/>
              <a:t> </a:t>
            </a:r>
            <a:r>
              <a:rPr lang="de-DE" dirty="0" err="1"/>
              <a:t>way</a:t>
            </a:r>
            <a:r>
              <a:rPr lang="de-DE" dirty="0"/>
              <a:t> </a:t>
            </a:r>
            <a:r>
              <a:rPr lang="de-DE" dirty="0" err="1"/>
              <a:t>to</a:t>
            </a:r>
            <a:r>
              <a:rPr lang="de-DE" dirty="0"/>
              <a:t> </a:t>
            </a:r>
            <a:r>
              <a:rPr lang="de-DE" dirty="0" err="1"/>
              <a:t>their</a:t>
            </a:r>
            <a:r>
              <a:rPr lang="de-DE" dirty="0"/>
              <a:t> </a:t>
            </a:r>
            <a:r>
              <a:rPr lang="de-DE" dirty="0" err="1"/>
              <a:t>project</a:t>
            </a:r>
            <a:r>
              <a:rPr lang="de-DE" dirty="0"/>
              <a:t> </a:t>
            </a:r>
            <a:r>
              <a:rPr lang="de-DE" dirty="0" err="1"/>
              <a:t>objective</a:t>
            </a:r>
            <a:r>
              <a:rPr lang="de-DE" dirty="0"/>
              <a:t> and </a:t>
            </a:r>
            <a:r>
              <a:rPr lang="de-DE" dirty="0" err="1"/>
              <a:t>even</a:t>
            </a:r>
            <a:r>
              <a:rPr lang="de-DE" dirty="0"/>
              <a:t> </a:t>
            </a:r>
            <a:r>
              <a:rPr lang="de-DE" dirty="0" err="1"/>
              <a:t>try</a:t>
            </a:r>
            <a:r>
              <a:rPr lang="de-DE" dirty="0"/>
              <a:t> </a:t>
            </a:r>
            <a:r>
              <a:rPr lang="de-DE" dirty="0" err="1"/>
              <a:t>to</a:t>
            </a:r>
            <a:r>
              <a:rPr lang="de-DE" dirty="0"/>
              <a:t> </a:t>
            </a:r>
            <a:r>
              <a:rPr lang="de-DE" dirty="0" err="1"/>
              <a:t>make</a:t>
            </a:r>
            <a:r>
              <a:rPr lang="de-DE" dirty="0"/>
              <a:t> </a:t>
            </a:r>
            <a:r>
              <a:rPr lang="de-DE" dirty="0" err="1"/>
              <a:t>them</a:t>
            </a:r>
            <a:r>
              <a:rPr lang="de-DE" dirty="0"/>
              <a:t> </a:t>
            </a:r>
            <a:r>
              <a:rPr lang="de-DE" dirty="0" err="1"/>
              <a:t>think</a:t>
            </a:r>
            <a:r>
              <a:rPr lang="de-DE" dirty="0"/>
              <a:t> </a:t>
            </a:r>
            <a:r>
              <a:rPr lang="de-DE" dirty="0" err="1"/>
              <a:t>about</a:t>
            </a:r>
            <a:r>
              <a:rPr lang="de-DE" dirty="0"/>
              <a:t> </a:t>
            </a:r>
            <a:r>
              <a:rPr lang="de-DE" dirty="0" err="1"/>
              <a:t>the</a:t>
            </a:r>
            <a:r>
              <a:rPr lang="de-DE" dirty="0"/>
              <a:t> </a:t>
            </a:r>
            <a:r>
              <a:rPr lang="de-DE" dirty="0" err="1"/>
              <a:t>indirect</a:t>
            </a:r>
            <a:r>
              <a:rPr lang="de-DE" dirty="0"/>
              <a:t> (</a:t>
            </a:r>
            <a:r>
              <a:rPr lang="de-DE" dirty="0" err="1"/>
              <a:t>longterm</a:t>
            </a:r>
            <a:r>
              <a:rPr lang="de-DE" dirty="0"/>
              <a:t>) </a:t>
            </a:r>
            <a:r>
              <a:rPr lang="de-DE" dirty="0" err="1"/>
              <a:t>result</a:t>
            </a:r>
            <a:r>
              <a:rPr lang="de-DE" dirty="0"/>
              <a:t>. 10 min</a:t>
            </a:r>
          </a:p>
        </p:txBody>
      </p:sp>
      <p:sp>
        <p:nvSpPr>
          <p:cNvPr id="4" name="Foliennummernplatzhalter 3"/>
          <p:cNvSpPr>
            <a:spLocks noGrp="1"/>
          </p:cNvSpPr>
          <p:nvPr>
            <p:ph type="sldNum" sz="quarter" idx="10"/>
          </p:nvPr>
        </p:nvSpPr>
        <p:spPr/>
        <p:txBody>
          <a:bodyPr/>
          <a:lstStyle/>
          <a:p>
            <a:fld id="{E1F5C4C4-6DEF-42AE-B480-7D8D2C10A4E0}" type="slidenum">
              <a:rPr lang="en-US" smtClean="0"/>
              <a:t>27</a:t>
            </a:fld>
            <a:endParaRPr lang="en-US"/>
          </a:p>
        </p:txBody>
      </p:sp>
    </p:spTree>
    <p:extLst>
      <p:ext uri="{BB962C8B-B14F-4D97-AF65-F5344CB8AC3E}">
        <p14:creationId xmlns:p14="http://schemas.microsoft.com/office/powerpoint/2010/main" val="335742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t>Common difficulties</a:t>
            </a:r>
          </a:p>
        </p:txBody>
      </p:sp>
      <p:sp>
        <p:nvSpPr>
          <p:cNvPr id="40755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61D413A-372A-4606-BD63-944D5251C6BF}"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40755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F04E300-8935-46FB-B400-C0CC1B8D7C86}" type="slidenum">
              <a:rPr lang="de-DE" altLang="de-DE" sz="1000" b="0">
                <a:solidFill>
                  <a:schemeClr val="tx1"/>
                </a:solidFill>
                <a:ea typeface="MS PGothic" pitchFamily="34" charset="-128"/>
              </a:rPr>
              <a:pPr/>
              <a:t>28</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a:p>
        </p:txBody>
      </p:sp>
      <p:sp>
        <p:nvSpPr>
          <p:cNvPr id="88068"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324B33C-F781-4814-B39B-B565CD79A968}"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88069"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7AD13E7-B3EC-4021-ACA0-69B4D6697E7E}" type="slidenum">
              <a:rPr lang="de-DE" altLang="de-DE" sz="1000" b="0">
                <a:solidFill>
                  <a:schemeClr val="tx1"/>
                </a:solidFill>
                <a:ea typeface="MS PGothic" pitchFamily="34" charset="-128"/>
              </a:rPr>
              <a:pPr/>
              <a:t>30</a:t>
            </a:fld>
            <a:endParaRPr lang="de-DE" altLang="de-DE" sz="1200" b="0" dirty="0">
              <a:solidFill>
                <a:schemeClr val="tx1"/>
              </a:solidFill>
              <a:latin typeface="Calibri"/>
              <a:ea typeface="MS PGothic" pitchFamily="34" charset="-128"/>
            </a:endParaRPr>
          </a:p>
        </p:txBody>
      </p:sp>
    </p:spTree>
    <p:extLst>
      <p:ext uri="{BB962C8B-B14F-4D97-AF65-F5344CB8AC3E}">
        <p14:creationId xmlns:p14="http://schemas.microsoft.com/office/powerpoint/2010/main" val="2888863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lienbildplatzhalter 1"/>
          <p:cNvSpPr>
            <a:spLocks noGrp="1" noRot="1" noChangeAspect="1" noTextEdit="1"/>
          </p:cNvSpPr>
          <p:nvPr>
            <p:ph type="sldImg"/>
          </p:nvPr>
        </p:nvSpPr>
        <p:spPr>
          <a:ln/>
        </p:spPr>
      </p:sp>
      <p:sp>
        <p:nvSpPr>
          <p:cNvPr id="412675"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de-DE"/>
              <a:t>The four main reasons for project termination are:</a:t>
            </a:r>
          </a:p>
          <a:p>
            <a:pPr eaLnBrk="1" hangingPunct="1">
              <a:lnSpc>
                <a:spcPct val="145000"/>
              </a:lnSpc>
              <a:buFont typeface="Wingdings" pitchFamily="2" charset="2"/>
              <a:buChar char="v"/>
            </a:pPr>
            <a:r>
              <a:rPr lang="en-US" altLang="de-DE"/>
              <a:t>Extinction-project is stoped to to successful or unsuccessfull conclusion</a:t>
            </a:r>
          </a:p>
          <a:p>
            <a:pPr eaLnBrk="1" hangingPunct="1">
              <a:lnSpc>
                <a:spcPct val="145000"/>
              </a:lnSpc>
              <a:buFont typeface="Wingdings" pitchFamily="2" charset="2"/>
              <a:buChar char="v"/>
            </a:pPr>
            <a:r>
              <a:rPr lang="en-US" altLang="de-DE"/>
              <a:t>Addition- project is institutionalized as a formal part in the parent organization</a:t>
            </a:r>
          </a:p>
          <a:p>
            <a:pPr eaLnBrk="1" hangingPunct="1">
              <a:lnSpc>
                <a:spcPct val="145000"/>
              </a:lnSpc>
              <a:buFont typeface="Wingdings" pitchFamily="2" charset="2"/>
              <a:buChar char="v"/>
            </a:pPr>
            <a:r>
              <a:rPr lang="en-US" altLang="de-DE"/>
              <a:t>Integration – projects result and resurces are re-integrated in the organizational existing structure</a:t>
            </a:r>
          </a:p>
          <a:p>
            <a:pPr eaLnBrk="1" hangingPunct="1">
              <a:lnSpc>
                <a:spcPct val="145000"/>
              </a:lnSpc>
              <a:buFont typeface="Wingdings" pitchFamily="2" charset="2"/>
              <a:buChar char="v"/>
            </a:pPr>
            <a:r>
              <a:rPr lang="en-US" altLang="de-DE"/>
              <a:t>Starvation – keeping it officially in the books for political reasons</a:t>
            </a:r>
          </a:p>
          <a:p>
            <a:endParaRPr lang="en-US" altLang="en-US"/>
          </a:p>
        </p:txBody>
      </p:sp>
      <p:sp>
        <p:nvSpPr>
          <p:cNvPr id="412676"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F8244638-F093-47F1-B2EA-EDDE09E63C30}" type="datetime1">
              <a:rPr lang="de-DE" altLang="en-US" sz="1000" b="0" smtClean="0">
                <a:solidFill>
                  <a:schemeClr val="tx1"/>
                </a:solidFill>
                <a:ea typeface="MS PGothic" pitchFamily="34" charset="-128"/>
              </a:rPr>
              <a:pPr/>
              <a:t>05.07.2019</a:t>
            </a:fld>
            <a:endParaRPr lang="de-DE" altLang="en-US" sz="1000" b="0">
              <a:solidFill>
                <a:schemeClr val="tx1"/>
              </a:solidFill>
              <a:ea typeface="MS PGothic" pitchFamily="34" charset="-128"/>
            </a:endParaRPr>
          </a:p>
        </p:txBody>
      </p:sp>
      <p:sp>
        <p:nvSpPr>
          <p:cNvPr id="412677"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4C1BF9F-7F54-48EB-82F6-B048655AFD5E}" type="slidenum">
              <a:rPr lang="de-DE" altLang="de-DE" sz="1000" b="0">
                <a:solidFill>
                  <a:schemeClr val="tx1"/>
                </a:solidFill>
                <a:ea typeface="MS PGothic" pitchFamily="34" charset="-128"/>
              </a:rPr>
              <a:pPr/>
              <a:t>31</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Which</a:t>
            </a:r>
            <a:r>
              <a:rPr lang="de-DE" dirty="0"/>
              <a:t> </a:t>
            </a:r>
            <a:r>
              <a:rPr lang="de-DE" dirty="0" err="1"/>
              <a:t>of</a:t>
            </a:r>
            <a:r>
              <a:rPr lang="de-DE" dirty="0"/>
              <a:t> </a:t>
            </a:r>
            <a:r>
              <a:rPr lang="de-DE" dirty="0" err="1"/>
              <a:t>these</a:t>
            </a:r>
            <a:r>
              <a:rPr lang="de-DE" dirty="0"/>
              <a:t> </a:t>
            </a:r>
            <a:r>
              <a:rPr lang="de-DE" dirty="0" err="1"/>
              <a:t>are</a:t>
            </a:r>
            <a:r>
              <a:rPr lang="de-DE" dirty="0"/>
              <a:t> </a:t>
            </a:r>
            <a:r>
              <a:rPr lang="de-DE" dirty="0" err="1"/>
              <a:t>true</a:t>
            </a:r>
            <a:r>
              <a:rPr lang="de-DE" dirty="0"/>
              <a:t> </a:t>
            </a:r>
            <a:r>
              <a:rPr lang="de-DE" dirty="0" err="1"/>
              <a:t>for</a:t>
            </a:r>
            <a:r>
              <a:rPr lang="de-DE" dirty="0"/>
              <a:t> </a:t>
            </a:r>
            <a:r>
              <a:rPr lang="de-DE" dirty="0" err="1"/>
              <a:t>the</a:t>
            </a:r>
            <a:r>
              <a:rPr lang="de-DE" dirty="0"/>
              <a:t> Berlin Airport?</a:t>
            </a:r>
          </a:p>
          <a:p>
            <a:r>
              <a:rPr lang="de-DE" dirty="0"/>
              <a:t>All… </a:t>
            </a:r>
          </a:p>
        </p:txBody>
      </p:sp>
      <p:sp>
        <p:nvSpPr>
          <p:cNvPr id="4" name="Foliennummernplatzhalter 3"/>
          <p:cNvSpPr>
            <a:spLocks noGrp="1"/>
          </p:cNvSpPr>
          <p:nvPr>
            <p:ph type="sldNum" sz="quarter" idx="10"/>
          </p:nvPr>
        </p:nvSpPr>
        <p:spPr/>
        <p:txBody>
          <a:bodyPr/>
          <a:lstStyle/>
          <a:p>
            <a:fld id="{E1F5C4C4-6DEF-42AE-B480-7D8D2C10A4E0}" type="slidenum">
              <a:rPr lang="en-US" smtClean="0"/>
              <a:t>34</a:t>
            </a:fld>
            <a:endParaRPr lang="en-US"/>
          </a:p>
        </p:txBody>
      </p:sp>
    </p:spTree>
    <p:extLst>
      <p:ext uri="{BB962C8B-B14F-4D97-AF65-F5344CB8AC3E}">
        <p14:creationId xmlns:p14="http://schemas.microsoft.com/office/powerpoint/2010/main" val="242212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AA0F0EFA-36CC-4736-94A2-4834B04927C4}"/>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CE09B7F0-2D36-4D72-9EC4-CB160C371961}"/>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a:ea typeface="ＭＳ Ｐゴシック" panose="020B0600070205080204" pitchFamily="34" charset="-128"/>
              </a:rPr>
              <a:t>wissenschaftlichkeit</a:t>
            </a:r>
          </a:p>
        </p:txBody>
      </p:sp>
      <p:sp>
        <p:nvSpPr>
          <p:cNvPr id="14340" name="Datumsplatzhalter 3">
            <a:extLst>
              <a:ext uri="{FF2B5EF4-FFF2-40B4-BE49-F238E27FC236}">
                <a16:creationId xmlns:a16="http://schemas.microsoft.com/office/drawing/2014/main" id="{6E2A59D6-9E45-4DC2-A851-1D9A13C31415}"/>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E64754B6-BCFE-4130-8C1D-9A2E6E424AED}" type="datetime1">
              <a:rPr lang="de-DE" altLang="de-DE" sz="1000" b="0" smtClean="0">
                <a:solidFill>
                  <a:schemeClr val="tx1"/>
                </a:solidFill>
                <a:ea typeface="ＭＳ Ｐゴシック" panose="020B0600070205080204" pitchFamily="34" charset="-128"/>
              </a:rPr>
              <a:pPr/>
              <a:t>05.07.2019</a:t>
            </a:fld>
            <a:endParaRPr lang="de-DE" altLang="de-DE" sz="1000" b="0">
              <a:solidFill>
                <a:schemeClr val="tx1"/>
              </a:solidFill>
              <a:ea typeface="ＭＳ Ｐゴシック" panose="020B0600070205080204" pitchFamily="34" charset="-128"/>
            </a:endParaRPr>
          </a:p>
        </p:txBody>
      </p:sp>
      <p:sp>
        <p:nvSpPr>
          <p:cNvPr id="14341" name="Foliennummernplatzhalter 4">
            <a:extLst>
              <a:ext uri="{FF2B5EF4-FFF2-40B4-BE49-F238E27FC236}">
                <a16:creationId xmlns:a16="http://schemas.microsoft.com/office/drawing/2014/main" id="{F845E6C8-DBF4-40DE-B8AB-CC4C8A583AA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1E23F62-9A14-4B04-82ED-5EFBB7A70D36}" type="slidenum">
              <a:rPr lang="de-DE" altLang="de-DE" sz="1000" b="0" smtClean="0">
                <a:solidFill>
                  <a:schemeClr val="tx1"/>
                </a:solidFill>
                <a:ea typeface="ＭＳ Ｐゴシック" panose="020B0600070205080204" pitchFamily="34" charset="-128"/>
              </a:rPr>
              <a:pPr/>
              <a:t>4</a:t>
            </a:fld>
            <a:endParaRPr lang="de-DE" altLang="de-DE" sz="1200" b="0" dirty="0">
              <a:solidFill>
                <a:schemeClr val="tx1"/>
              </a:solidFill>
              <a:latin typeface="Calibri"/>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7CEF418A-BEC3-4C3D-8ED5-4143802DF9EC}"/>
              </a:ext>
            </a:extLst>
          </p:cNvPr>
          <p:cNvSpPr>
            <a:spLocks noGrp="1" noRot="1" noChangeAspect="1" noChangeArrowheads="1" noTextEdit="1"/>
          </p:cNvSpPr>
          <p:nvPr>
            <p:ph type="sldImg"/>
          </p:nvPr>
        </p:nvSpPr>
        <p:spPr>
          <a:ln/>
        </p:spPr>
      </p:sp>
      <p:sp>
        <p:nvSpPr>
          <p:cNvPr id="12291" name="Notizenplatzhalter 2">
            <a:extLst>
              <a:ext uri="{FF2B5EF4-FFF2-40B4-BE49-F238E27FC236}">
                <a16:creationId xmlns:a16="http://schemas.microsoft.com/office/drawing/2014/main" id="{8B734B23-F1CD-41DB-B441-564C02A6FF7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de-DE" dirty="0" err="1">
                <a:ea typeface="ＭＳ Ｐゴシック" panose="020B0600070205080204" pitchFamily="34" charset="-128"/>
              </a:rPr>
              <a:t>Acadmeic</a:t>
            </a:r>
            <a:r>
              <a:rPr lang="de-DE" altLang="de-DE" dirty="0">
                <a:ea typeface="ＭＳ Ｐゴシック" panose="020B0600070205080204" pitchFamily="34" charset="-128"/>
              </a:rPr>
              <a:t> </a:t>
            </a:r>
            <a:r>
              <a:rPr lang="de-DE" altLang="de-DE" dirty="0" err="1">
                <a:ea typeface="ＭＳ Ｐゴシック" panose="020B0600070205080204" pitchFamily="34" charset="-128"/>
              </a:rPr>
              <a:t>writing</a:t>
            </a:r>
            <a:r>
              <a:rPr lang="de-DE" altLang="de-DE" dirty="0">
                <a:ea typeface="ＭＳ Ｐゴシック" panose="020B0600070205080204" pitchFamily="34" charset="-128"/>
              </a:rPr>
              <a:t> style!</a:t>
            </a:r>
          </a:p>
        </p:txBody>
      </p:sp>
      <p:sp>
        <p:nvSpPr>
          <p:cNvPr id="12292" name="Datumsplatzhalter 3">
            <a:extLst>
              <a:ext uri="{FF2B5EF4-FFF2-40B4-BE49-F238E27FC236}">
                <a16:creationId xmlns:a16="http://schemas.microsoft.com/office/drawing/2014/main" id="{3A920BDA-640A-4D57-B226-B61E07EBDC3B}"/>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638FA3B-CD18-43F4-A4DC-C553657C72EC}" type="datetime1">
              <a:rPr lang="de-DE" altLang="de-DE" sz="1000" b="0" smtClean="0">
                <a:solidFill>
                  <a:schemeClr val="tx1"/>
                </a:solidFill>
                <a:ea typeface="ＭＳ Ｐゴシック" panose="020B0600070205080204" pitchFamily="34" charset="-128"/>
              </a:rPr>
              <a:pPr/>
              <a:t>05.07.2019</a:t>
            </a:fld>
            <a:endParaRPr lang="de-DE" altLang="de-DE" sz="1000" b="0">
              <a:solidFill>
                <a:schemeClr val="tx1"/>
              </a:solidFill>
              <a:ea typeface="ＭＳ Ｐゴシック" panose="020B0600070205080204" pitchFamily="34" charset="-128"/>
            </a:endParaRPr>
          </a:p>
        </p:txBody>
      </p:sp>
      <p:sp>
        <p:nvSpPr>
          <p:cNvPr id="12293" name="Foliennummernplatzhalter 4">
            <a:extLst>
              <a:ext uri="{FF2B5EF4-FFF2-40B4-BE49-F238E27FC236}">
                <a16:creationId xmlns:a16="http://schemas.microsoft.com/office/drawing/2014/main" id="{82D14591-B324-49D2-8031-F526014B9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84D37C0D-B775-4013-99A6-1B4F48D0CAAA}" type="slidenum">
              <a:rPr lang="de-DE" altLang="de-DE" sz="1000" b="0" smtClean="0">
                <a:solidFill>
                  <a:schemeClr val="tx1"/>
                </a:solidFill>
                <a:ea typeface="ＭＳ Ｐゴシック" panose="020B0600070205080204" pitchFamily="34" charset="-128"/>
              </a:rPr>
              <a:pPr/>
              <a:t>5</a:t>
            </a:fld>
            <a:endParaRPr lang="de-DE" altLang="de-DE" sz="1200" b="0" dirty="0">
              <a:solidFill>
                <a:schemeClr val="tx1"/>
              </a:solidFill>
              <a:latin typeface="Calibri"/>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a:p>
        </p:txBody>
      </p:sp>
      <p:sp>
        <p:nvSpPr>
          <p:cNvPr id="88068"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324B33C-F781-4814-B39B-B565CD79A968}"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88069"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7AD13E7-B3EC-4021-ACA0-69B4D6697E7E}" type="slidenum">
              <a:rPr lang="de-DE" altLang="de-DE" sz="1000" b="0">
                <a:solidFill>
                  <a:schemeClr val="tx1"/>
                </a:solidFill>
                <a:ea typeface="MS PGothic" pitchFamily="34" charset="-128"/>
              </a:rPr>
              <a:pPr/>
              <a:t>6</a:t>
            </a:fld>
            <a:endParaRPr lang="de-DE" altLang="de-DE" sz="1200" b="0" dirty="0">
              <a:solidFill>
                <a:schemeClr val="tx1"/>
              </a:solidFill>
              <a:latin typeface="Calibri"/>
              <a:ea typeface="MS PGothic" pitchFamily="34" charset="-128"/>
            </a:endParaRPr>
          </a:p>
        </p:txBody>
      </p:sp>
    </p:spTree>
    <p:extLst>
      <p:ext uri="{BB962C8B-B14F-4D97-AF65-F5344CB8AC3E}">
        <p14:creationId xmlns:p14="http://schemas.microsoft.com/office/powerpoint/2010/main" val="90661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Folienbildplatzhalter 1"/>
          <p:cNvSpPr>
            <a:spLocks noGrp="1" noRot="1" noChangeAspect="1" noTextEdit="1"/>
          </p:cNvSpPr>
          <p:nvPr>
            <p:ph type="sldImg"/>
          </p:nvPr>
        </p:nvSpPr>
        <p:spPr>
          <a:ln/>
        </p:spPr>
      </p:sp>
      <p:sp>
        <p:nvSpPr>
          <p:cNvPr id="37273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One of the most significant challenges in PM: maintaining an accurate monitoring and control system </a:t>
            </a:r>
          </a:p>
          <a:p>
            <a:r>
              <a:rPr lang="en-US" altLang="en-US"/>
              <a:t>What and when question most critical: What information should be measured and when to best measure it?</a:t>
            </a:r>
          </a:p>
        </p:txBody>
      </p:sp>
      <p:sp>
        <p:nvSpPr>
          <p:cNvPr id="372740"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4F0139B-158F-4399-850A-2955881FCBEE}" type="datetime1">
              <a:rPr lang="de-DE" altLang="en-US" sz="1000" b="0" smtClean="0">
                <a:solidFill>
                  <a:schemeClr val="tx1"/>
                </a:solidFill>
                <a:ea typeface="MS PGothic" pitchFamily="34" charset="-128"/>
              </a:rPr>
              <a:pPr/>
              <a:t>05.07.2019</a:t>
            </a:fld>
            <a:endParaRPr lang="de-DE" altLang="en-US" sz="1000" b="0">
              <a:solidFill>
                <a:schemeClr val="tx1"/>
              </a:solidFill>
              <a:ea typeface="MS PGothic" pitchFamily="34" charset="-128"/>
            </a:endParaRPr>
          </a:p>
        </p:txBody>
      </p:sp>
      <p:sp>
        <p:nvSpPr>
          <p:cNvPr id="372741"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1F91ACF8-E96A-456B-9827-44B9CB5B2213}" type="slidenum">
              <a:rPr lang="de-DE" altLang="de-DE" sz="1000" b="0">
                <a:solidFill>
                  <a:schemeClr val="tx1"/>
                </a:solidFill>
                <a:ea typeface="MS PGothic" pitchFamily="34" charset="-128"/>
              </a:rPr>
              <a:pPr/>
              <a:t>7</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de-DE" dirty="0" err="1">
                <a:ea typeface="ＭＳ Ｐゴシック" pitchFamily="1" charset="-128"/>
              </a:rPr>
              <a:t>There</a:t>
            </a:r>
            <a:r>
              <a:rPr lang="de-DE" dirty="0">
                <a:ea typeface="ＭＳ Ｐゴシック" pitchFamily="1" charset="-128"/>
              </a:rPr>
              <a:t> </a:t>
            </a:r>
            <a:r>
              <a:rPr lang="de-DE" dirty="0" err="1">
                <a:ea typeface="ＭＳ Ｐゴシック" pitchFamily="1" charset="-128"/>
              </a:rPr>
              <a:t>is</a:t>
            </a:r>
            <a:r>
              <a:rPr lang="de-DE" dirty="0">
                <a:ea typeface="ＭＳ Ｐゴシック" pitchFamily="1" charset="-128"/>
              </a:rPr>
              <a:t> a </a:t>
            </a:r>
            <a:r>
              <a:rPr lang="de-DE" dirty="0" err="1">
                <a:ea typeface="ＭＳ Ｐゴシック" pitchFamily="1" charset="-128"/>
              </a:rPr>
              <a:t>general</a:t>
            </a:r>
            <a:r>
              <a:rPr lang="de-DE" dirty="0">
                <a:ea typeface="ＭＳ Ｐゴシック" pitchFamily="1" charset="-128"/>
              </a:rPr>
              <a:t> </a:t>
            </a:r>
            <a:r>
              <a:rPr lang="de-DE" dirty="0" err="1">
                <a:ea typeface="ＭＳ Ｐゴシック" pitchFamily="1" charset="-128"/>
              </a:rPr>
              <a:t>model</a:t>
            </a:r>
            <a:r>
              <a:rPr lang="de-DE" dirty="0">
                <a:ea typeface="ＭＳ Ｐゴシック" pitchFamily="1" charset="-128"/>
              </a:rPr>
              <a:t>:</a:t>
            </a:r>
          </a:p>
          <a:p>
            <a:pPr marL="228600" indent="-228600">
              <a:buFontTx/>
              <a:buAutoNum type="arabicPeriod"/>
              <a:defRPr/>
            </a:pPr>
            <a:r>
              <a:rPr lang="de-DE" dirty="0">
                <a:ea typeface="ＭＳ Ｐゴシック" pitchFamily="1" charset="-128"/>
              </a:rPr>
              <a:t>Setting </a:t>
            </a:r>
            <a:r>
              <a:rPr lang="de-DE" dirty="0" err="1">
                <a:ea typeface="ＭＳ Ｐゴシック" pitchFamily="1" charset="-128"/>
              </a:rPr>
              <a:t>goal</a:t>
            </a:r>
            <a:r>
              <a:rPr lang="de-DE" dirty="0">
                <a:ea typeface="ＭＳ Ｐゴシック" pitchFamily="1" charset="-128"/>
              </a:rPr>
              <a:t>: </a:t>
            </a:r>
            <a:r>
              <a:rPr lang="de-DE" dirty="0" err="1">
                <a:ea typeface="ＭＳ Ｐゴシック" pitchFamily="1" charset="-128"/>
              </a:rPr>
              <a:t>includes</a:t>
            </a:r>
            <a:r>
              <a:rPr lang="de-DE" dirty="0">
                <a:ea typeface="ＭＳ Ｐゴシック" pitchFamily="1" charset="-128"/>
              </a:rPr>
              <a:t> </a:t>
            </a:r>
            <a:r>
              <a:rPr lang="de-DE" dirty="0" err="1">
                <a:ea typeface="ＭＳ Ｐゴシック" pitchFamily="1" charset="-128"/>
              </a:rPr>
              <a:t>setting</a:t>
            </a:r>
            <a:r>
              <a:rPr lang="de-DE" dirty="0">
                <a:ea typeface="ＭＳ Ｐゴシック" pitchFamily="1" charset="-128"/>
              </a:rPr>
              <a:t> </a:t>
            </a:r>
            <a:r>
              <a:rPr lang="de-DE" dirty="0" err="1">
                <a:ea typeface="ＭＳ Ｐゴシック" pitchFamily="1" charset="-128"/>
              </a:rPr>
              <a:t>baseline</a:t>
            </a:r>
            <a:r>
              <a:rPr lang="de-DE" dirty="0">
                <a:ea typeface="ＭＳ Ｐゴシック" pitchFamily="1" charset="-128"/>
              </a:rPr>
              <a:t> plan </a:t>
            </a:r>
            <a:r>
              <a:rPr lang="de-DE" dirty="0" err="1">
                <a:ea typeface="ＭＳ Ｐゴシック" pitchFamily="1" charset="-128"/>
              </a:rPr>
              <a:t>and</a:t>
            </a:r>
            <a:r>
              <a:rPr lang="de-DE" dirty="0">
                <a:ea typeface="ＭＳ Ｐゴシック" pitchFamily="1" charset="-128"/>
              </a:rPr>
              <a:t> </a:t>
            </a:r>
            <a:r>
              <a:rPr lang="de-DE" dirty="0" err="1">
                <a:ea typeface="ＭＳ Ｐゴシック" pitchFamily="1" charset="-128"/>
              </a:rPr>
              <a:t>setting</a:t>
            </a:r>
            <a:r>
              <a:rPr lang="de-DE" dirty="0">
                <a:ea typeface="ＭＳ Ｐゴシック" pitchFamily="1" charset="-128"/>
              </a:rPr>
              <a:t> WBS </a:t>
            </a:r>
            <a:r>
              <a:rPr lang="de-DE" dirty="0" err="1">
                <a:ea typeface="ＭＳ Ｐゴシック" pitchFamily="1" charset="-128"/>
              </a:rPr>
              <a:t>with</a:t>
            </a:r>
            <a:r>
              <a:rPr lang="de-DE" dirty="0">
                <a:ea typeface="ＭＳ Ｐゴシック" pitchFamily="1" charset="-128"/>
              </a:rPr>
              <a:t> </a:t>
            </a:r>
            <a:r>
              <a:rPr lang="de-DE" dirty="0" err="1">
                <a:ea typeface="ＭＳ Ｐゴシック" pitchFamily="1" charset="-128"/>
              </a:rPr>
              <a:t>subgoals</a:t>
            </a:r>
            <a:endParaRPr lang="de-DE" dirty="0">
              <a:ea typeface="ＭＳ Ｐゴシック" pitchFamily="1" charset="-128"/>
            </a:endParaRPr>
          </a:p>
          <a:p>
            <a:pPr marL="228600" indent="-228600">
              <a:buFontTx/>
              <a:buAutoNum type="arabicPeriod"/>
              <a:defRPr/>
            </a:pPr>
            <a:r>
              <a:rPr lang="de-DE" dirty="0" err="1">
                <a:ea typeface="ＭＳ Ｐゴシック" pitchFamily="1" charset="-128"/>
              </a:rPr>
              <a:t>Putting</a:t>
            </a:r>
            <a:r>
              <a:rPr lang="de-DE" dirty="0">
                <a:ea typeface="ＭＳ Ｐゴシック" pitchFamily="1" charset="-128"/>
              </a:rPr>
              <a:t> a </a:t>
            </a:r>
            <a:r>
              <a:rPr lang="de-DE" dirty="0" err="1">
                <a:ea typeface="ＭＳ Ｐゴシック" pitchFamily="1" charset="-128"/>
              </a:rPr>
              <a:t>system</a:t>
            </a:r>
            <a:r>
              <a:rPr lang="de-DE" dirty="0">
                <a:ea typeface="ＭＳ Ｐゴシック" pitchFamily="1" charset="-128"/>
              </a:rPr>
              <a:t> in </a:t>
            </a:r>
            <a:r>
              <a:rPr lang="de-DE" dirty="0" err="1">
                <a:ea typeface="ＭＳ Ｐゴシック" pitchFamily="1" charset="-128"/>
              </a:rPr>
              <a:t>place</a:t>
            </a:r>
            <a:r>
              <a:rPr lang="de-DE" dirty="0">
                <a:ea typeface="ＭＳ Ｐゴシック" pitchFamily="1" charset="-128"/>
              </a:rPr>
              <a:t> </a:t>
            </a:r>
            <a:r>
              <a:rPr lang="de-DE" dirty="0" err="1">
                <a:ea typeface="ＭＳ Ｐゴシック" pitchFamily="1" charset="-128"/>
              </a:rPr>
              <a:t>that</a:t>
            </a:r>
            <a:r>
              <a:rPr lang="de-DE" dirty="0">
                <a:ea typeface="ＭＳ Ｐゴシック" pitchFamily="1" charset="-128"/>
              </a:rPr>
              <a:t> </a:t>
            </a:r>
            <a:r>
              <a:rPr lang="de-DE" dirty="0" err="1">
                <a:ea typeface="ＭＳ Ｐゴシック" pitchFamily="1" charset="-128"/>
              </a:rPr>
              <a:t>allows</a:t>
            </a:r>
            <a:r>
              <a:rPr lang="de-DE" dirty="0">
                <a:ea typeface="ＭＳ Ｐゴシック" pitchFamily="1" charset="-128"/>
              </a:rPr>
              <a:t> </a:t>
            </a:r>
            <a:r>
              <a:rPr lang="de-DE" dirty="0" err="1">
                <a:ea typeface="ＭＳ Ｐゴシック" pitchFamily="1" charset="-128"/>
              </a:rPr>
              <a:t>for</a:t>
            </a:r>
            <a:r>
              <a:rPr lang="de-DE" dirty="0">
                <a:ea typeface="ＭＳ Ｐゴシック" pitchFamily="1" charset="-128"/>
              </a:rPr>
              <a:t> </a:t>
            </a:r>
            <a:r>
              <a:rPr lang="de-DE" dirty="0" err="1">
                <a:ea typeface="ＭＳ Ｐゴシック" pitchFamily="1" charset="-128"/>
              </a:rPr>
              <a:t>accurate</a:t>
            </a:r>
            <a:r>
              <a:rPr lang="de-DE" dirty="0">
                <a:ea typeface="ＭＳ Ｐゴシック" pitchFamily="1" charset="-128"/>
              </a:rPr>
              <a:t> </a:t>
            </a:r>
            <a:r>
              <a:rPr lang="de-DE" dirty="0" err="1">
                <a:ea typeface="ＭＳ Ｐゴシック" pitchFamily="1" charset="-128"/>
              </a:rPr>
              <a:t>measurements</a:t>
            </a:r>
            <a:r>
              <a:rPr lang="de-DE" dirty="0">
                <a:ea typeface="ＭＳ Ｐゴシック" pitchFamily="1" charset="-128"/>
              </a:rPr>
              <a:t> </a:t>
            </a:r>
            <a:r>
              <a:rPr lang="de-DE" dirty="0" err="1">
                <a:ea typeface="ＭＳ Ｐゴシック" pitchFamily="1" charset="-128"/>
              </a:rPr>
              <a:t>of</a:t>
            </a:r>
            <a:r>
              <a:rPr lang="de-DE" dirty="0">
                <a:ea typeface="ＭＳ Ｐゴシック" pitchFamily="1" charset="-128"/>
              </a:rPr>
              <a:t> </a:t>
            </a:r>
            <a:r>
              <a:rPr lang="de-DE" dirty="0" err="1">
                <a:ea typeface="ＭＳ Ｐゴシック" pitchFamily="1" charset="-128"/>
              </a:rPr>
              <a:t>activities</a:t>
            </a:r>
            <a:r>
              <a:rPr lang="de-DE" dirty="0">
                <a:ea typeface="ＭＳ Ｐゴシック" pitchFamily="1" charset="-128"/>
              </a:rPr>
              <a:t> at </a:t>
            </a:r>
            <a:r>
              <a:rPr lang="de-DE" dirty="0" err="1">
                <a:ea typeface="ＭＳ Ｐゴシック" pitchFamily="1" charset="-128"/>
              </a:rPr>
              <a:t>the</a:t>
            </a:r>
            <a:r>
              <a:rPr lang="de-DE" dirty="0">
                <a:ea typeface="ＭＳ Ｐゴシック" pitchFamily="1" charset="-128"/>
              </a:rPr>
              <a:t> </a:t>
            </a:r>
            <a:r>
              <a:rPr lang="de-DE" dirty="0" err="1">
                <a:ea typeface="ＭＳ Ｐゴシック" pitchFamily="1" charset="-128"/>
              </a:rPr>
              <a:t>needed</a:t>
            </a:r>
            <a:r>
              <a:rPr lang="de-DE" dirty="0">
                <a:ea typeface="ＭＳ Ｐゴシック" pitchFamily="1" charset="-128"/>
              </a:rPr>
              <a:t> time</a:t>
            </a:r>
          </a:p>
          <a:p>
            <a:pPr>
              <a:defRPr/>
            </a:pPr>
            <a:r>
              <a:rPr lang="de-DE" dirty="0">
                <a:ea typeface="ＭＳ Ｐゴシック" pitchFamily="1" charset="-128"/>
              </a:rPr>
              <a:t>..</a:t>
            </a:r>
            <a:r>
              <a:rPr lang="de-DE" dirty="0" err="1">
                <a:ea typeface="ＭＳ Ｐゴシック" pitchFamily="1" charset="-128"/>
              </a:rPr>
              <a:t>rest</a:t>
            </a:r>
            <a:r>
              <a:rPr lang="de-DE" dirty="0">
                <a:ea typeface="ＭＳ Ｐゴシック" pitchFamily="1" charset="-128"/>
              </a:rPr>
              <a:t> </a:t>
            </a:r>
            <a:r>
              <a:rPr lang="de-DE" dirty="0" err="1">
                <a:ea typeface="ＭＳ Ｐゴシック" pitchFamily="1" charset="-128"/>
              </a:rPr>
              <a:t>is</a:t>
            </a:r>
            <a:r>
              <a:rPr lang="de-DE" dirty="0">
                <a:ea typeface="ＭＳ Ｐゴシック" pitchFamily="1" charset="-128"/>
              </a:rPr>
              <a:t> </a:t>
            </a:r>
            <a:r>
              <a:rPr lang="de-DE" dirty="0" err="1">
                <a:ea typeface="ＭＳ Ｐゴシック" pitchFamily="1" charset="-128"/>
              </a:rPr>
              <a:t>cllear</a:t>
            </a:r>
            <a:endParaRPr lang="de-DE" dirty="0">
              <a:ea typeface="ＭＳ Ｐゴシック" pitchFamily="1" charset="-128"/>
            </a:endParaRPr>
          </a:p>
        </p:txBody>
      </p:sp>
      <p:sp>
        <p:nvSpPr>
          <p:cNvPr id="37581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4288C8F-B117-4866-AC72-D3F943F8ADE4}" type="datetime1">
              <a:rPr lang="de-DE" altLang="de-DE" sz="1000" b="0" smtClean="0">
                <a:solidFill>
                  <a:schemeClr val="tx1"/>
                </a:solidFill>
                <a:ea typeface="MS PGothic" pitchFamily="34" charset="-128"/>
              </a:rPr>
              <a:pPr/>
              <a:t>05.07.2019</a:t>
            </a:fld>
            <a:endParaRPr lang="de-DE" altLang="de-DE" sz="1000" b="0">
              <a:solidFill>
                <a:schemeClr val="tx1"/>
              </a:solidFill>
              <a:ea typeface="MS PGothic" pitchFamily="34" charset="-128"/>
            </a:endParaRPr>
          </a:p>
        </p:txBody>
      </p:sp>
      <p:sp>
        <p:nvSpPr>
          <p:cNvPr id="37581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91CAEBD-0EA2-4204-B35D-E22D00EB518B}" type="slidenum">
              <a:rPr lang="de-DE" altLang="de-DE" sz="1000" b="0">
                <a:solidFill>
                  <a:schemeClr val="tx1"/>
                </a:solidFill>
                <a:ea typeface="MS PGothic" pitchFamily="34" charset="-128"/>
              </a:rPr>
              <a:pPr/>
              <a:t>9</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lienbildplatzhalter 1"/>
          <p:cNvSpPr>
            <a:spLocks noGrp="1" noRot="1" noChangeAspect="1" noTextEdit="1"/>
          </p:cNvSpPr>
          <p:nvPr>
            <p:ph type="sldImg"/>
          </p:nvPr>
        </p:nvSpPr>
        <p:spPr>
          <a:ln/>
        </p:spPr>
      </p:sp>
      <p:sp>
        <p:nvSpPr>
          <p:cNvPr id="377859"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Times" charset="0"/>
              <a:buChar char="•"/>
            </a:pPr>
            <a:r>
              <a:rPr lang="de-DE" altLang="en-US" dirty="0"/>
              <a:t>Monitoring</a:t>
            </a:r>
          </a:p>
          <a:p>
            <a:pPr>
              <a:buFont typeface="Times" charset="0"/>
              <a:buChar char="•"/>
            </a:pPr>
            <a:r>
              <a:rPr lang="en-US" altLang="en-US" sz="1800" b="1" dirty="0"/>
              <a:t>systematic collection</a:t>
            </a:r>
            <a:r>
              <a:rPr lang="en-US" altLang="en-US" sz="1800" dirty="0"/>
              <a:t>, analysis and use of information from projects and programs for :</a:t>
            </a:r>
          </a:p>
          <a:p>
            <a:pPr lvl="1">
              <a:buFont typeface="Times" charset="0"/>
              <a:buChar char="•"/>
            </a:pPr>
            <a:r>
              <a:rPr lang="en-US" altLang="en-US" sz="1800" dirty="0"/>
              <a:t>learning from the experiences acquired (learning function);</a:t>
            </a:r>
          </a:p>
          <a:p>
            <a:pPr lvl="1">
              <a:buFont typeface="Times" charset="0"/>
              <a:buChar char="•"/>
            </a:pPr>
            <a:r>
              <a:rPr lang="en-US" altLang="en-US" sz="1800" dirty="0"/>
              <a:t>accounting internally and externally for the resources used and the results obtained (monitoring function);</a:t>
            </a:r>
          </a:p>
          <a:p>
            <a:pPr lvl="1">
              <a:buFont typeface="Times" charset="0"/>
              <a:buChar char="•"/>
            </a:pPr>
            <a:r>
              <a:rPr lang="en-US" altLang="en-US" sz="1800" dirty="0"/>
              <a:t>taking decisions (steering function)</a:t>
            </a:r>
          </a:p>
          <a:p>
            <a:pPr>
              <a:buFont typeface="Times" charset="0"/>
              <a:buChar char="•"/>
            </a:pPr>
            <a:r>
              <a:rPr lang="de-DE" altLang="en-US" dirty="0"/>
              <a:t>Evaluation</a:t>
            </a:r>
          </a:p>
          <a:p>
            <a:pPr>
              <a:buFont typeface="Times" charset="0"/>
              <a:buChar char="•"/>
            </a:pPr>
            <a:r>
              <a:rPr lang="en-US" altLang="en-US" sz="1800" dirty="0"/>
              <a:t>assessing as systematically and objectively as possible an ongoing or completed project, program or policy to</a:t>
            </a:r>
          </a:p>
          <a:p>
            <a:pPr lvl="1">
              <a:buFont typeface="Times" charset="0"/>
              <a:buChar char="•"/>
            </a:pPr>
            <a:r>
              <a:rPr lang="en-US" altLang="en-US" sz="1800" dirty="0"/>
              <a:t>be able to make statements about their relevance, effectiveness, efficiency, impact and sustainability.</a:t>
            </a:r>
          </a:p>
          <a:p>
            <a:pPr>
              <a:buFont typeface="Times" charset="0"/>
              <a:buChar char="•"/>
            </a:pPr>
            <a:endParaRPr lang="en-US" altLang="en-US" sz="1800" dirty="0"/>
          </a:p>
          <a:p>
            <a:pPr>
              <a:buFont typeface="Times" charset="0"/>
              <a:buNone/>
            </a:pPr>
            <a:r>
              <a:rPr lang="en-US" altLang="en-US" sz="2000" dirty="0">
                <a:sym typeface="Wingdings" pitchFamily="2" charset="2"/>
              </a:rPr>
              <a:t> </a:t>
            </a:r>
            <a:r>
              <a:rPr lang="en-US" altLang="en-US" sz="2000" dirty="0"/>
              <a:t>Monitoring and evaluation are complementary</a:t>
            </a:r>
            <a:r>
              <a:rPr lang="en-US" altLang="en-US" sz="1800" dirty="0"/>
              <a:t>.</a:t>
            </a:r>
            <a:endParaRPr lang="de-DE" altLang="en-US" sz="1800" dirty="0"/>
          </a:p>
          <a:p>
            <a:endParaRPr lang="de-DE" altLang="en-US" dirty="0"/>
          </a:p>
          <a:p>
            <a:r>
              <a:rPr lang="en-US" altLang="en-US" dirty="0"/>
              <a:t>Monitoring is the systematic collection, analysis and use of information from projects and </a:t>
            </a:r>
            <a:r>
              <a:rPr lang="en-US" altLang="en-US" dirty="0" err="1"/>
              <a:t>programmes</a:t>
            </a:r>
            <a:r>
              <a:rPr lang="en-US" altLang="en-US" dirty="0"/>
              <a:t> for three basic purposes:</a:t>
            </a:r>
          </a:p>
          <a:p>
            <a:r>
              <a:rPr lang="en-US" altLang="en-US" dirty="0"/>
              <a:t>learning from the experiences acquired (learning function);</a:t>
            </a:r>
          </a:p>
          <a:p>
            <a:r>
              <a:rPr lang="en-US" altLang="en-US" dirty="0"/>
              <a:t>accounting internally and externally for the resources used and the results obtained (monitoring function);</a:t>
            </a:r>
          </a:p>
          <a:p>
            <a:r>
              <a:rPr lang="en-US" altLang="en-US" dirty="0"/>
              <a:t>taking decisions (steering function) (</a:t>
            </a:r>
            <a:r>
              <a:rPr lang="en-US" altLang="en-US" dirty="0" err="1"/>
              <a:t>PSO</a:t>
            </a:r>
            <a:r>
              <a:rPr lang="en-US" altLang="en-US" dirty="0"/>
              <a:t>, 2004).</a:t>
            </a:r>
          </a:p>
          <a:p>
            <a:r>
              <a:rPr lang="en-US" altLang="en-US" dirty="0"/>
              <a:t>Evaluation is assessing as systematically and objectively as possible an ongoing or completed project, </a:t>
            </a:r>
            <a:r>
              <a:rPr lang="en-US" altLang="en-US" dirty="0" err="1"/>
              <a:t>programme</a:t>
            </a:r>
            <a:r>
              <a:rPr lang="en-US" altLang="en-US" dirty="0"/>
              <a:t> or policy. The object is to be able to make statements about their relevance, effectiveness, efficiency, impact and sustainability. Based on this information, it can be determined whether any changes need to be made at a project, </a:t>
            </a:r>
            <a:r>
              <a:rPr lang="en-US" altLang="en-US" dirty="0" err="1"/>
              <a:t>programme</a:t>
            </a:r>
            <a:r>
              <a:rPr lang="en-US" altLang="en-US" dirty="0"/>
              <a:t> or policy level, and if so, what they are. What went well, where is there room for improvement? Evaluation thus has both a learning function - the lessons learned need to be incorporated into future proposals or policy - and a monitoring function - partners and members review the implementation of policy based on objectives and resources </a:t>
            </a:r>
            <a:r>
              <a:rPr lang="en-US" altLang="en-US" dirty="0" err="1"/>
              <a:t>mobilised</a:t>
            </a:r>
            <a:r>
              <a:rPr lang="en-US" altLang="en-US" dirty="0"/>
              <a:t>.</a:t>
            </a:r>
          </a:p>
          <a:p>
            <a:r>
              <a:rPr lang="en-US" altLang="en-US" dirty="0"/>
              <a:t>Monitoring and evaluation are complementary. During an evaluation, as much use as possible is made of information from previous monitoring. In contrast to monitoring, where emphasis is on the process and results, evaluation is used to provide insight into the relationships between results (for example, the strengthened capacity of an </a:t>
            </a:r>
            <a:r>
              <a:rPr lang="en-US" altLang="en-US" dirty="0" err="1"/>
              <a:t>organisation</a:t>
            </a:r>
            <a:r>
              <a:rPr lang="en-US" altLang="en-US" dirty="0"/>
              <a:t>), effects (for example, improved services / products) and impact (for example, improved living conditions for the ultimate target group).</a:t>
            </a:r>
          </a:p>
          <a:p>
            <a:endParaRPr lang="de-DE" altLang="en-US" dirty="0"/>
          </a:p>
          <a:p>
            <a:endParaRPr lang="en-US" altLang="en-US" dirty="0"/>
          </a:p>
        </p:txBody>
      </p:sp>
      <p:sp>
        <p:nvSpPr>
          <p:cNvPr id="377860"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51FB65CD-DEE8-418B-AAAF-D6BE8AFE84B0}" type="datetime1">
              <a:rPr lang="de-DE" altLang="en-US" sz="1000" b="0" smtClean="0">
                <a:solidFill>
                  <a:schemeClr val="tx1"/>
                </a:solidFill>
                <a:ea typeface="MS PGothic" pitchFamily="34" charset="-128"/>
              </a:rPr>
              <a:pPr/>
              <a:t>05.07.2019</a:t>
            </a:fld>
            <a:endParaRPr lang="de-DE" altLang="en-US" sz="1000" b="0">
              <a:solidFill>
                <a:schemeClr val="tx1"/>
              </a:solidFill>
              <a:ea typeface="MS PGothic" pitchFamily="34" charset="-128"/>
            </a:endParaRPr>
          </a:p>
        </p:txBody>
      </p:sp>
      <p:sp>
        <p:nvSpPr>
          <p:cNvPr id="377861"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2377A0A3-D5D2-4CFB-9163-CE93C5E34300}" type="slidenum">
              <a:rPr lang="de-DE" altLang="de-DE" sz="1000" b="0">
                <a:solidFill>
                  <a:schemeClr val="tx1"/>
                </a:solidFill>
                <a:ea typeface="MS PGothic" pitchFamily="34" charset="-128"/>
              </a:rPr>
              <a:pPr/>
              <a:t>10</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will </a:t>
            </a:r>
            <a:r>
              <a:rPr lang="de-DE" dirty="0" err="1"/>
              <a:t>present</a:t>
            </a:r>
            <a:r>
              <a:rPr lang="de-DE" dirty="0"/>
              <a:t> </a:t>
            </a:r>
            <a:r>
              <a:rPr lang="de-DE" dirty="0" err="1"/>
              <a:t>the</a:t>
            </a:r>
            <a:r>
              <a:rPr lang="de-DE" dirty="0"/>
              <a:t> </a:t>
            </a:r>
            <a:r>
              <a:rPr lang="de-DE" dirty="0" err="1"/>
              <a:t>most</a:t>
            </a:r>
            <a:r>
              <a:rPr lang="de-DE" dirty="0"/>
              <a:t> </a:t>
            </a:r>
            <a:r>
              <a:rPr lang="de-DE" dirty="0" err="1"/>
              <a:t>common</a:t>
            </a:r>
            <a:r>
              <a:rPr lang="de-DE" dirty="0"/>
              <a:t> </a:t>
            </a:r>
            <a:r>
              <a:rPr lang="de-DE" dirty="0" err="1"/>
              <a:t>monitoring</a:t>
            </a:r>
            <a:r>
              <a:rPr lang="de-DE" dirty="0"/>
              <a:t> </a:t>
            </a:r>
            <a:r>
              <a:rPr lang="de-DE" dirty="0" err="1"/>
              <a:t>approach</a:t>
            </a:r>
            <a:r>
              <a:rPr lang="de-DE" dirty="0"/>
              <a:t>. Very </a:t>
            </a:r>
            <a:r>
              <a:rPr lang="de-DE" dirty="0" err="1"/>
              <a:t>often</a:t>
            </a:r>
            <a:r>
              <a:rPr lang="de-DE" dirty="0"/>
              <a:t> </a:t>
            </a:r>
            <a:r>
              <a:rPr lang="de-DE" dirty="0" err="1"/>
              <a:t>they</a:t>
            </a:r>
            <a:r>
              <a:rPr lang="de-DE" dirty="0"/>
              <a:t> </a:t>
            </a:r>
            <a:r>
              <a:rPr lang="de-DE" dirty="0" err="1"/>
              <a:t>are</a:t>
            </a:r>
            <a:r>
              <a:rPr lang="de-DE" dirty="0"/>
              <a:t> </a:t>
            </a:r>
            <a:r>
              <a:rPr lang="de-DE" dirty="0" err="1"/>
              <a:t>adapted</a:t>
            </a:r>
            <a:r>
              <a:rPr lang="de-DE" dirty="0"/>
              <a:t> </a:t>
            </a:r>
            <a:r>
              <a:rPr lang="de-DE" dirty="0" err="1"/>
              <a:t>to</a:t>
            </a:r>
            <a:r>
              <a:rPr lang="de-DE" dirty="0"/>
              <a:t> </a:t>
            </a:r>
            <a:r>
              <a:rPr lang="de-DE" dirty="0" err="1"/>
              <a:t>the</a:t>
            </a:r>
            <a:r>
              <a:rPr lang="de-DE" dirty="0"/>
              <a:t> </a:t>
            </a:r>
            <a:r>
              <a:rPr lang="de-DE" dirty="0" err="1"/>
              <a:t>needs</a:t>
            </a:r>
            <a:r>
              <a:rPr lang="de-DE" dirty="0"/>
              <a:t> </a:t>
            </a:r>
            <a:r>
              <a:rPr lang="de-DE" dirty="0" err="1"/>
              <a:t>of</a:t>
            </a:r>
            <a:r>
              <a:rPr lang="de-DE" dirty="0"/>
              <a:t> </a:t>
            </a:r>
            <a:r>
              <a:rPr lang="de-DE" dirty="0" err="1"/>
              <a:t>the</a:t>
            </a:r>
            <a:r>
              <a:rPr lang="de-DE" dirty="0"/>
              <a:t> </a:t>
            </a:r>
            <a:r>
              <a:rPr lang="de-DE" dirty="0" err="1"/>
              <a:t>project</a:t>
            </a:r>
            <a:r>
              <a:rPr lang="de-DE" dirty="0"/>
              <a:t>/</a:t>
            </a:r>
            <a:r>
              <a:rPr lang="de-DE" dirty="0" err="1"/>
              <a:t>company</a:t>
            </a:r>
            <a:r>
              <a:rPr lang="de-DE" dirty="0"/>
              <a:t>. </a:t>
            </a:r>
          </a:p>
        </p:txBody>
      </p:sp>
      <p:sp>
        <p:nvSpPr>
          <p:cNvPr id="4" name="Foliennummernplatzhalter 3"/>
          <p:cNvSpPr>
            <a:spLocks noGrp="1"/>
          </p:cNvSpPr>
          <p:nvPr>
            <p:ph type="sldNum" sz="quarter" idx="10"/>
          </p:nvPr>
        </p:nvSpPr>
        <p:spPr/>
        <p:txBody>
          <a:bodyPr/>
          <a:lstStyle/>
          <a:p>
            <a:fld id="{E1F5C4C4-6DEF-42AE-B480-7D8D2C10A4E0}" type="slidenum">
              <a:rPr lang="en-US" smtClean="0"/>
              <a:t>11</a:t>
            </a:fld>
            <a:endParaRPr lang="en-US"/>
          </a:p>
        </p:txBody>
      </p:sp>
    </p:spTree>
    <p:extLst>
      <p:ext uri="{BB962C8B-B14F-4D97-AF65-F5344CB8AC3E}">
        <p14:creationId xmlns:p14="http://schemas.microsoft.com/office/powerpoint/2010/main" val="699424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E271C978-4671-449B-9F70-CB961028F176}" type="datetime1">
              <a:rPr lang="en-GB" smtClean="0"/>
              <a:t>05/07/2019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80AC169A-84F5-4D44-B4C1-109AF54F9D5C}" type="datetime1">
              <a:rPr lang="en-GB" smtClean="0"/>
              <a:t>05/07/2019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B1ADD094-29D9-4086-8A4F-5FF97DC15A1C}" type="datetime1">
              <a:rPr lang="en-GB" smtClean="0"/>
              <a:t>05/07/2019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96F540EC-F7A1-43CD-91F3-EA73C2DB7407}" type="datetime1">
              <a:rPr lang="en-GB" smtClean="0"/>
              <a:t>05/07/2019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B892A54-7423-47F6-A719-BA5FF40DC3C0}" type="datetime1">
              <a:rPr lang="en-GB" smtClean="0"/>
              <a:t>05/07/2019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376D5A0-8E86-459D-A7A3-B2191D3E1535}" type="datetime1">
              <a:rPr lang="en-GB" smtClean="0"/>
              <a:t>05/07/2019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F94F3303-3E92-4C46-91DC-83C2B363354C}" type="datetime1">
              <a:rPr lang="en-GB" smtClean="0"/>
              <a:t>05/07/2019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E1B5599F-1F46-4FC3-A7E3-1655AD82607F}" type="datetime1">
              <a:rPr lang="en-GB" smtClean="0"/>
              <a:t>05/07/2019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F498-0B2D-4469-B120-FBF6610B971F}" type="datetime1">
              <a:rPr lang="en-GB" smtClean="0"/>
              <a:t>05/07/2019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6BF5F69-DCDD-4A65-88FA-DF496DD621A1}" type="datetime1">
              <a:rPr lang="en-GB" smtClean="0"/>
              <a:t>05/07/2019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2A03EF5-FF33-4A8A-BDCB-3A323641F6CA}" type="datetime1">
              <a:rPr lang="en-GB" smtClean="0"/>
              <a:t>05/07/2019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5FC27-0BCC-4139-9F19-ED7BBDFA990E}" type="datetime1">
              <a:rPr lang="en-GB" smtClean="0"/>
              <a:t>05/07/2019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404041"/>
          </a:solidFill>
          <a:latin typeface="Calibri"/>
          <a:ea typeface="Calibri"/>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Calibri"/>
          <a:ea typeface="Calibri"/>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Calibri"/>
          <a:ea typeface="Calibri"/>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Calibri"/>
          <a:ea typeface="Calibri"/>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png"/><Relationship Id="rId7" Type="http://schemas.openxmlformats.org/officeDocument/2006/relationships/diagramQuickStyle" Target="../diagrams/quickStyle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7.png"/><Relationship Id="rId9" Type="http://schemas.microsoft.com/office/2007/relationships/diagramDrawing" Target="../diagrams/drawing15.xml"/></Relationships>
</file>

<file path=ppt/slides/_rels/slide2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png"/><Relationship Id="rId7" Type="http://schemas.openxmlformats.org/officeDocument/2006/relationships/diagramColors" Target="../diagrams/colors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pressbooks.bccampus.ca/studystrategizesucceed/chapter/explore-the-planning-monitoring-evaluation-cyc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Project Management</a:t>
            </a:r>
            <a:endParaRPr lang="hr-HR" dirty="0"/>
          </a:p>
        </p:txBody>
      </p:sp>
      <p:sp>
        <p:nvSpPr>
          <p:cNvPr id="3" name="Subtitle 2"/>
          <p:cNvSpPr>
            <a:spLocks noGrp="1"/>
          </p:cNvSpPr>
          <p:nvPr>
            <p:ph type="subTitle" idx="1"/>
          </p:nvPr>
        </p:nvSpPr>
        <p:spPr/>
        <p:txBody>
          <a:bodyPr/>
          <a:lstStyle/>
          <a:p>
            <a:endParaRPr lang="hr-HR"/>
          </a:p>
        </p:txBody>
      </p:sp>
      <p:sp>
        <p:nvSpPr>
          <p:cNvPr id="4" name="Foliennummernplatzhalter 3"/>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17061543"/>
              </p:ext>
            </p:extLst>
          </p:nvPr>
        </p:nvGraphicFramePr>
        <p:xfrm>
          <a:off x="641694" y="1690688"/>
          <a:ext cx="10712104" cy="4221012"/>
        </p:xfrm>
        <a:graphic>
          <a:graphicData uri="http://schemas.openxmlformats.org/drawingml/2006/table">
            <a:tbl>
              <a:tblPr firstRow="1" bandRow="1">
                <a:tableStyleId>{93296810-A885-4BE3-A3E7-6D5BEEA58F35}</a:tableStyleId>
              </a:tblPr>
              <a:tblGrid>
                <a:gridCol w="5356052">
                  <a:extLst>
                    <a:ext uri="{9D8B030D-6E8A-4147-A177-3AD203B41FA5}">
                      <a16:colId xmlns:a16="http://schemas.microsoft.com/office/drawing/2014/main" val="20000"/>
                    </a:ext>
                  </a:extLst>
                </a:gridCol>
                <a:gridCol w="5356052">
                  <a:extLst>
                    <a:ext uri="{9D8B030D-6E8A-4147-A177-3AD203B41FA5}">
                      <a16:colId xmlns:a16="http://schemas.microsoft.com/office/drawing/2014/main" val="20001"/>
                    </a:ext>
                  </a:extLst>
                </a:gridCol>
              </a:tblGrid>
              <a:tr h="490810">
                <a:tc>
                  <a:txBody>
                    <a:bodyPr/>
                    <a:lstStyle/>
                    <a:p>
                      <a:r>
                        <a:rPr lang="en-US" sz="2400" noProof="0" dirty="0">
                          <a:latin typeface="Calibri"/>
                          <a:ea typeface="Calibri"/>
                        </a:rPr>
                        <a:t>Monitoring</a:t>
                      </a:r>
                    </a:p>
                  </a:txBody>
                  <a:tcPr marL="121925" marR="121925" marT="45707" marB="45707"/>
                </a:tc>
                <a:tc>
                  <a:txBody>
                    <a:bodyPr/>
                    <a:lstStyle/>
                    <a:p>
                      <a:r>
                        <a:rPr lang="en-US" sz="2400" noProof="0" dirty="0">
                          <a:latin typeface="Calibri"/>
                          <a:ea typeface="Calibri"/>
                        </a:rPr>
                        <a:t>Evaluation</a:t>
                      </a:r>
                    </a:p>
                  </a:txBody>
                  <a:tcPr marL="121925" marR="121925" marT="45707" marB="45707"/>
                </a:tc>
                <a:extLst>
                  <a:ext uri="{0D108BD9-81ED-4DB2-BD59-A6C34878D82A}">
                    <a16:rowId xmlns:a16="http://schemas.microsoft.com/office/drawing/2014/main" val="10000"/>
                  </a:ext>
                </a:extLst>
              </a:tr>
              <a:tr h="490810">
                <a:tc>
                  <a:txBody>
                    <a:bodyPr/>
                    <a:lstStyle/>
                    <a:p>
                      <a:r>
                        <a:rPr lang="en-US" sz="2400" noProof="0" dirty="0">
                          <a:latin typeface="Calibri"/>
                          <a:ea typeface="Calibri"/>
                        </a:rPr>
                        <a:t>Continuous</a:t>
                      </a:r>
                    </a:p>
                  </a:txBody>
                  <a:tcPr marL="121925" marR="121925" marT="45707" marB="45707"/>
                </a:tc>
                <a:tc>
                  <a:txBody>
                    <a:bodyPr/>
                    <a:lstStyle/>
                    <a:p>
                      <a:r>
                        <a:rPr lang="en-US" sz="2400" noProof="0" dirty="0">
                          <a:latin typeface="Calibri"/>
                          <a:ea typeface="Calibri"/>
                        </a:rPr>
                        <a:t>Periodical</a:t>
                      </a:r>
                    </a:p>
                  </a:txBody>
                  <a:tcPr marL="121925" marR="121925" marT="45707" marB="45707"/>
                </a:tc>
                <a:extLst>
                  <a:ext uri="{0D108BD9-81ED-4DB2-BD59-A6C34878D82A}">
                    <a16:rowId xmlns:a16="http://schemas.microsoft.com/office/drawing/2014/main" val="10001"/>
                  </a:ext>
                </a:extLst>
              </a:tr>
              <a:tr h="883481">
                <a:tc>
                  <a:txBody>
                    <a:bodyPr/>
                    <a:lstStyle/>
                    <a:p>
                      <a:r>
                        <a:rPr lang="en-US" sz="2400" noProof="0" dirty="0">
                          <a:latin typeface="Calibri"/>
                          <a:ea typeface="Calibri"/>
                        </a:rPr>
                        <a:t>Records real time</a:t>
                      </a:r>
                      <a:r>
                        <a:rPr lang="en-US" sz="2400" baseline="0" noProof="0" dirty="0">
                          <a:latin typeface="Calibri"/>
                          <a:ea typeface="Calibri"/>
                        </a:rPr>
                        <a:t> data</a:t>
                      </a:r>
                      <a:endParaRPr lang="en-US" sz="2400" noProof="0" dirty="0">
                        <a:latin typeface="Calibri"/>
                        <a:ea typeface="Calibri"/>
                      </a:endParaRPr>
                    </a:p>
                  </a:txBody>
                  <a:tcPr marL="121925" marR="121925" marT="45707" marB="45707"/>
                </a:tc>
                <a:tc>
                  <a:txBody>
                    <a:bodyPr/>
                    <a:lstStyle/>
                    <a:p>
                      <a:r>
                        <a:rPr lang="en-US" sz="2400" noProof="0" dirty="0">
                          <a:latin typeface="Calibri"/>
                          <a:ea typeface="Calibri"/>
                        </a:rPr>
                        <a:t>Based on monitoring data and status</a:t>
                      </a:r>
                      <a:r>
                        <a:rPr lang="en-US" sz="2400" baseline="0" noProof="0" dirty="0">
                          <a:latin typeface="Calibri"/>
                          <a:ea typeface="Calibri"/>
                        </a:rPr>
                        <a:t> quo data</a:t>
                      </a:r>
                      <a:endParaRPr lang="en-US" sz="2400" noProof="0" dirty="0">
                        <a:latin typeface="Calibri"/>
                        <a:ea typeface="Calibri"/>
                      </a:endParaRPr>
                    </a:p>
                  </a:txBody>
                  <a:tcPr marL="121925" marR="121925" marT="45707" marB="45707"/>
                </a:tc>
                <a:extLst>
                  <a:ext uri="{0D108BD9-81ED-4DB2-BD59-A6C34878D82A}">
                    <a16:rowId xmlns:a16="http://schemas.microsoft.com/office/drawing/2014/main" val="10002"/>
                  </a:ext>
                </a:extLst>
              </a:tr>
              <a:tr h="490810">
                <a:tc>
                  <a:txBody>
                    <a:bodyPr/>
                    <a:lstStyle/>
                    <a:p>
                      <a:r>
                        <a:rPr lang="en-US" sz="2400" noProof="0" dirty="0">
                          <a:latin typeface="Calibri"/>
                          <a:ea typeface="Calibri"/>
                        </a:rPr>
                        <a:t>Universal</a:t>
                      </a:r>
                    </a:p>
                  </a:txBody>
                  <a:tcPr marL="121925" marR="121925" marT="45707" marB="45707"/>
                </a:tc>
                <a:tc>
                  <a:txBody>
                    <a:bodyPr/>
                    <a:lstStyle/>
                    <a:p>
                      <a:r>
                        <a:rPr lang="en-US" sz="2400" noProof="0" dirty="0">
                          <a:latin typeface="Calibri"/>
                          <a:ea typeface="Calibri"/>
                        </a:rPr>
                        <a:t>Sample</a:t>
                      </a:r>
                    </a:p>
                  </a:txBody>
                  <a:tcPr marL="121925" marR="121925" marT="45707" marB="45707"/>
                </a:tc>
                <a:extLst>
                  <a:ext uri="{0D108BD9-81ED-4DB2-BD59-A6C34878D82A}">
                    <a16:rowId xmlns:a16="http://schemas.microsoft.com/office/drawing/2014/main" val="10003"/>
                  </a:ext>
                </a:extLst>
              </a:tr>
              <a:tr h="883481">
                <a:tc>
                  <a:txBody>
                    <a:bodyPr/>
                    <a:lstStyle/>
                    <a:p>
                      <a:r>
                        <a:rPr lang="en-US" sz="2400" noProof="0" dirty="0">
                          <a:latin typeface="Calibri"/>
                          <a:ea typeface="Calibri"/>
                        </a:rPr>
                        <a:t>During project implementation</a:t>
                      </a:r>
                    </a:p>
                  </a:txBody>
                  <a:tcPr marL="121925" marR="121925" marT="45707" marB="45707"/>
                </a:tc>
                <a:tc>
                  <a:txBody>
                    <a:bodyPr/>
                    <a:lstStyle/>
                    <a:p>
                      <a:r>
                        <a:rPr lang="en-US" sz="2400" noProof="0" dirty="0">
                          <a:latin typeface="Calibri"/>
                          <a:ea typeface="Calibri"/>
                        </a:rPr>
                        <a:t>After</a:t>
                      </a:r>
                      <a:r>
                        <a:rPr lang="en-US" sz="2400" baseline="0" noProof="0" dirty="0">
                          <a:latin typeface="Calibri"/>
                          <a:ea typeface="Calibri"/>
                        </a:rPr>
                        <a:t> and during project implementation</a:t>
                      </a:r>
                      <a:endParaRPr lang="en-US" sz="2400" noProof="0" dirty="0">
                        <a:latin typeface="Calibri"/>
                        <a:ea typeface="Calibri"/>
                      </a:endParaRPr>
                    </a:p>
                  </a:txBody>
                  <a:tcPr marL="121925" marR="121925" marT="45707" marB="45707"/>
                </a:tc>
                <a:extLst>
                  <a:ext uri="{0D108BD9-81ED-4DB2-BD59-A6C34878D82A}">
                    <a16:rowId xmlns:a16="http://schemas.microsoft.com/office/drawing/2014/main" val="10004"/>
                  </a:ext>
                </a:extLst>
              </a:tr>
              <a:tr h="490810">
                <a:tc>
                  <a:txBody>
                    <a:bodyPr/>
                    <a:lstStyle/>
                    <a:p>
                      <a:r>
                        <a:rPr lang="en-US" sz="2400" noProof="0" dirty="0">
                          <a:latin typeface="Calibri"/>
                          <a:ea typeface="Calibri"/>
                        </a:rPr>
                        <a:t>Internal</a:t>
                      </a:r>
                    </a:p>
                  </a:txBody>
                  <a:tcPr marL="121925" marR="121925" marT="45707" marB="45707"/>
                </a:tc>
                <a:tc>
                  <a:txBody>
                    <a:bodyPr/>
                    <a:lstStyle/>
                    <a:p>
                      <a:r>
                        <a:rPr lang="en-US" sz="2400" noProof="0" dirty="0">
                          <a:latin typeface="Calibri"/>
                          <a:ea typeface="Calibri"/>
                        </a:rPr>
                        <a:t>Often external</a:t>
                      </a:r>
                    </a:p>
                  </a:txBody>
                  <a:tcPr marL="121925" marR="121925" marT="45707" marB="45707"/>
                </a:tc>
                <a:extLst>
                  <a:ext uri="{0D108BD9-81ED-4DB2-BD59-A6C34878D82A}">
                    <a16:rowId xmlns:a16="http://schemas.microsoft.com/office/drawing/2014/main" val="10005"/>
                  </a:ext>
                </a:extLst>
              </a:tr>
              <a:tr h="490810">
                <a:tc>
                  <a:txBody>
                    <a:bodyPr/>
                    <a:lstStyle/>
                    <a:p>
                      <a:r>
                        <a:rPr lang="en-US" sz="2400" noProof="0" dirty="0">
                          <a:latin typeface="Calibri"/>
                          <a:ea typeface="Calibri"/>
                        </a:rPr>
                        <a:t>Are we doing things right?</a:t>
                      </a:r>
                    </a:p>
                  </a:txBody>
                  <a:tcPr marL="121925" marR="121925" marT="45707" marB="45707"/>
                </a:tc>
                <a:tc>
                  <a:txBody>
                    <a:bodyPr/>
                    <a:lstStyle/>
                    <a:p>
                      <a:r>
                        <a:rPr lang="en-US" sz="2400" noProof="0" dirty="0">
                          <a:latin typeface="Calibri"/>
                          <a:ea typeface="Calibri"/>
                        </a:rPr>
                        <a:t>Are we doing the right things?</a:t>
                      </a:r>
                    </a:p>
                  </a:txBody>
                  <a:tcPr marL="121925" marR="121925" marT="45707" marB="45707"/>
                </a:tc>
                <a:extLst>
                  <a:ext uri="{0D108BD9-81ED-4DB2-BD59-A6C34878D82A}">
                    <a16:rowId xmlns:a16="http://schemas.microsoft.com/office/drawing/2014/main" val="10006"/>
                  </a:ext>
                </a:extLst>
              </a:tr>
            </a:tbl>
          </a:graphicData>
        </a:graphic>
      </p:graphicFrame>
      <p:sp>
        <p:nvSpPr>
          <p:cNvPr id="376863" name="Title 1"/>
          <p:cNvSpPr>
            <a:spLocks noGrp="1"/>
          </p:cNvSpPr>
          <p:nvPr>
            <p:ph type="title"/>
          </p:nvPr>
        </p:nvSpPr>
        <p:spPr/>
        <p:txBody>
          <a:bodyPr>
            <a:normAutofit/>
          </a:bodyPr>
          <a:lstStyle/>
          <a:p>
            <a:r>
              <a:rPr lang="de-DE" altLang="en-US" sz="4000" b="1" dirty="0">
                <a:latin typeface="+mj-lt"/>
              </a:rPr>
              <a:t>Monitoring and Evaluation (</a:t>
            </a:r>
            <a:r>
              <a:rPr lang="de-DE" altLang="en-US" sz="4000" b="1" dirty="0" err="1">
                <a:latin typeface="+mj-lt"/>
              </a:rPr>
              <a:t>M&amp;E</a:t>
            </a:r>
            <a:r>
              <a:rPr lang="de-DE" altLang="en-US" sz="4000" b="1" dirty="0">
                <a:latin typeface="+mj-lt"/>
              </a:rPr>
              <a:t>)</a:t>
            </a:r>
          </a:p>
        </p:txBody>
      </p:sp>
      <p:sp>
        <p:nvSpPr>
          <p:cNvPr id="11" name="Foliennummernplatzhalter 3">
            <a:extLst>
              <a:ext uri="{FF2B5EF4-FFF2-40B4-BE49-F238E27FC236}">
                <a16:creationId xmlns:a16="http://schemas.microsoft.com/office/drawing/2014/main" id="{D1140024-CB1B-4DD2-8FA8-E24F3CDEF57A}"/>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10</a:t>
            </a:fld>
            <a:endParaRPr lang="hr-HR"/>
          </a:p>
        </p:txBody>
      </p:sp>
    </p:spTree>
    <p:extLst>
      <p:ext uri="{BB962C8B-B14F-4D97-AF65-F5344CB8AC3E}">
        <p14:creationId xmlns:p14="http://schemas.microsoft.com/office/powerpoint/2010/main" val="116384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5C3BE-11BD-46C4-A256-C7799DA5385F}"/>
              </a:ext>
            </a:extLst>
          </p:cNvPr>
          <p:cNvSpPr>
            <a:spLocks noGrp="1"/>
          </p:cNvSpPr>
          <p:nvPr>
            <p:ph type="title"/>
          </p:nvPr>
        </p:nvSpPr>
        <p:spPr/>
        <p:txBody>
          <a:bodyPr>
            <a:normAutofit/>
          </a:bodyPr>
          <a:lstStyle/>
          <a:p>
            <a:r>
              <a:rPr lang="en-US" altLang="de-DE" sz="4000" b="1" dirty="0">
                <a:solidFill>
                  <a:schemeClr val="tx1"/>
                </a:solidFill>
                <a:latin typeface="+mj-lt"/>
              </a:rPr>
              <a:t>Monitoring Project Performance</a:t>
            </a:r>
            <a:endParaRPr lang="de-DE" sz="4000" b="1" dirty="0">
              <a:solidFill>
                <a:schemeClr val="tx1"/>
              </a:solidFill>
              <a:latin typeface="+mj-lt"/>
            </a:endParaRPr>
          </a:p>
        </p:txBody>
      </p:sp>
      <p:sp>
        <p:nvSpPr>
          <p:cNvPr id="3" name="Foliennummernplatzhalter 2">
            <a:extLst>
              <a:ext uri="{FF2B5EF4-FFF2-40B4-BE49-F238E27FC236}">
                <a16:creationId xmlns:a16="http://schemas.microsoft.com/office/drawing/2014/main" id="{ED930E10-6144-48D5-81FF-262F6F66F401}"/>
              </a:ext>
            </a:extLst>
          </p:cNvPr>
          <p:cNvSpPr>
            <a:spLocks noGrp="1"/>
          </p:cNvSpPr>
          <p:nvPr>
            <p:ph type="sldNum" sz="quarter" idx="12"/>
          </p:nvPr>
        </p:nvSpPr>
        <p:spPr/>
        <p:txBody>
          <a:bodyPr/>
          <a:lstStyle/>
          <a:p>
            <a:fld id="{B34092F8-88B9-48E5-9B8F-3F206E5F35A9}" type="slidenum">
              <a:rPr lang="hr-HR" smtClean="0"/>
              <a:t>11</a:t>
            </a:fld>
            <a:endParaRPr lang="hr-HR"/>
          </a:p>
        </p:txBody>
      </p:sp>
      <p:graphicFrame>
        <p:nvGraphicFramePr>
          <p:cNvPr id="5" name="Diagramm 4">
            <a:extLst>
              <a:ext uri="{FF2B5EF4-FFF2-40B4-BE49-F238E27FC236}">
                <a16:creationId xmlns:a16="http://schemas.microsoft.com/office/drawing/2014/main" id="{FC723E2F-2D4F-4497-8B72-5B8B9641F1EE}"/>
              </a:ext>
            </a:extLst>
          </p:cNvPr>
          <p:cNvGraphicFramePr/>
          <p:nvPr>
            <p:extLst>
              <p:ext uri="{D42A27DB-BD31-4B8C-83A1-F6EECF244321}">
                <p14:modId xmlns:p14="http://schemas.microsoft.com/office/powerpoint/2010/main" val="2077185338"/>
              </p:ext>
            </p:extLst>
          </p:nvPr>
        </p:nvGraphicFramePr>
        <p:xfrm>
          <a:off x="3114158" y="2104641"/>
          <a:ext cx="5963684" cy="3658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BB1A7B02-3261-422E-8581-4057BA0277D8}"/>
              </a:ext>
            </a:extLst>
          </p:cNvPr>
          <p:cNvSpPr txBox="1">
            <a:spLocks/>
          </p:cNvSpPr>
          <p:nvPr/>
        </p:nvSpPr>
        <p:spPr>
          <a:xfrm>
            <a:off x="838200" y="1488558"/>
            <a:ext cx="10515600" cy="468840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US" dirty="0">
                <a:latin typeface="+mj-lt"/>
                <a:ea typeface="Calibri"/>
              </a:rPr>
              <a:t>Different Monitoring Instruments: </a:t>
            </a:r>
          </a:p>
          <a:p>
            <a:pPr marL="0" indent="0">
              <a:buFont typeface="Arial" panose="020B0604020202020204" pitchFamily="34" charset="0"/>
              <a:buNone/>
              <a:defRPr/>
            </a:pPr>
            <a:endParaRPr lang="en-US" sz="2400" dirty="0">
              <a:latin typeface="+mj-lt"/>
              <a:ea typeface="Calibri"/>
            </a:endParaRPr>
          </a:p>
        </p:txBody>
      </p:sp>
    </p:spTree>
    <p:extLst>
      <p:ext uri="{BB962C8B-B14F-4D97-AF65-F5344CB8AC3E}">
        <p14:creationId xmlns:p14="http://schemas.microsoft.com/office/powerpoint/2010/main" val="216495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09600" y="457200"/>
            <a:ext cx="10972800" cy="1143000"/>
          </a:xfrm>
        </p:spPr>
        <p:txBody>
          <a:bodyPr>
            <a:normAutofit/>
          </a:bodyPr>
          <a:lstStyle/>
          <a:p>
            <a:pPr eaLnBrk="1" hangingPunct="1"/>
            <a:r>
              <a:rPr lang="en-US" altLang="de-DE" sz="4000" b="1" dirty="0">
                <a:solidFill>
                  <a:schemeClr val="tx1"/>
                </a:solidFill>
                <a:latin typeface="+mj-lt"/>
              </a:rPr>
              <a:t>Milestone Analysis</a:t>
            </a:r>
          </a:p>
        </p:txBody>
      </p:sp>
      <p:sp>
        <p:nvSpPr>
          <p:cNvPr id="23555" name="Rectangle 3"/>
          <p:cNvSpPr>
            <a:spLocks noGrp="1" noChangeArrowheads="1"/>
          </p:cNvSpPr>
          <p:nvPr>
            <p:ph type="body" idx="1"/>
          </p:nvPr>
        </p:nvSpPr>
        <p:spPr>
          <a:xfrm>
            <a:off x="594784" y="1844601"/>
            <a:ext cx="10972800" cy="854075"/>
          </a:xfrm>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buFontTx/>
              <a:buNone/>
              <a:defRPr/>
            </a:pPr>
            <a:r>
              <a:rPr lang="en-US" altLang="en-US" sz="2400" dirty="0">
                <a:latin typeface="+mj-lt"/>
                <a:ea typeface="Calibri"/>
              </a:rPr>
              <a:t>	Milestones are </a:t>
            </a:r>
            <a:r>
              <a:rPr lang="en-US" altLang="en-US" sz="2400" b="1" i="1" dirty="0">
                <a:latin typeface="+mj-lt"/>
                <a:ea typeface="Calibri"/>
              </a:rPr>
              <a:t>events or stages</a:t>
            </a:r>
            <a:r>
              <a:rPr lang="en-US" altLang="en-US" sz="2400" dirty="0">
                <a:latin typeface="+mj-lt"/>
                <a:ea typeface="Calibri"/>
              </a:rPr>
              <a:t> of the project that represent a </a:t>
            </a:r>
            <a:r>
              <a:rPr lang="en-US" altLang="en-US" sz="2400" b="1" i="1" dirty="0">
                <a:latin typeface="+mj-lt"/>
                <a:ea typeface="Calibri"/>
              </a:rPr>
              <a:t>significant accomplishment.</a:t>
            </a:r>
            <a:endParaRPr lang="en-US" altLang="en-US" sz="2400" dirty="0">
              <a:latin typeface="+mj-lt"/>
              <a:ea typeface="Calibri"/>
            </a:endParaRPr>
          </a:p>
        </p:txBody>
      </p:sp>
      <p:sp>
        <p:nvSpPr>
          <p:cNvPr id="23556" name="Rectangle 4"/>
          <p:cNvSpPr>
            <a:spLocks noChangeArrowheads="1"/>
          </p:cNvSpPr>
          <p:nvPr/>
        </p:nvSpPr>
        <p:spPr bwMode="auto">
          <a:xfrm>
            <a:off x="609600" y="2993950"/>
            <a:ext cx="10972800" cy="3327400"/>
          </a:xfrm>
          <a:prstGeom prst="rect">
            <a:avLst/>
          </a:prstGeom>
          <a:noFill/>
          <a:ln>
            <a:noFill/>
          </a:ln>
        </p:spPr>
        <p:txBody>
          <a:bodyPr/>
          <a:lstStyle>
            <a:lvl1pPr marL="342900" indent="-3429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nSpc>
                <a:spcPct val="80000"/>
              </a:lnSpc>
              <a:spcBef>
                <a:spcPct val="20000"/>
              </a:spcBef>
              <a:defRPr/>
            </a:pPr>
            <a:r>
              <a:rPr lang="en-US" altLang="en-US" sz="2400" i="1" u="sng" dirty="0">
                <a:latin typeface="+mj-lt"/>
                <a:ea typeface="Calibri"/>
              </a:rPr>
              <a:t>Milestones:</a:t>
            </a:r>
          </a:p>
          <a:p>
            <a:pPr marL="457200" indent="-457200">
              <a:lnSpc>
                <a:spcPct val="80000"/>
              </a:lnSpc>
              <a:spcBef>
                <a:spcPct val="20000"/>
              </a:spcBef>
              <a:buClr>
                <a:schemeClr val="tx1"/>
              </a:buClr>
              <a:buFont typeface="+mj-lt"/>
              <a:buAutoNum type="arabicPeriod"/>
              <a:defRPr/>
            </a:pPr>
            <a:r>
              <a:rPr lang="en-US" altLang="en-US" sz="2400" i="1" dirty="0">
                <a:latin typeface="+mj-lt"/>
                <a:ea typeface="Calibri"/>
              </a:rPr>
              <a:t> Signal completion </a:t>
            </a:r>
            <a:r>
              <a:rPr lang="en-US" altLang="en-US" sz="2400" dirty="0">
                <a:latin typeface="+mj-lt"/>
                <a:ea typeface="Calibri"/>
              </a:rPr>
              <a:t>of important steps</a:t>
            </a:r>
          </a:p>
          <a:p>
            <a:pPr marL="457200" indent="-457200">
              <a:lnSpc>
                <a:spcPct val="80000"/>
              </a:lnSpc>
              <a:spcBef>
                <a:spcPct val="20000"/>
              </a:spcBef>
              <a:buClr>
                <a:schemeClr val="tx1"/>
              </a:buClr>
              <a:buFont typeface="+mj-lt"/>
              <a:buAutoNum type="arabicPeriod"/>
              <a:defRPr/>
            </a:pPr>
            <a:r>
              <a:rPr lang="en-US" altLang="en-US" sz="2400" i="1" dirty="0">
                <a:latin typeface="+mj-lt"/>
                <a:ea typeface="Calibri"/>
              </a:rPr>
              <a:t> Motivate</a:t>
            </a:r>
            <a:r>
              <a:rPr lang="en-US" altLang="en-US" sz="2400" dirty="0">
                <a:latin typeface="+mj-lt"/>
                <a:ea typeface="Calibri"/>
              </a:rPr>
              <a:t> team and suppliers</a:t>
            </a:r>
          </a:p>
          <a:p>
            <a:pPr marL="457200" indent="-457200">
              <a:lnSpc>
                <a:spcPct val="80000"/>
              </a:lnSpc>
              <a:spcBef>
                <a:spcPct val="20000"/>
              </a:spcBef>
              <a:buClr>
                <a:schemeClr val="tx1"/>
              </a:buClr>
              <a:buFont typeface="+mj-lt"/>
              <a:buAutoNum type="arabicPeriod"/>
              <a:defRPr/>
            </a:pPr>
            <a:r>
              <a:rPr lang="en-US" altLang="en-US" sz="2400" dirty="0">
                <a:latin typeface="+mj-lt"/>
                <a:ea typeface="Calibri"/>
              </a:rPr>
              <a:t>Offer </a:t>
            </a:r>
            <a:r>
              <a:rPr lang="en-US" altLang="en-US" sz="2400" i="1" dirty="0">
                <a:latin typeface="+mj-lt"/>
                <a:ea typeface="Calibri"/>
              </a:rPr>
              <a:t>reevaluation</a:t>
            </a:r>
            <a:r>
              <a:rPr lang="en-US" altLang="en-US" sz="2400" dirty="0">
                <a:latin typeface="+mj-lt"/>
                <a:ea typeface="Calibri"/>
              </a:rPr>
              <a:t> points</a:t>
            </a:r>
          </a:p>
          <a:p>
            <a:pPr marL="457200" indent="-457200">
              <a:lnSpc>
                <a:spcPct val="80000"/>
              </a:lnSpc>
              <a:spcBef>
                <a:spcPct val="20000"/>
              </a:spcBef>
              <a:buClr>
                <a:schemeClr val="tx1"/>
              </a:buClr>
              <a:buFont typeface="+mj-lt"/>
              <a:buAutoNum type="arabicPeriod"/>
              <a:defRPr/>
            </a:pPr>
            <a:r>
              <a:rPr lang="en-US" altLang="en-US" sz="2400" dirty="0">
                <a:latin typeface="+mj-lt"/>
                <a:ea typeface="Calibri"/>
              </a:rPr>
              <a:t>Help </a:t>
            </a:r>
            <a:r>
              <a:rPr lang="en-US" altLang="en-US" sz="2400" i="1" dirty="0">
                <a:latin typeface="+mj-lt"/>
                <a:ea typeface="Calibri"/>
              </a:rPr>
              <a:t>coordinate</a:t>
            </a:r>
            <a:r>
              <a:rPr lang="en-US" altLang="en-US" sz="2400" dirty="0">
                <a:latin typeface="+mj-lt"/>
                <a:ea typeface="Calibri"/>
              </a:rPr>
              <a:t> schedules</a:t>
            </a:r>
          </a:p>
          <a:p>
            <a:pPr marL="457200" indent="-457200">
              <a:lnSpc>
                <a:spcPct val="80000"/>
              </a:lnSpc>
              <a:spcBef>
                <a:spcPct val="20000"/>
              </a:spcBef>
              <a:buClr>
                <a:schemeClr val="tx1"/>
              </a:buClr>
              <a:buFont typeface="+mj-lt"/>
              <a:buAutoNum type="arabicPeriod"/>
              <a:defRPr/>
            </a:pPr>
            <a:r>
              <a:rPr lang="en-US" altLang="en-US" sz="2400" i="1" dirty="0">
                <a:latin typeface="+mj-lt"/>
                <a:ea typeface="Calibri"/>
              </a:rPr>
              <a:t> Identify </a:t>
            </a:r>
            <a:r>
              <a:rPr lang="en-US" altLang="en-US" sz="2400" dirty="0">
                <a:latin typeface="+mj-lt"/>
                <a:ea typeface="Calibri"/>
              </a:rPr>
              <a:t>key review gates</a:t>
            </a:r>
          </a:p>
          <a:p>
            <a:pPr marL="457200" indent="-457200">
              <a:lnSpc>
                <a:spcPct val="80000"/>
              </a:lnSpc>
              <a:spcBef>
                <a:spcPct val="20000"/>
              </a:spcBef>
              <a:buClr>
                <a:schemeClr val="tx1"/>
              </a:buClr>
              <a:buFont typeface="+mj-lt"/>
              <a:buAutoNum type="arabicPeriod"/>
              <a:defRPr/>
            </a:pPr>
            <a:r>
              <a:rPr lang="en-US" altLang="en-US" sz="2400" i="1" dirty="0">
                <a:latin typeface="+mj-lt"/>
                <a:ea typeface="Calibri"/>
              </a:rPr>
              <a:t> Signal </a:t>
            </a:r>
            <a:r>
              <a:rPr lang="en-US" altLang="en-US" sz="2400" dirty="0">
                <a:latin typeface="+mj-lt"/>
                <a:ea typeface="Calibri"/>
              </a:rPr>
              <a:t>other team members when their participation begins</a:t>
            </a:r>
          </a:p>
          <a:p>
            <a:pPr marL="457200" indent="-457200">
              <a:lnSpc>
                <a:spcPct val="80000"/>
              </a:lnSpc>
              <a:spcBef>
                <a:spcPct val="20000"/>
              </a:spcBef>
              <a:buClr>
                <a:schemeClr val="tx1"/>
              </a:buClr>
              <a:buFont typeface="+mj-lt"/>
              <a:buAutoNum type="arabicPeriod"/>
              <a:defRPr/>
            </a:pPr>
            <a:r>
              <a:rPr lang="en-US" altLang="en-US" sz="2400" i="1" dirty="0">
                <a:latin typeface="+mj-lt"/>
                <a:ea typeface="Calibri"/>
              </a:rPr>
              <a:t> Delineate</a:t>
            </a:r>
            <a:r>
              <a:rPr lang="en-US" altLang="en-US" sz="2400" dirty="0">
                <a:latin typeface="+mj-lt"/>
                <a:ea typeface="Calibri"/>
              </a:rPr>
              <a:t> work packages</a:t>
            </a:r>
          </a:p>
          <a:p>
            <a:pPr>
              <a:lnSpc>
                <a:spcPct val="80000"/>
              </a:lnSpc>
              <a:spcBef>
                <a:spcPct val="20000"/>
              </a:spcBef>
              <a:defRPr/>
            </a:pPr>
            <a:endParaRPr lang="en-US" altLang="en-US" sz="2400" dirty="0">
              <a:latin typeface="+mj-lt"/>
              <a:ea typeface="Calibri"/>
            </a:endParaRPr>
          </a:p>
        </p:txBody>
      </p:sp>
      <p:graphicFrame>
        <p:nvGraphicFramePr>
          <p:cNvPr id="8" name="Diagramm 7">
            <a:extLst>
              <a:ext uri="{FF2B5EF4-FFF2-40B4-BE49-F238E27FC236}">
                <a16:creationId xmlns:a16="http://schemas.microsoft.com/office/drawing/2014/main" id="{BD47828D-2453-4DD4-A57B-09EA275CB950}"/>
              </a:ext>
            </a:extLst>
          </p:cNvPr>
          <p:cNvGraphicFramePr/>
          <p:nvPr>
            <p:extLst>
              <p:ext uri="{D42A27DB-BD31-4B8C-83A1-F6EECF244321}">
                <p14:modId xmlns:p14="http://schemas.microsoft.com/office/powerpoint/2010/main" val="3897526491"/>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liennummernplatzhalter 2">
            <a:extLst>
              <a:ext uri="{FF2B5EF4-FFF2-40B4-BE49-F238E27FC236}">
                <a16:creationId xmlns:a16="http://schemas.microsoft.com/office/drawing/2014/main" id="{E67EB418-811C-4C9B-809C-63DBB480EA9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12</a:t>
            </a:fld>
            <a:endParaRPr lang="hr-HR"/>
          </a:p>
        </p:txBody>
      </p:sp>
      <p:sp>
        <p:nvSpPr>
          <p:cNvPr id="7" name="Textfeld 10">
            <a:extLst>
              <a:ext uri="{FF2B5EF4-FFF2-40B4-BE49-F238E27FC236}">
                <a16:creationId xmlns:a16="http://schemas.microsoft.com/office/drawing/2014/main" id="{49D6298B-3B41-40AC-BD46-A337E8CA4E25}"/>
              </a:ext>
            </a:extLst>
          </p:cNvPr>
          <p:cNvSpPr txBox="1">
            <a:spLocks noChangeArrowheads="1"/>
          </p:cNvSpPr>
          <p:nvPr/>
        </p:nvSpPr>
        <p:spPr bwMode="auto">
          <a:xfrm>
            <a:off x="9745133" y="5875338"/>
            <a:ext cx="2609851"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PMBoK</a:t>
            </a:r>
            <a:r>
              <a:rPr lang="de-DE" altLang="en-US" sz="1100" b="0" dirty="0">
                <a:ea typeface="MS Mincho" pitchFamily="49" charset="-128"/>
              </a:rPr>
              <a:t>.</a:t>
            </a:r>
          </a:p>
        </p:txBody>
      </p:sp>
    </p:spTree>
    <p:extLst>
      <p:ext uri="{BB962C8B-B14F-4D97-AF65-F5344CB8AC3E}">
        <p14:creationId xmlns:p14="http://schemas.microsoft.com/office/powerpoint/2010/main" val="227237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1"/>
          <p:cNvSpPr>
            <a:spLocks noGrp="1"/>
          </p:cNvSpPr>
          <p:nvPr>
            <p:ph type="title"/>
          </p:nvPr>
        </p:nvSpPr>
        <p:spPr>
          <a:xfrm>
            <a:off x="609600" y="533400"/>
            <a:ext cx="11074400" cy="1143000"/>
          </a:xfrm>
        </p:spPr>
        <p:txBody>
          <a:bodyPr>
            <a:normAutofit fontScale="90000"/>
          </a:bodyPr>
          <a:lstStyle/>
          <a:p>
            <a:pPr eaLnBrk="1" hangingPunct="1"/>
            <a:r>
              <a:rPr lang="en-US" altLang="de-DE" b="1" dirty="0">
                <a:latin typeface="+mj-lt"/>
              </a:rPr>
              <a:t>Gantt Chart with Milestones</a:t>
            </a:r>
            <a:br>
              <a:rPr lang="en-US" altLang="de-DE" b="1" dirty="0">
                <a:latin typeface="+mj-lt"/>
              </a:rPr>
            </a:br>
            <a:endParaRPr lang="en-US" altLang="de-DE" b="1" dirty="0">
              <a:latin typeface="+mj-lt"/>
            </a:endParaRPr>
          </a:p>
        </p:txBody>
      </p:sp>
      <p:pic>
        <p:nvPicPr>
          <p:cNvPr id="3809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618" y="2063750"/>
            <a:ext cx="11330516"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Diagramm 6">
            <a:extLst>
              <a:ext uri="{FF2B5EF4-FFF2-40B4-BE49-F238E27FC236}">
                <a16:creationId xmlns:a16="http://schemas.microsoft.com/office/drawing/2014/main" id="{3B1BE61F-5D97-4A17-A789-82999C23DAFB}"/>
              </a:ext>
            </a:extLst>
          </p:cNvPr>
          <p:cNvGraphicFramePr/>
          <p:nvPr>
            <p:extLst>
              <p:ext uri="{D42A27DB-BD31-4B8C-83A1-F6EECF244321}">
                <p14:modId xmlns:p14="http://schemas.microsoft.com/office/powerpoint/2010/main" val="3876062876"/>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liennummernplatzhalter 2">
            <a:extLst>
              <a:ext uri="{FF2B5EF4-FFF2-40B4-BE49-F238E27FC236}">
                <a16:creationId xmlns:a16="http://schemas.microsoft.com/office/drawing/2014/main" id="{A36F5815-5FA9-40BC-9967-B9917C5CA590}"/>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13</a:t>
            </a:fld>
            <a:endParaRPr lang="hr-HR"/>
          </a:p>
        </p:txBody>
      </p:sp>
      <p:sp>
        <p:nvSpPr>
          <p:cNvPr id="6" name="Rechteck 1">
            <a:extLst>
              <a:ext uri="{FF2B5EF4-FFF2-40B4-BE49-F238E27FC236}">
                <a16:creationId xmlns:a16="http://schemas.microsoft.com/office/drawing/2014/main" id="{074D0932-5B00-455E-8167-6740383519AB}"/>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Tree>
    <p:extLst>
      <p:ext uri="{BB962C8B-B14F-4D97-AF65-F5344CB8AC3E}">
        <p14:creationId xmlns:p14="http://schemas.microsoft.com/office/powerpoint/2010/main" val="283157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09600" y="409575"/>
            <a:ext cx="10972800" cy="1143000"/>
          </a:xfrm>
        </p:spPr>
        <p:txBody>
          <a:bodyPr>
            <a:normAutofit/>
          </a:bodyPr>
          <a:lstStyle/>
          <a:p>
            <a:pPr eaLnBrk="1" hangingPunct="1"/>
            <a:r>
              <a:rPr lang="en-US" altLang="de-DE" sz="4000" b="1" dirty="0">
                <a:solidFill>
                  <a:schemeClr val="tx1"/>
                </a:solidFill>
                <a:latin typeface="+mj-lt"/>
              </a:rPr>
              <a:t>Earned Value Management</a:t>
            </a:r>
          </a:p>
        </p:txBody>
      </p:sp>
      <p:sp>
        <p:nvSpPr>
          <p:cNvPr id="3" name="TextBox 2"/>
          <p:cNvSpPr txBox="1"/>
          <p:nvPr/>
        </p:nvSpPr>
        <p:spPr>
          <a:xfrm>
            <a:off x="355601" y="2143035"/>
            <a:ext cx="11504084" cy="83099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i="1" dirty="0">
                <a:solidFill>
                  <a:schemeClr val="accent1"/>
                </a:solidFill>
                <a:latin typeface="+mj-lt"/>
                <a:ea typeface="Calibri"/>
              </a:rPr>
              <a:t>Earned Value Management </a:t>
            </a:r>
            <a:r>
              <a:rPr lang="en-US" sz="2400" dirty="0">
                <a:latin typeface="+mj-lt"/>
                <a:ea typeface="Calibri"/>
              </a:rPr>
              <a:t>(EVM) </a:t>
            </a:r>
            <a:r>
              <a:rPr lang="en-US" sz="2400" dirty="0" err="1">
                <a:latin typeface="+mj-lt"/>
                <a:ea typeface="Calibri"/>
              </a:rPr>
              <a:t>recognises</a:t>
            </a:r>
            <a:r>
              <a:rPr lang="en-US" sz="2400" dirty="0">
                <a:latin typeface="+mj-lt"/>
                <a:ea typeface="Calibri"/>
              </a:rPr>
              <a:t> that it is necessary to jointly consider the impact of time, cost, and project performance on any analysis of current project status.</a:t>
            </a:r>
          </a:p>
        </p:txBody>
      </p:sp>
      <p:sp>
        <p:nvSpPr>
          <p:cNvPr id="4" name="TextBox 3"/>
          <p:cNvSpPr txBox="1"/>
          <p:nvPr/>
        </p:nvSpPr>
        <p:spPr>
          <a:xfrm>
            <a:off x="355601" y="3933825"/>
            <a:ext cx="11504084" cy="83099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i="1" dirty="0">
                <a:solidFill>
                  <a:schemeClr val="accent1"/>
                </a:solidFill>
                <a:latin typeface="+mj-lt"/>
                <a:ea typeface="Calibri"/>
              </a:rPr>
              <a:t>Earned Value </a:t>
            </a:r>
            <a:r>
              <a:rPr lang="en-US" sz="2400" dirty="0">
                <a:latin typeface="+mj-lt"/>
                <a:ea typeface="Calibri"/>
              </a:rPr>
              <a:t>(EV) directly links all three primary project success metrics (cost, schedule, and performance).</a:t>
            </a:r>
          </a:p>
        </p:txBody>
      </p:sp>
      <p:graphicFrame>
        <p:nvGraphicFramePr>
          <p:cNvPr id="8" name="Diagramm 7">
            <a:extLst>
              <a:ext uri="{FF2B5EF4-FFF2-40B4-BE49-F238E27FC236}">
                <a16:creationId xmlns:a16="http://schemas.microsoft.com/office/drawing/2014/main" id="{4558E86C-496C-44C7-BBA7-CD340B6C85F0}"/>
              </a:ext>
            </a:extLst>
          </p:cNvPr>
          <p:cNvGraphicFramePr/>
          <p:nvPr>
            <p:extLst>
              <p:ext uri="{D42A27DB-BD31-4B8C-83A1-F6EECF244321}">
                <p14:modId xmlns:p14="http://schemas.microsoft.com/office/powerpoint/2010/main" val="2607320389"/>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liennummernplatzhalter 2">
            <a:extLst>
              <a:ext uri="{FF2B5EF4-FFF2-40B4-BE49-F238E27FC236}">
                <a16:creationId xmlns:a16="http://schemas.microsoft.com/office/drawing/2014/main" id="{1BB62636-7F53-4F35-95BF-ABAE9BAAAB26}"/>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14</a:t>
            </a:fld>
            <a:endParaRPr lang="hr-HR"/>
          </a:p>
        </p:txBody>
      </p:sp>
      <p:sp>
        <p:nvSpPr>
          <p:cNvPr id="7" name="Textfeld 10">
            <a:extLst>
              <a:ext uri="{FF2B5EF4-FFF2-40B4-BE49-F238E27FC236}">
                <a16:creationId xmlns:a16="http://schemas.microsoft.com/office/drawing/2014/main" id="{B6F1B767-4CC8-471D-93C1-10C8735D1057}"/>
              </a:ext>
            </a:extLst>
          </p:cNvPr>
          <p:cNvSpPr txBox="1">
            <a:spLocks noChangeArrowheads="1"/>
          </p:cNvSpPr>
          <p:nvPr/>
        </p:nvSpPr>
        <p:spPr bwMode="auto">
          <a:xfrm>
            <a:off x="9745133" y="5875338"/>
            <a:ext cx="2609851"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PMBoK</a:t>
            </a:r>
            <a:r>
              <a:rPr lang="de-DE" altLang="en-US" sz="1100" b="0" dirty="0">
                <a:ea typeface="MS Mincho" pitchFamily="49" charset="-128"/>
              </a:rPr>
              <a:t>.</a:t>
            </a:r>
          </a:p>
        </p:txBody>
      </p:sp>
    </p:spTree>
    <p:extLst>
      <p:ext uri="{BB962C8B-B14F-4D97-AF65-F5344CB8AC3E}">
        <p14:creationId xmlns:p14="http://schemas.microsoft.com/office/powerpoint/2010/main" val="397701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09600" y="439738"/>
            <a:ext cx="10972800" cy="1143000"/>
          </a:xfrm>
        </p:spPr>
        <p:txBody>
          <a:bodyPr>
            <a:normAutofit/>
          </a:bodyPr>
          <a:lstStyle/>
          <a:p>
            <a:pPr eaLnBrk="1" hangingPunct="1"/>
            <a:r>
              <a:rPr lang="en-US" altLang="de-DE" sz="4000" b="1" dirty="0">
                <a:solidFill>
                  <a:schemeClr val="tx1"/>
                </a:solidFill>
                <a:latin typeface="+mj-lt"/>
              </a:rPr>
              <a:t>Earned Value Terms</a:t>
            </a:r>
          </a:p>
        </p:txBody>
      </p:sp>
      <p:sp>
        <p:nvSpPr>
          <p:cNvPr id="385027" name="Rectangle 3"/>
          <p:cNvSpPr>
            <a:spLocks noGrp="1" noChangeArrowheads="1"/>
          </p:cNvSpPr>
          <p:nvPr>
            <p:ph type="body" idx="1"/>
          </p:nvPr>
        </p:nvSpPr>
        <p:spPr>
          <a:xfrm>
            <a:off x="609600" y="1316924"/>
            <a:ext cx="10363200" cy="4977550"/>
          </a:xfrm>
        </p:spPr>
        <p:txBody>
          <a:bodyPr>
            <a:normAutofit/>
          </a:bodyPr>
          <a:lstStyle/>
          <a:p>
            <a:pPr eaLnBrk="1" hangingPunct="1">
              <a:lnSpc>
                <a:spcPct val="140000"/>
              </a:lnSpc>
              <a:buFont typeface="Wingdings" pitchFamily="2" charset="2"/>
              <a:buChar char="v"/>
            </a:pPr>
            <a:r>
              <a:rPr lang="en-US" altLang="de-DE" sz="2000" dirty="0">
                <a:latin typeface="+mj-lt"/>
              </a:rPr>
              <a:t>Planned Value (PV)</a:t>
            </a:r>
          </a:p>
          <a:p>
            <a:pPr eaLnBrk="1" hangingPunct="1">
              <a:lnSpc>
                <a:spcPct val="140000"/>
              </a:lnSpc>
              <a:buFont typeface="Wingdings" pitchFamily="2" charset="2"/>
              <a:buChar char="v"/>
            </a:pPr>
            <a:r>
              <a:rPr lang="en-US" altLang="de-DE" sz="2000" dirty="0">
                <a:latin typeface="+mj-lt"/>
              </a:rPr>
              <a:t>Earned Value (EV)</a:t>
            </a:r>
          </a:p>
          <a:p>
            <a:pPr eaLnBrk="1" hangingPunct="1">
              <a:lnSpc>
                <a:spcPct val="140000"/>
              </a:lnSpc>
              <a:buFont typeface="Wingdings" pitchFamily="2" charset="2"/>
              <a:buChar char="v"/>
            </a:pPr>
            <a:r>
              <a:rPr lang="en-US" altLang="de-DE" sz="2000" dirty="0">
                <a:latin typeface="+mj-lt"/>
              </a:rPr>
              <a:t>Actual Cost of work performed (AC)</a:t>
            </a:r>
          </a:p>
          <a:p>
            <a:pPr eaLnBrk="1" hangingPunct="1">
              <a:lnSpc>
                <a:spcPct val="140000"/>
              </a:lnSpc>
              <a:buFont typeface="Wingdings" pitchFamily="2" charset="2"/>
              <a:buChar char="v"/>
            </a:pPr>
            <a:r>
              <a:rPr lang="en-US" altLang="de-DE" sz="2000" dirty="0">
                <a:latin typeface="+mj-lt"/>
              </a:rPr>
              <a:t>Schedule Variance (SV) and Schedule Performance Index (SPI)</a:t>
            </a:r>
          </a:p>
          <a:p>
            <a:pPr eaLnBrk="1" hangingPunct="1">
              <a:lnSpc>
                <a:spcPct val="140000"/>
              </a:lnSpc>
              <a:buFont typeface="Wingdings" pitchFamily="2" charset="2"/>
              <a:buChar char="v"/>
            </a:pPr>
            <a:r>
              <a:rPr lang="en-US" altLang="de-DE" sz="2000" dirty="0">
                <a:latin typeface="+mj-lt"/>
              </a:rPr>
              <a:t>Cost Variance (CV) and Cost Performance Index (CPI)</a:t>
            </a:r>
          </a:p>
          <a:p>
            <a:pPr eaLnBrk="1" hangingPunct="1">
              <a:lnSpc>
                <a:spcPct val="140000"/>
              </a:lnSpc>
              <a:buFont typeface="Wingdings" pitchFamily="2" charset="2"/>
              <a:buChar char="v"/>
            </a:pPr>
            <a:r>
              <a:rPr lang="en-US" altLang="de-DE" sz="2000" dirty="0">
                <a:latin typeface="+mj-lt"/>
              </a:rPr>
              <a:t>Budgeted cost At Completion (BAC)</a:t>
            </a:r>
          </a:p>
          <a:p>
            <a:pPr eaLnBrk="1" hangingPunct="1">
              <a:lnSpc>
                <a:spcPct val="140000"/>
              </a:lnSpc>
              <a:buFont typeface="Wingdings" pitchFamily="2" charset="2"/>
              <a:buChar char="v"/>
            </a:pPr>
            <a:r>
              <a:rPr lang="en-US" altLang="de-DE" sz="2000" dirty="0">
                <a:latin typeface="+mj-lt"/>
              </a:rPr>
              <a:t>Estimate At Completion (EAC)</a:t>
            </a:r>
          </a:p>
          <a:p>
            <a:pPr eaLnBrk="1" hangingPunct="1">
              <a:lnSpc>
                <a:spcPct val="140000"/>
              </a:lnSpc>
              <a:buFont typeface="Wingdings" pitchFamily="2" charset="2"/>
              <a:buChar char="v"/>
            </a:pPr>
            <a:r>
              <a:rPr lang="en-US" altLang="de-DE" sz="2000" dirty="0">
                <a:latin typeface="+mj-lt"/>
              </a:rPr>
              <a:t>Estimate time to completion</a:t>
            </a:r>
          </a:p>
          <a:p>
            <a:pPr eaLnBrk="1" hangingPunct="1">
              <a:lnSpc>
                <a:spcPct val="140000"/>
              </a:lnSpc>
              <a:buFont typeface="Wingdings" pitchFamily="2" charset="2"/>
              <a:buChar char="v"/>
            </a:pPr>
            <a:r>
              <a:rPr lang="en-US" altLang="de-DE" sz="2000" dirty="0">
                <a:latin typeface="+mj-lt"/>
              </a:rPr>
              <a:t>Estimate cost to completion</a:t>
            </a:r>
          </a:p>
        </p:txBody>
      </p:sp>
      <p:graphicFrame>
        <p:nvGraphicFramePr>
          <p:cNvPr id="7" name="Diagramm 6">
            <a:extLst>
              <a:ext uri="{FF2B5EF4-FFF2-40B4-BE49-F238E27FC236}">
                <a16:creationId xmlns:a16="http://schemas.microsoft.com/office/drawing/2014/main" id="{B52B6606-A04D-4D9E-8CF0-22AC15146654}"/>
              </a:ext>
            </a:extLst>
          </p:cNvPr>
          <p:cNvGraphicFramePr/>
          <p:nvPr>
            <p:extLst>
              <p:ext uri="{D42A27DB-BD31-4B8C-83A1-F6EECF244321}">
                <p14:modId xmlns:p14="http://schemas.microsoft.com/office/powerpoint/2010/main" val="2687006956"/>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2">
            <a:extLst>
              <a:ext uri="{FF2B5EF4-FFF2-40B4-BE49-F238E27FC236}">
                <a16:creationId xmlns:a16="http://schemas.microsoft.com/office/drawing/2014/main" id="{BA766477-FADA-41B9-9FB9-5BB9ADB5F99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15</a:t>
            </a:fld>
            <a:endParaRPr lang="hr-HR"/>
          </a:p>
        </p:txBody>
      </p:sp>
      <p:sp>
        <p:nvSpPr>
          <p:cNvPr id="6" name="Rechteck 1">
            <a:extLst>
              <a:ext uri="{FF2B5EF4-FFF2-40B4-BE49-F238E27FC236}">
                <a16:creationId xmlns:a16="http://schemas.microsoft.com/office/drawing/2014/main" id="{11F33990-8624-4596-9B42-2F82427E6690}"/>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Tree>
    <p:extLst>
      <p:ext uri="{BB962C8B-B14F-4D97-AF65-F5344CB8AC3E}">
        <p14:creationId xmlns:p14="http://schemas.microsoft.com/office/powerpoint/2010/main" val="376057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609600" y="333375"/>
            <a:ext cx="10972800" cy="1143000"/>
          </a:xfrm>
        </p:spPr>
        <p:txBody>
          <a:bodyPr>
            <a:normAutofit/>
          </a:bodyPr>
          <a:lstStyle/>
          <a:p>
            <a:pPr eaLnBrk="1" hangingPunct="1"/>
            <a:r>
              <a:rPr lang="en-US" altLang="de-DE" sz="4000" b="1" dirty="0">
                <a:solidFill>
                  <a:schemeClr val="tx1"/>
                </a:solidFill>
                <a:latin typeface="+mj-lt"/>
              </a:rPr>
              <a:t>Steps in Earned Value Management</a:t>
            </a:r>
          </a:p>
        </p:txBody>
      </p:sp>
      <p:sp>
        <p:nvSpPr>
          <p:cNvPr id="28674" name="Rectangle 3"/>
          <p:cNvSpPr>
            <a:spLocks noGrp="1" noChangeArrowheads="1"/>
          </p:cNvSpPr>
          <p:nvPr>
            <p:ph type="body" idx="1"/>
          </p:nvPr>
        </p:nvSpPr>
        <p:spPr>
          <a:xfrm>
            <a:off x="914400" y="1913859"/>
            <a:ext cx="10363200" cy="4254130"/>
          </a:xfrm>
        </p:spPr>
        <p:txBody>
          <a:bodyPr>
            <a:normAutofit/>
          </a:bodyPr>
          <a:lstStyle/>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Create a baseline </a:t>
            </a:r>
          </a:p>
          <a:p>
            <a:pPr marL="365125" indent="-457200" eaLnBrk="1" hangingPunct="1">
              <a:lnSpc>
                <a:spcPct val="100000"/>
              </a:lnSpc>
              <a:spcBef>
                <a:spcPct val="0"/>
              </a:spcBef>
              <a:buFont typeface="+mj-lt"/>
              <a:buAutoNum type="arabicPeriod"/>
              <a:defRPr/>
            </a:pPr>
            <a:endParaRPr lang="en-US" altLang="de-DE" sz="2400" b="1" i="1" dirty="0">
              <a:solidFill>
                <a:schemeClr val="accent1"/>
              </a:solidFill>
              <a:latin typeface="+mj-lt"/>
              <a:ea typeface="+mn-ea"/>
            </a:endParaRPr>
          </a:p>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Clearly define each activity</a:t>
            </a:r>
            <a:r>
              <a:rPr lang="en-US" altLang="de-DE" sz="2400" b="1" dirty="0">
                <a:solidFill>
                  <a:schemeClr val="accent6"/>
                </a:solidFill>
                <a:latin typeface="+mj-lt"/>
                <a:ea typeface="+mn-ea"/>
              </a:rPr>
              <a:t> </a:t>
            </a:r>
            <a:r>
              <a:rPr lang="en-US" altLang="de-DE" sz="2400" dirty="0">
                <a:latin typeface="+mj-lt"/>
                <a:ea typeface="+mn-ea"/>
              </a:rPr>
              <a:t>including its resource needs and budget</a:t>
            </a:r>
          </a:p>
          <a:p>
            <a:pPr marL="365125" indent="-457200" eaLnBrk="1" hangingPunct="1">
              <a:lnSpc>
                <a:spcPct val="100000"/>
              </a:lnSpc>
              <a:spcBef>
                <a:spcPct val="0"/>
              </a:spcBef>
              <a:buNone/>
              <a:defRPr/>
            </a:pPr>
            <a:endParaRPr lang="en-US" altLang="de-DE" sz="2400" dirty="0">
              <a:latin typeface="+mj-lt"/>
              <a:ea typeface="+mn-ea"/>
            </a:endParaRPr>
          </a:p>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Create usage schedules</a:t>
            </a:r>
            <a:r>
              <a:rPr lang="en-US" altLang="de-DE" sz="2400" b="1" dirty="0">
                <a:solidFill>
                  <a:schemeClr val="accent6"/>
                </a:solidFill>
                <a:latin typeface="+mj-lt"/>
                <a:ea typeface="+mn-ea"/>
              </a:rPr>
              <a:t> </a:t>
            </a:r>
            <a:r>
              <a:rPr lang="en-US" altLang="de-DE" sz="2400" dirty="0">
                <a:latin typeface="+mj-lt"/>
                <a:ea typeface="+mn-ea"/>
              </a:rPr>
              <a:t>for activities and resources</a:t>
            </a:r>
          </a:p>
          <a:p>
            <a:pPr marL="365125" indent="-457200" eaLnBrk="1" hangingPunct="1">
              <a:lnSpc>
                <a:spcPct val="100000"/>
              </a:lnSpc>
              <a:spcBef>
                <a:spcPct val="0"/>
              </a:spcBef>
              <a:buFont typeface="+mj-lt"/>
              <a:buAutoNum type="arabicPeriod"/>
              <a:defRPr/>
            </a:pPr>
            <a:endParaRPr lang="en-US" altLang="de-DE" sz="2400" dirty="0">
              <a:latin typeface="+mj-lt"/>
              <a:ea typeface="+mn-ea"/>
            </a:endParaRPr>
          </a:p>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 Develop a time-phased budget</a:t>
            </a:r>
            <a:r>
              <a:rPr lang="en-US" altLang="de-DE" sz="2400" b="1" dirty="0">
                <a:solidFill>
                  <a:schemeClr val="accent6"/>
                </a:solidFill>
                <a:latin typeface="+mj-lt"/>
                <a:ea typeface="+mn-ea"/>
              </a:rPr>
              <a:t> </a:t>
            </a:r>
            <a:r>
              <a:rPr lang="en-US" altLang="de-DE" sz="2400" dirty="0">
                <a:latin typeface="+mj-lt"/>
                <a:ea typeface="+mn-ea"/>
              </a:rPr>
              <a:t>(PV)</a:t>
            </a:r>
          </a:p>
          <a:p>
            <a:pPr marL="365125" indent="-457200" eaLnBrk="1" hangingPunct="1">
              <a:lnSpc>
                <a:spcPct val="100000"/>
              </a:lnSpc>
              <a:spcBef>
                <a:spcPct val="0"/>
              </a:spcBef>
              <a:buFont typeface="+mj-lt"/>
              <a:buAutoNum type="arabicPeriod"/>
              <a:defRPr/>
            </a:pPr>
            <a:endParaRPr lang="en-US" altLang="de-DE" sz="2400" dirty="0">
              <a:latin typeface="+mj-lt"/>
              <a:ea typeface="+mn-ea"/>
            </a:endParaRPr>
          </a:p>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Total the actual costs</a:t>
            </a:r>
            <a:r>
              <a:rPr lang="en-US" altLang="de-DE" sz="2400" b="1" dirty="0">
                <a:solidFill>
                  <a:schemeClr val="accent6"/>
                </a:solidFill>
                <a:latin typeface="+mj-lt"/>
                <a:ea typeface="+mn-ea"/>
              </a:rPr>
              <a:t> </a:t>
            </a:r>
            <a:r>
              <a:rPr lang="en-US" altLang="de-DE" sz="2400" dirty="0">
                <a:latin typeface="+mj-lt"/>
                <a:ea typeface="+mn-ea"/>
              </a:rPr>
              <a:t>of doing each task (AC)</a:t>
            </a:r>
          </a:p>
          <a:p>
            <a:pPr marL="365125" indent="-457200" eaLnBrk="1" hangingPunct="1">
              <a:lnSpc>
                <a:spcPct val="100000"/>
              </a:lnSpc>
              <a:spcBef>
                <a:spcPct val="0"/>
              </a:spcBef>
              <a:buFont typeface="+mj-lt"/>
              <a:buAutoNum type="arabicPeriod"/>
              <a:defRPr/>
            </a:pPr>
            <a:endParaRPr lang="en-US" altLang="de-DE" sz="2400" dirty="0">
              <a:latin typeface="+mj-lt"/>
              <a:ea typeface="+mn-ea"/>
            </a:endParaRPr>
          </a:p>
          <a:p>
            <a:pPr marL="365125" indent="-457200" eaLnBrk="1" hangingPunct="1">
              <a:lnSpc>
                <a:spcPct val="100000"/>
              </a:lnSpc>
              <a:spcBef>
                <a:spcPct val="0"/>
              </a:spcBef>
              <a:buFont typeface="+mj-lt"/>
              <a:buAutoNum type="arabicPeriod"/>
              <a:defRPr/>
            </a:pPr>
            <a:r>
              <a:rPr lang="en-US" altLang="de-DE" sz="2400" b="1" i="1" dirty="0">
                <a:solidFill>
                  <a:schemeClr val="accent6"/>
                </a:solidFill>
                <a:latin typeface="+mj-lt"/>
                <a:ea typeface="+mn-ea"/>
              </a:rPr>
              <a:t>Calculate</a:t>
            </a:r>
            <a:r>
              <a:rPr lang="en-US" altLang="de-DE" sz="2400" dirty="0">
                <a:latin typeface="+mj-lt"/>
                <a:ea typeface="+mn-ea"/>
              </a:rPr>
              <a:t> both the budget variance (CV) and schedule variance (SV)</a:t>
            </a:r>
          </a:p>
        </p:txBody>
      </p:sp>
      <p:graphicFrame>
        <p:nvGraphicFramePr>
          <p:cNvPr id="7" name="Diagramm 6">
            <a:extLst>
              <a:ext uri="{FF2B5EF4-FFF2-40B4-BE49-F238E27FC236}">
                <a16:creationId xmlns:a16="http://schemas.microsoft.com/office/drawing/2014/main" id="{44E990C6-5EEB-4C42-945E-689D7D2BAB03}"/>
              </a:ext>
            </a:extLst>
          </p:cNvPr>
          <p:cNvGraphicFramePr/>
          <p:nvPr>
            <p:extLst>
              <p:ext uri="{D42A27DB-BD31-4B8C-83A1-F6EECF244321}">
                <p14:modId xmlns:p14="http://schemas.microsoft.com/office/powerpoint/2010/main" val="3797339407"/>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2">
            <a:extLst>
              <a:ext uri="{FF2B5EF4-FFF2-40B4-BE49-F238E27FC236}">
                <a16:creationId xmlns:a16="http://schemas.microsoft.com/office/drawing/2014/main" id="{0AF50E68-F979-46DB-8AE2-3BB31374B812}"/>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16</a:t>
            </a:fld>
            <a:endParaRPr lang="hr-HR"/>
          </a:p>
        </p:txBody>
      </p:sp>
      <p:sp>
        <p:nvSpPr>
          <p:cNvPr id="6" name="Rechteck 1">
            <a:extLst>
              <a:ext uri="{FF2B5EF4-FFF2-40B4-BE49-F238E27FC236}">
                <a16:creationId xmlns:a16="http://schemas.microsoft.com/office/drawing/2014/main" id="{FBEDD2AC-ACC6-4741-8726-8D9AB75B393F}"/>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Tree>
    <p:extLst>
      <p:ext uri="{BB962C8B-B14F-4D97-AF65-F5344CB8AC3E}">
        <p14:creationId xmlns:p14="http://schemas.microsoft.com/office/powerpoint/2010/main" val="103599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09600" y="439738"/>
            <a:ext cx="10972800" cy="1143000"/>
          </a:xfrm>
        </p:spPr>
        <p:txBody>
          <a:bodyPr>
            <a:normAutofit/>
          </a:bodyPr>
          <a:lstStyle/>
          <a:p>
            <a:pPr eaLnBrk="1" hangingPunct="1"/>
            <a:r>
              <a:rPr lang="en-US" altLang="de-DE" sz="4000" b="1" dirty="0">
                <a:solidFill>
                  <a:schemeClr val="tx1"/>
                </a:solidFill>
                <a:latin typeface="+mj-lt"/>
              </a:rPr>
              <a:t>Earned Value Example</a:t>
            </a:r>
          </a:p>
        </p:txBody>
      </p:sp>
      <p:sp>
        <p:nvSpPr>
          <p:cNvPr id="12292" name="Rectangle 3"/>
          <p:cNvSpPr>
            <a:spLocks noGrp="1" noChangeArrowheads="1"/>
          </p:cNvSpPr>
          <p:nvPr>
            <p:ph type="body" idx="1"/>
          </p:nvPr>
        </p:nvSpPr>
        <p:spPr>
          <a:xfrm>
            <a:off x="609600" y="1248292"/>
            <a:ext cx="10363200" cy="4959350"/>
          </a:xfrm>
        </p:spPr>
        <p:txBody>
          <a:bodyPr>
            <a:noAutofit/>
          </a:bodyPr>
          <a:lstStyle/>
          <a:p>
            <a:pPr marL="0" indent="0">
              <a:lnSpc>
                <a:spcPct val="150000"/>
              </a:lnSpc>
              <a:buNone/>
              <a:defRPr/>
            </a:pPr>
            <a:r>
              <a:rPr lang="en-GB" sz="2000" dirty="0">
                <a:latin typeface="+mj-lt"/>
                <a:ea typeface="+mn-ea"/>
              </a:rPr>
              <a:t>You are calculating the estimated time to completion for a project on building housing for refugees of 12 months’ duration and a budgeted cost of €800,000. Assuming the following information, calculate the schedule performance index and estimated time to completion. (Figures are in thousands.)</a:t>
            </a:r>
          </a:p>
          <a:p>
            <a:pPr>
              <a:lnSpc>
                <a:spcPct val="150000"/>
              </a:lnSpc>
              <a:buFont typeface="Times" panose="02020603050405020304" pitchFamily="18" charset="0"/>
              <a:buChar char="•"/>
              <a:defRPr/>
            </a:pPr>
            <a:r>
              <a:rPr lang="en-GB" sz="2000" dirty="0">
                <a:latin typeface="+mj-lt"/>
                <a:ea typeface="+mn-ea"/>
              </a:rPr>
              <a:t> </a:t>
            </a:r>
            <a:r>
              <a:rPr lang="en-GB" sz="2000" b="1" dirty="0">
                <a:latin typeface="+mj-lt"/>
                <a:ea typeface="+mn-ea"/>
              </a:rPr>
              <a:t>Schedule Variances</a:t>
            </a:r>
            <a:endParaRPr lang="en-GB" sz="2000" dirty="0">
              <a:latin typeface="+mj-lt"/>
              <a:ea typeface="+mn-ea"/>
            </a:endParaRPr>
          </a:p>
          <a:p>
            <a:pPr>
              <a:lnSpc>
                <a:spcPct val="150000"/>
              </a:lnSpc>
              <a:buFont typeface="Times" panose="02020603050405020304" pitchFamily="18" charset="0"/>
              <a:buChar char="•"/>
              <a:defRPr/>
            </a:pPr>
            <a:r>
              <a:rPr lang="en-GB" sz="2000" dirty="0">
                <a:latin typeface="+mj-lt"/>
                <a:ea typeface="+mn-ea"/>
              </a:rPr>
              <a:t>	Planned Value of Work Scheduled (PV)		70</a:t>
            </a:r>
          </a:p>
          <a:p>
            <a:pPr>
              <a:lnSpc>
                <a:spcPct val="150000"/>
              </a:lnSpc>
              <a:buFont typeface="Times" panose="02020603050405020304" pitchFamily="18" charset="0"/>
              <a:buChar char="•"/>
              <a:defRPr/>
            </a:pPr>
            <a:r>
              <a:rPr lang="en-GB" sz="2000" dirty="0">
                <a:latin typeface="+mj-lt"/>
                <a:ea typeface="+mn-ea"/>
              </a:rPr>
              <a:t> 	Earned Value (EV)				60</a:t>
            </a:r>
          </a:p>
          <a:p>
            <a:pPr>
              <a:lnSpc>
                <a:spcPct val="150000"/>
              </a:lnSpc>
              <a:buFont typeface="Times" panose="02020603050405020304" pitchFamily="18" charset="0"/>
              <a:buChar char="•"/>
              <a:defRPr/>
            </a:pPr>
            <a:r>
              <a:rPr lang="en-GB" sz="2000" dirty="0">
                <a:latin typeface="+mj-lt"/>
                <a:ea typeface="+mn-ea"/>
              </a:rPr>
              <a:t> 	Schedule Performance Index		</a:t>
            </a:r>
            <a:r>
              <a:rPr lang="en-GB" sz="2000" u="sng" dirty="0">
                <a:latin typeface="+mj-lt"/>
                <a:ea typeface="+mn-ea"/>
              </a:rPr>
              <a:t>			</a:t>
            </a:r>
            <a:endParaRPr lang="en-GB" sz="2000" dirty="0">
              <a:latin typeface="+mj-lt"/>
              <a:ea typeface="+mn-ea"/>
            </a:endParaRPr>
          </a:p>
          <a:p>
            <a:pPr>
              <a:lnSpc>
                <a:spcPct val="150000"/>
              </a:lnSpc>
              <a:buFont typeface="Times" panose="02020603050405020304" pitchFamily="18" charset="0"/>
              <a:buChar char="•"/>
              <a:defRPr/>
            </a:pPr>
            <a:r>
              <a:rPr lang="en-GB" sz="2000" dirty="0">
                <a:latin typeface="+mj-lt"/>
                <a:ea typeface="+mn-ea"/>
              </a:rPr>
              <a:t>	Estimated Time to Completion	               </a:t>
            </a:r>
            <a:r>
              <a:rPr lang="en-GB" sz="2000" u="sng" dirty="0">
                <a:latin typeface="+mj-lt"/>
                <a:ea typeface="+mn-ea"/>
              </a:rPr>
              <a:t>			</a:t>
            </a:r>
            <a:endParaRPr lang="en-GB" sz="2000" dirty="0">
              <a:latin typeface="+mj-lt"/>
              <a:ea typeface="+mn-ea"/>
            </a:endParaRPr>
          </a:p>
          <a:p>
            <a:pPr marL="274320" indent="-274320" eaLnBrk="1" fontAlgn="auto" hangingPunct="1">
              <a:lnSpc>
                <a:spcPct val="150000"/>
              </a:lnSpc>
              <a:spcAft>
                <a:spcPts val="0"/>
              </a:spcAft>
              <a:buClr>
                <a:schemeClr val="accent3"/>
              </a:buClr>
              <a:buFont typeface="Wingdings 2"/>
              <a:buChar char=""/>
              <a:defRPr/>
            </a:pPr>
            <a:endParaRPr lang="en-GB" sz="2000" dirty="0">
              <a:latin typeface="+mj-lt"/>
              <a:ea typeface="+mn-ea"/>
            </a:endParaRPr>
          </a:p>
        </p:txBody>
      </p:sp>
      <p:graphicFrame>
        <p:nvGraphicFramePr>
          <p:cNvPr id="7" name="Diagramm 6">
            <a:extLst>
              <a:ext uri="{FF2B5EF4-FFF2-40B4-BE49-F238E27FC236}">
                <a16:creationId xmlns:a16="http://schemas.microsoft.com/office/drawing/2014/main" id="{50354013-5422-4DCA-91A9-02E48159C02C}"/>
              </a:ext>
            </a:extLst>
          </p:cNvPr>
          <p:cNvGraphicFramePr/>
          <p:nvPr>
            <p:extLst>
              <p:ext uri="{D42A27DB-BD31-4B8C-83A1-F6EECF244321}">
                <p14:modId xmlns:p14="http://schemas.microsoft.com/office/powerpoint/2010/main" val="1234120519"/>
              </p:ext>
            </p:extLst>
          </p:nvPr>
        </p:nvGraphicFramePr>
        <p:xfrm>
          <a:off x="9337750" y="165716"/>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2">
            <a:extLst>
              <a:ext uri="{FF2B5EF4-FFF2-40B4-BE49-F238E27FC236}">
                <a16:creationId xmlns:a16="http://schemas.microsoft.com/office/drawing/2014/main" id="{EB64690D-42D5-42FE-ACAB-E9EE6FEA1B93}"/>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17</a:t>
            </a:fld>
            <a:endParaRPr lang="hr-HR"/>
          </a:p>
        </p:txBody>
      </p:sp>
    </p:spTree>
    <p:extLst>
      <p:ext uri="{BB962C8B-B14F-4D97-AF65-F5344CB8AC3E}">
        <p14:creationId xmlns:p14="http://schemas.microsoft.com/office/powerpoint/2010/main" val="406199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09600" y="439738"/>
            <a:ext cx="10972800" cy="1143000"/>
          </a:xfrm>
        </p:spPr>
        <p:txBody>
          <a:bodyPr>
            <a:normAutofit/>
          </a:bodyPr>
          <a:lstStyle/>
          <a:p>
            <a:pPr eaLnBrk="1" hangingPunct="1"/>
            <a:r>
              <a:rPr lang="en-US" altLang="de-DE" sz="4000" b="1" dirty="0">
                <a:solidFill>
                  <a:schemeClr val="tx1"/>
                </a:solidFill>
                <a:latin typeface="+mj-lt"/>
              </a:rPr>
              <a:t>Earned Value Example</a:t>
            </a:r>
          </a:p>
        </p:txBody>
      </p:sp>
      <p:sp>
        <p:nvSpPr>
          <p:cNvPr id="12292" name="Rectangle 3"/>
          <p:cNvSpPr>
            <a:spLocks noGrp="1" noChangeArrowheads="1"/>
          </p:cNvSpPr>
          <p:nvPr>
            <p:ph type="body" idx="1"/>
          </p:nvPr>
        </p:nvSpPr>
        <p:spPr>
          <a:xfrm>
            <a:off x="914400" y="1397000"/>
            <a:ext cx="10363200" cy="4959350"/>
          </a:xfrm>
        </p:spPr>
        <p:txBody>
          <a:bodyPr>
            <a:normAutofit/>
          </a:bodyPr>
          <a:lstStyle/>
          <a:p>
            <a:pPr marL="274320" indent="-274320" eaLnBrk="1" fontAlgn="auto" hangingPunct="1">
              <a:spcAft>
                <a:spcPts val="0"/>
              </a:spcAft>
              <a:buClr>
                <a:schemeClr val="accent3"/>
              </a:buClr>
              <a:buFontTx/>
              <a:buNone/>
              <a:defRPr/>
            </a:pPr>
            <a:r>
              <a:rPr lang="en-US" sz="2400" u="sng" dirty="0">
                <a:latin typeface="+mj-lt"/>
                <a:ea typeface="+mn-ea"/>
              </a:rPr>
              <a:t>Project </a:t>
            </a:r>
            <a:r>
              <a:rPr lang="en-US" sz="2400" u="sng" dirty="0" err="1">
                <a:latin typeface="+mj-lt"/>
                <a:ea typeface="+mn-ea"/>
              </a:rPr>
              <a:t>Econetwork</a:t>
            </a:r>
            <a:r>
              <a:rPr lang="en-US" sz="2400" u="sng" dirty="0">
                <a:latin typeface="+mj-lt"/>
                <a:ea typeface="+mn-ea"/>
              </a:rPr>
              <a:t>: </a:t>
            </a:r>
            <a:r>
              <a:rPr lang="en-US" sz="2400" dirty="0">
                <a:latin typeface="+mj-lt"/>
                <a:ea typeface="+mn-ea"/>
              </a:rPr>
              <a:t>Started at the beginning of March and is supposed to run until the end of September with planned costs of €130.000:</a:t>
            </a:r>
            <a:endParaRPr lang="en-US" sz="2400" u="sng" dirty="0">
              <a:latin typeface="+mj-lt"/>
              <a:ea typeface="+mn-ea"/>
            </a:endParaRPr>
          </a:p>
          <a:p>
            <a:pPr marL="274320" indent="-274320" eaLnBrk="1" fontAlgn="auto" hangingPunct="1">
              <a:spcAft>
                <a:spcPts val="0"/>
              </a:spcAft>
              <a:buClr>
                <a:schemeClr val="accent3"/>
              </a:buClr>
              <a:buFontTx/>
              <a:buNone/>
              <a:defRPr/>
            </a:pPr>
            <a:r>
              <a:rPr lang="en-US" sz="2400" u="sng" dirty="0">
                <a:latin typeface="+mj-lt"/>
                <a:ea typeface="+mn-ea"/>
              </a:rPr>
              <a:t>1. Schedule Variances</a:t>
            </a:r>
          </a:p>
          <a:p>
            <a:pPr marL="274320" indent="-274320" eaLnBrk="1" fontAlgn="auto" hangingPunct="1">
              <a:spcAft>
                <a:spcPts val="0"/>
              </a:spcAft>
              <a:buClr>
                <a:schemeClr val="accent3"/>
              </a:buClr>
              <a:buFontTx/>
              <a:buNone/>
              <a:defRPr/>
            </a:pPr>
            <a:r>
              <a:rPr lang="en-US" sz="2400" dirty="0">
                <a:latin typeface="+mj-lt"/>
                <a:ea typeface="+mn-ea"/>
              </a:rPr>
              <a:t>Planned Value (PV) = 109</a:t>
            </a:r>
          </a:p>
          <a:p>
            <a:pPr marL="274320" indent="-274320" eaLnBrk="1" fontAlgn="auto" hangingPunct="1">
              <a:spcAft>
                <a:spcPts val="0"/>
              </a:spcAft>
              <a:buClr>
                <a:schemeClr val="accent3"/>
              </a:buClr>
              <a:buFontTx/>
              <a:buNone/>
              <a:defRPr/>
            </a:pPr>
            <a:r>
              <a:rPr lang="en-US" sz="2400" dirty="0">
                <a:latin typeface="+mj-lt"/>
                <a:ea typeface="+mn-ea"/>
              </a:rPr>
              <a:t>Earned Value (EV) = 48</a:t>
            </a:r>
          </a:p>
          <a:p>
            <a:pPr marL="274320" indent="-274320" eaLnBrk="1" fontAlgn="auto" hangingPunct="1">
              <a:spcAft>
                <a:spcPts val="0"/>
              </a:spcAft>
              <a:buClr>
                <a:schemeClr val="accent3"/>
              </a:buClr>
              <a:buFontTx/>
              <a:buNone/>
              <a:defRPr/>
            </a:pPr>
            <a:r>
              <a:rPr lang="en-US" sz="2400" dirty="0">
                <a:latin typeface="+mj-lt"/>
                <a:ea typeface="+mn-ea"/>
              </a:rPr>
              <a:t>Schedule Performance Index = ?</a:t>
            </a:r>
          </a:p>
          <a:p>
            <a:pPr marL="274320" indent="-274320" eaLnBrk="1" fontAlgn="auto" hangingPunct="1">
              <a:spcAft>
                <a:spcPts val="0"/>
              </a:spcAft>
              <a:buClr>
                <a:schemeClr val="accent3"/>
              </a:buClr>
              <a:buFontTx/>
              <a:buNone/>
              <a:defRPr/>
            </a:pPr>
            <a:r>
              <a:rPr lang="en-US" sz="2400" dirty="0">
                <a:latin typeface="+mj-lt"/>
                <a:ea typeface="+mn-ea"/>
              </a:rPr>
              <a:t>Estimated Time to Completion =?</a:t>
            </a:r>
          </a:p>
          <a:p>
            <a:pPr marL="274320" indent="-274320" eaLnBrk="1" fontAlgn="auto" hangingPunct="1">
              <a:spcAft>
                <a:spcPts val="0"/>
              </a:spcAft>
              <a:buClr>
                <a:schemeClr val="accent3"/>
              </a:buClr>
              <a:buFontTx/>
              <a:buNone/>
              <a:defRPr/>
            </a:pPr>
            <a:r>
              <a:rPr lang="en-US" sz="2400" u="sng" dirty="0">
                <a:latin typeface="+mj-lt"/>
                <a:ea typeface="+mn-ea"/>
              </a:rPr>
              <a:t>Cost Variances</a:t>
            </a:r>
          </a:p>
          <a:p>
            <a:pPr marL="274320" indent="-274320" eaLnBrk="1" fontAlgn="auto" hangingPunct="1">
              <a:spcAft>
                <a:spcPts val="0"/>
              </a:spcAft>
              <a:buClr>
                <a:schemeClr val="accent3"/>
              </a:buClr>
              <a:buFontTx/>
              <a:buNone/>
              <a:defRPr/>
            </a:pPr>
            <a:r>
              <a:rPr lang="en-US" sz="2400" dirty="0">
                <a:latin typeface="+mj-lt"/>
                <a:ea typeface="+mn-ea"/>
              </a:rPr>
              <a:t>Cumulative Actual Cost of Work Performed (AC) = 64</a:t>
            </a:r>
          </a:p>
          <a:p>
            <a:pPr marL="274320" indent="-274320" eaLnBrk="1" fontAlgn="auto" hangingPunct="1">
              <a:spcAft>
                <a:spcPts val="0"/>
              </a:spcAft>
              <a:buClr>
                <a:schemeClr val="accent3"/>
              </a:buClr>
              <a:buFontTx/>
              <a:buNone/>
              <a:defRPr/>
            </a:pPr>
            <a:r>
              <a:rPr lang="en-US" sz="2400" dirty="0">
                <a:latin typeface="+mj-lt"/>
                <a:ea typeface="+mn-ea"/>
              </a:rPr>
              <a:t>Cost Performance Index = ?</a:t>
            </a:r>
          </a:p>
          <a:p>
            <a:pPr marL="274320" indent="-274320" eaLnBrk="1" fontAlgn="auto" hangingPunct="1">
              <a:spcAft>
                <a:spcPts val="0"/>
              </a:spcAft>
              <a:buClr>
                <a:schemeClr val="accent3"/>
              </a:buClr>
              <a:buFontTx/>
              <a:buNone/>
              <a:defRPr/>
            </a:pPr>
            <a:r>
              <a:rPr lang="en-US" sz="2400" dirty="0">
                <a:latin typeface="+mj-lt"/>
                <a:ea typeface="+mn-ea"/>
              </a:rPr>
              <a:t>Estimated Cost to Completion =  ?</a:t>
            </a:r>
          </a:p>
          <a:p>
            <a:pPr marL="274320" indent="-274320" eaLnBrk="1" fontAlgn="auto" hangingPunct="1">
              <a:spcAft>
                <a:spcPts val="0"/>
              </a:spcAft>
              <a:buClr>
                <a:schemeClr val="accent3"/>
              </a:buClr>
              <a:buFont typeface="Wingdings 2"/>
              <a:buChar char=""/>
              <a:defRPr/>
            </a:pPr>
            <a:endParaRPr lang="en-US" sz="2400" dirty="0">
              <a:latin typeface="+mj-lt"/>
              <a:ea typeface="+mn-ea"/>
            </a:endParaRPr>
          </a:p>
        </p:txBody>
      </p:sp>
      <p:graphicFrame>
        <p:nvGraphicFramePr>
          <p:cNvPr id="7" name="Diagramm 6">
            <a:extLst>
              <a:ext uri="{FF2B5EF4-FFF2-40B4-BE49-F238E27FC236}">
                <a16:creationId xmlns:a16="http://schemas.microsoft.com/office/drawing/2014/main" id="{65BF26DA-6685-4F74-B084-9B337B1CD31A}"/>
              </a:ext>
            </a:extLst>
          </p:cNvPr>
          <p:cNvGraphicFramePr/>
          <p:nvPr>
            <p:extLst>
              <p:ext uri="{D42A27DB-BD31-4B8C-83A1-F6EECF244321}">
                <p14:modId xmlns:p14="http://schemas.microsoft.com/office/powerpoint/2010/main" val="1207734774"/>
              </p:ext>
            </p:extLst>
          </p:nvPr>
        </p:nvGraphicFramePr>
        <p:xfrm>
          <a:off x="9058940" y="20902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2">
            <a:extLst>
              <a:ext uri="{FF2B5EF4-FFF2-40B4-BE49-F238E27FC236}">
                <a16:creationId xmlns:a16="http://schemas.microsoft.com/office/drawing/2014/main" id="{9C83A6C5-0B12-4E86-ACBD-2D7B13E20F90}"/>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18</a:t>
            </a:fld>
            <a:endParaRPr lang="hr-HR"/>
          </a:p>
        </p:txBody>
      </p:sp>
    </p:spTree>
    <p:extLst>
      <p:ext uri="{BB962C8B-B14F-4D97-AF65-F5344CB8AC3E}">
        <p14:creationId xmlns:p14="http://schemas.microsoft.com/office/powerpoint/2010/main" val="117545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609600" y="439738"/>
            <a:ext cx="10972800" cy="1143000"/>
          </a:xfrm>
        </p:spPr>
        <p:txBody>
          <a:bodyPr>
            <a:normAutofit/>
          </a:bodyPr>
          <a:lstStyle/>
          <a:p>
            <a:pPr eaLnBrk="1" hangingPunct="1"/>
            <a:r>
              <a:rPr lang="en-US" altLang="de-DE" sz="4000" b="1" dirty="0">
                <a:solidFill>
                  <a:schemeClr val="tx1"/>
                </a:solidFill>
                <a:latin typeface="+mj-lt"/>
              </a:rPr>
              <a:t>Earned Value Example</a:t>
            </a:r>
          </a:p>
        </p:txBody>
      </p:sp>
      <p:sp>
        <p:nvSpPr>
          <p:cNvPr id="12292" name="Rectangle 3"/>
          <p:cNvSpPr>
            <a:spLocks noGrp="1" noChangeArrowheads="1"/>
          </p:cNvSpPr>
          <p:nvPr>
            <p:ph type="body" idx="1"/>
          </p:nvPr>
        </p:nvSpPr>
        <p:spPr>
          <a:xfrm>
            <a:off x="609600" y="1582738"/>
            <a:ext cx="10363200" cy="4733924"/>
          </a:xfrm>
        </p:spPr>
        <p:txBody>
          <a:bodyPr>
            <a:normAutofit/>
          </a:bodyPr>
          <a:lstStyle/>
          <a:p>
            <a:pPr marL="0" indent="0" eaLnBrk="1" fontAlgn="auto" hangingPunct="1">
              <a:spcAft>
                <a:spcPts val="0"/>
              </a:spcAft>
              <a:buClr>
                <a:schemeClr val="accent3"/>
              </a:buClr>
              <a:buNone/>
              <a:defRPr/>
            </a:pPr>
            <a:r>
              <a:rPr lang="en-US" sz="2400" dirty="0">
                <a:latin typeface="+mj-lt"/>
                <a:ea typeface="+mn-ea"/>
              </a:rPr>
              <a:t>You have collected the following data based on three months of your project’s performance. Complete the table. Calculate cumulative CPI (CPI</a:t>
            </a:r>
            <a:r>
              <a:rPr lang="en-US" sz="2400" baseline="30000" dirty="0">
                <a:latin typeface="+mj-lt"/>
                <a:ea typeface="+mn-ea"/>
              </a:rPr>
              <a:t>C</a:t>
            </a:r>
            <a:r>
              <a:rPr lang="en-US" sz="2400" dirty="0">
                <a:latin typeface="+mj-lt"/>
                <a:ea typeface="+mn-ea"/>
              </a:rPr>
              <a:t>). How is the project performing after these three months? Is the trend positive or negative?</a:t>
            </a:r>
            <a:endParaRPr lang="de-DE" sz="2400" dirty="0">
              <a:latin typeface="+mj-lt"/>
              <a:ea typeface="+mn-ea"/>
            </a:endParaRPr>
          </a:p>
          <a:p>
            <a:pPr marL="274320" indent="-274320" eaLnBrk="1" fontAlgn="auto" hangingPunct="1">
              <a:spcAft>
                <a:spcPts val="0"/>
              </a:spcAft>
              <a:buClr>
                <a:schemeClr val="accent3"/>
              </a:buClr>
              <a:buFont typeface="Wingdings 2"/>
              <a:buChar char=""/>
              <a:defRPr/>
            </a:pPr>
            <a:endParaRPr lang="en-US" sz="2400" dirty="0">
              <a:latin typeface="+mj-lt"/>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718353993"/>
              </p:ext>
            </p:extLst>
          </p:nvPr>
        </p:nvGraphicFramePr>
        <p:xfrm>
          <a:off x="609600" y="3324963"/>
          <a:ext cx="10972800" cy="2257424"/>
        </p:xfrm>
        <a:graphic>
          <a:graphicData uri="http://schemas.openxmlformats.org/drawingml/2006/table">
            <a:tbl>
              <a:tblPr firstRow="1" firstCol="1" bandRow="1"/>
              <a:tblGrid>
                <a:gridCol w="2003563">
                  <a:extLst>
                    <a:ext uri="{9D8B030D-6E8A-4147-A177-3AD203B41FA5}">
                      <a16:colId xmlns:a16="http://schemas.microsoft.com/office/drawing/2014/main" val="20000"/>
                    </a:ext>
                  </a:extLst>
                </a:gridCol>
                <a:gridCol w="1766840">
                  <a:extLst>
                    <a:ext uri="{9D8B030D-6E8A-4147-A177-3AD203B41FA5}">
                      <a16:colId xmlns:a16="http://schemas.microsoft.com/office/drawing/2014/main" val="20001"/>
                    </a:ext>
                  </a:extLst>
                </a:gridCol>
                <a:gridCol w="1235945">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gridCol w="1344149">
                  <a:extLst>
                    <a:ext uri="{9D8B030D-6E8A-4147-A177-3AD203B41FA5}">
                      <a16:colId xmlns:a16="http://schemas.microsoft.com/office/drawing/2014/main" val="20004"/>
                    </a:ext>
                  </a:extLst>
                </a:gridCol>
                <a:gridCol w="1326569">
                  <a:extLst>
                    <a:ext uri="{9D8B030D-6E8A-4147-A177-3AD203B41FA5}">
                      <a16:colId xmlns:a16="http://schemas.microsoft.com/office/drawing/2014/main" val="20005"/>
                    </a:ext>
                  </a:extLst>
                </a:gridCol>
                <a:gridCol w="1567543">
                  <a:extLst>
                    <a:ext uri="{9D8B030D-6E8A-4147-A177-3AD203B41FA5}">
                      <a16:colId xmlns:a16="http://schemas.microsoft.com/office/drawing/2014/main" val="20006"/>
                    </a:ext>
                  </a:extLst>
                </a:gridCol>
              </a:tblGrid>
              <a:tr h="432273">
                <a:tc>
                  <a:txBody>
                    <a:bodyPr/>
                    <a:lstStyle/>
                    <a:p>
                      <a:pPr indent="304800" algn="l"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EV</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EV</a:t>
                      </a:r>
                      <a:r>
                        <a:rPr lang="en-AU" sz="2400" b="1" baseline="30000" dirty="0">
                          <a:effectLst/>
                          <a:latin typeface="Calibri"/>
                          <a:ea typeface="Calibri"/>
                          <a:cs typeface="Calibri"/>
                        </a:rPr>
                        <a:t>C</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AC</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AC</a:t>
                      </a:r>
                      <a:r>
                        <a:rPr lang="en-AU" sz="2400" b="1" baseline="30000" dirty="0">
                          <a:effectLst/>
                          <a:latin typeface="Calibri"/>
                          <a:ea typeface="Calibri"/>
                          <a:cs typeface="Calibri"/>
                        </a:rPr>
                        <a:t>C</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CPI</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CPI</a:t>
                      </a:r>
                      <a:r>
                        <a:rPr lang="en-AU" sz="2400" b="1" baseline="30000" dirty="0">
                          <a:effectLst/>
                          <a:latin typeface="Calibri"/>
                          <a:ea typeface="Calibri"/>
                          <a:cs typeface="Calibri"/>
                        </a:rPr>
                        <a:t>C</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363">
                <a:tc>
                  <a:txBody>
                    <a:bodyPr/>
                    <a:lstStyle/>
                    <a:p>
                      <a:pPr indent="304800" algn="l" hangingPunct="0">
                        <a:lnSpc>
                          <a:spcPts val="1200"/>
                        </a:lnSpc>
                        <a:spcAft>
                          <a:spcPts val="600"/>
                        </a:spcAft>
                      </a:pPr>
                      <a:r>
                        <a:rPr lang="en-AU" sz="2400" dirty="0">
                          <a:effectLst/>
                          <a:latin typeface="Calibri"/>
                          <a:ea typeface="Calibri"/>
                          <a:cs typeface="Calibri"/>
                        </a:rPr>
                        <a:t>January</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€40,000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hangingPunct="0">
                        <a:lnSpc>
                          <a:spcPts val="1200"/>
                        </a:lnSpc>
                        <a:spcAft>
                          <a:spcPts val="600"/>
                        </a:spcAft>
                      </a:pPr>
                      <a:r>
                        <a:rPr lang="en-AU" sz="2400" b="1"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$25,000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4394">
                <a:tc>
                  <a:txBody>
                    <a:bodyPr/>
                    <a:lstStyle/>
                    <a:p>
                      <a:pPr indent="304800" algn="l" hangingPunct="0">
                        <a:lnSpc>
                          <a:spcPts val="1200"/>
                        </a:lnSpc>
                        <a:spcAft>
                          <a:spcPts val="600"/>
                        </a:spcAft>
                      </a:pPr>
                      <a:r>
                        <a:rPr lang="en-AU" sz="2400" dirty="0">
                          <a:effectLst/>
                          <a:latin typeface="Calibri"/>
                          <a:ea typeface="Calibri"/>
                          <a:cs typeface="Calibri"/>
                        </a:rPr>
                        <a:t>February</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€85,000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b="1"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$110,000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4394">
                <a:tc>
                  <a:txBody>
                    <a:bodyPr/>
                    <a:lstStyle/>
                    <a:p>
                      <a:pPr indent="304800" algn="l" hangingPunct="0">
                        <a:lnSpc>
                          <a:spcPts val="1200"/>
                        </a:lnSpc>
                        <a:spcAft>
                          <a:spcPts val="600"/>
                        </a:spcAft>
                      </a:pPr>
                      <a:r>
                        <a:rPr lang="en-AU" sz="2400" dirty="0">
                          <a:effectLst/>
                          <a:latin typeface="Calibri"/>
                          <a:ea typeface="Calibri"/>
                          <a:cs typeface="Calibri"/>
                        </a:rPr>
                        <a:t>March</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€115,500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$140,000</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hangingPunct="0">
                        <a:lnSpc>
                          <a:spcPts val="1200"/>
                        </a:lnSpc>
                        <a:spcAft>
                          <a:spcPts val="600"/>
                        </a:spcAft>
                      </a:pPr>
                      <a:r>
                        <a:rPr lang="en-AU" sz="2400" dirty="0">
                          <a:effectLst/>
                          <a:latin typeface="Calibri"/>
                          <a:ea typeface="Calibri"/>
                          <a:cs typeface="Calibri"/>
                        </a:rPr>
                        <a:t> </a:t>
                      </a:r>
                      <a:endParaRPr lang="de-DE" sz="1600" dirty="0">
                        <a:effectLst/>
                        <a:latin typeface="New Baskerville"/>
                        <a:ea typeface="Calibri"/>
                        <a:cs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Diagramm 7">
            <a:extLst>
              <a:ext uri="{FF2B5EF4-FFF2-40B4-BE49-F238E27FC236}">
                <a16:creationId xmlns:a16="http://schemas.microsoft.com/office/drawing/2014/main" id="{0F10612E-A0E0-44E8-BC86-49CE6B1AF7FB}"/>
              </a:ext>
            </a:extLst>
          </p:cNvPr>
          <p:cNvGraphicFramePr/>
          <p:nvPr>
            <p:extLst>
              <p:ext uri="{D42A27DB-BD31-4B8C-83A1-F6EECF244321}">
                <p14:modId xmlns:p14="http://schemas.microsoft.com/office/powerpoint/2010/main" val="3120305723"/>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liennummernplatzhalter 2">
            <a:extLst>
              <a:ext uri="{FF2B5EF4-FFF2-40B4-BE49-F238E27FC236}">
                <a16:creationId xmlns:a16="http://schemas.microsoft.com/office/drawing/2014/main" id="{376F1300-C4A8-4172-BC12-CF69E219607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19</a:t>
            </a:fld>
            <a:endParaRPr lang="hr-HR"/>
          </a:p>
        </p:txBody>
      </p:sp>
    </p:spTree>
    <p:extLst>
      <p:ext uri="{BB962C8B-B14F-4D97-AF65-F5344CB8AC3E}">
        <p14:creationId xmlns:p14="http://schemas.microsoft.com/office/powerpoint/2010/main" val="269436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0ED209E-7768-4E88-95C2-AEB52035F96C}"/>
              </a:ext>
            </a:extLst>
          </p:cNvPr>
          <p:cNvSpPr>
            <a:spLocks noGrp="1" noChangeArrowheads="1"/>
          </p:cNvSpPr>
          <p:nvPr>
            <p:ph idx="1"/>
          </p:nvPr>
        </p:nvSpPr>
        <p:spPr>
          <a:xfrm>
            <a:off x="1167810" y="1690688"/>
            <a:ext cx="9273362" cy="4419600"/>
          </a:xfrm>
        </p:spPr>
        <p:txBody>
          <a:bodyPr>
            <a:normAutofit/>
          </a:bodyPr>
          <a:lstStyle/>
          <a:p>
            <a:pPr>
              <a:lnSpc>
                <a:spcPct val="150000"/>
              </a:lnSpc>
            </a:pPr>
            <a:r>
              <a:rPr lang="en-GB" altLang="en-US" sz="1800" dirty="0">
                <a:latin typeface="+mj-lt"/>
              </a:rPr>
              <a:t>What you should have so far:</a:t>
            </a:r>
          </a:p>
          <a:p>
            <a:pPr lvl="1">
              <a:lnSpc>
                <a:spcPct val="150000"/>
              </a:lnSpc>
            </a:pPr>
            <a:r>
              <a:rPr lang="en-GB" altLang="en-US" sz="1800" dirty="0">
                <a:latin typeface="+mj-lt"/>
              </a:rPr>
              <a:t>A project, a team</a:t>
            </a:r>
          </a:p>
          <a:p>
            <a:pPr lvl="2">
              <a:lnSpc>
                <a:spcPct val="150000"/>
              </a:lnSpc>
            </a:pPr>
            <a:r>
              <a:rPr lang="en-GB" altLang="en-US" sz="1800" dirty="0">
                <a:latin typeface="+mj-lt"/>
              </a:rPr>
              <a:t>Defined team roles, communication channels etc.</a:t>
            </a:r>
          </a:p>
          <a:p>
            <a:pPr lvl="1">
              <a:lnSpc>
                <a:spcPct val="150000"/>
              </a:lnSpc>
            </a:pPr>
            <a:r>
              <a:rPr lang="en-GB" altLang="en-US" sz="1800" dirty="0">
                <a:latin typeface="+mj-lt"/>
              </a:rPr>
              <a:t>A SMART objective + a short description of your project</a:t>
            </a:r>
          </a:p>
          <a:p>
            <a:pPr lvl="1">
              <a:lnSpc>
                <a:spcPct val="150000"/>
              </a:lnSpc>
            </a:pPr>
            <a:r>
              <a:rPr lang="en-GB" altLang="en-US" sz="1800" dirty="0">
                <a:latin typeface="+mj-lt"/>
              </a:rPr>
              <a:t>1st Tool: stakeholder map, participation table, action profile</a:t>
            </a:r>
          </a:p>
          <a:p>
            <a:pPr lvl="1">
              <a:lnSpc>
                <a:spcPct val="150000"/>
              </a:lnSpc>
            </a:pPr>
            <a:r>
              <a:rPr lang="en-GB" altLang="en-US" sz="1800" dirty="0">
                <a:latin typeface="+mj-lt"/>
              </a:rPr>
              <a:t>2nd Tool: WBS</a:t>
            </a:r>
          </a:p>
          <a:p>
            <a:pPr lvl="1">
              <a:lnSpc>
                <a:spcPct val="150000"/>
              </a:lnSpc>
            </a:pPr>
            <a:r>
              <a:rPr lang="en-GB" altLang="en-US" sz="1800" dirty="0">
                <a:latin typeface="+mj-lt"/>
              </a:rPr>
              <a:t>3</a:t>
            </a:r>
            <a:r>
              <a:rPr lang="en-GB" altLang="en-US" sz="1800" baseline="30000" dirty="0">
                <a:latin typeface="+mj-lt"/>
              </a:rPr>
              <a:t>rd</a:t>
            </a:r>
            <a:r>
              <a:rPr lang="en-GB" altLang="en-US" sz="1800" dirty="0">
                <a:latin typeface="+mj-lt"/>
              </a:rPr>
              <a:t> Tool: time plan (Gantt chart w/ dependencies + Network plan w/ critical path)</a:t>
            </a:r>
          </a:p>
          <a:p>
            <a:pPr lvl="1">
              <a:lnSpc>
                <a:spcPct val="150000"/>
              </a:lnSpc>
            </a:pPr>
            <a:r>
              <a:rPr lang="en-GB" altLang="en-US" sz="1800" dirty="0">
                <a:latin typeface="+mj-lt"/>
              </a:rPr>
              <a:t>4</a:t>
            </a:r>
            <a:r>
              <a:rPr lang="en-GB" altLang="en-US" sz="1800" baseline="30000" dirty="0">
                <a:latin typeface="+mj-lt"/>
              </a:rPr>
              <a:t>th</a:t>
            </a:r>
            <a:r>
              <a:rPr lang="en-GB" altLang="en-US" sz="1800" dirty="0">
                <a:latin typeface="+mj-lt"/>
              </a:rPr>
              <a:t> Tool: budget plan</a:t>
            </a:r>
          </a:p>
          <a:p>
            <a:pPr lvl="1">
              <a:lnSpc>
                <a:spcPct val="150000"/>
              </a:lnSpc>
            </a:pPr>
            <a:r>
              <a:rPr lang="en-GB" altLang="en-US" sz="1800" dirty="0">
                <a:latin typeface="+mj-lt"/>
              </a:rPr>
              <a:t>5</a:t>
            </a:r>
            <a:r>
              <a:rPr lang="en-GB" altLang="en-US" sz="1800" baseline="30000" dirty="0">
                <a:latin typeface="+mj-lt"/>
              </a:rPr>
              <a:t>th</a:t>
            </a:r>
            <a:r>
              <a:rPr lang="en-GB" altLang="en-US" sz="1800" dirty="0">
                <a:latin typeface="+mj-lt"/>
              </a:rPr>
              <a:t> Tool: risk management</a:t>
            </a:r>
          </a:p>
        </p:txBody>
      </p:sp>
      <p:sp>
        <p:nvSpPr>
          <p:cNvPr id="8195" name="Titel 2">
            <a:extLst>
              <a:ext uri="{FF2B5EF4-FFF2-40B4-BE49-F238E27FC236}">
                <a16:creationId xmlns:a16="http://schemas.microsoft.com/office/drawing/2014/main" id="{062A2F8A-954F-433C-AFA0-4AFF5C206089}"/>
              </a:ext>
            </a:extLst>
          </p:cNvPr>
          <p:cNvSpPr>
            <a:spLocks noGrp="1" noChangeArrowheads="1"/>
          </p:cNvSpPr>
          <p:nvPr>
            <p:ph type="title"/>
          </p:nvPr>
        </p:nvSpPr>
        <p:spPr/>
        <p:txBody>
          <a:bodyPr>
            <a:normAutofit/>
          </a:bodyPr>
          <a:lstStyle/>
          <a:p>
            <a:r>
              <a:rPr lang="en-US" altLang="en-US" sz="4000" b="1" dirty="0">
                <a:latin typeface="+mj-lt"/>
              </a:rPr>
              <a:t>Review: Your Status</a:t>
            </a:r>
          </a:p>
        </p:txBody>
      </p:sp>
      <p:sp>
        <p:nvSpPr>
          <p:cNvPr id="8197" name="Foliennummernplatzhalter 4">
            <a:extLst>
              <a:ext uri="{FF2B5EF4-FFF2-40B4-BE49-F238E27FC236}">
                <a16:creationId xmlns:a16="http://schemas.microsoft.com/office/drawing/2014/main" id="{BCE689D6-D815-415B-9615-7A06DB2F02F6}"/>
              </a:ext>
            </a:extLst>
          </p:cNvPr>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910C7583-B270-41B8-B5DF-060B5C54633D}" type="slidenum">
              <a:rPr lang="en-US" altLang="de-DE" sz="1200">
                <a:solidFill>
                  <a:schemeClr val="bg1"/>
                </a:solidFill>
                <a:ea typeface="MS Mincho" panose="02020609040205080304" pitchFamily="49" charset="-128"/>
              </a:rPr>
              <a:pPr>
                <a:lnSpc>
                  <a:spcPct val="100000"/>
                </a:lnSpc>
                <a:spcBef>
                  <a:spcPct val="0"/>
                </a:spcBef>
                <a:buClrTx/>
                <a:buFontTx/>
                <a:buNone/>
              </a:pPr>
              <a:t>2</a:t>
            </a:fld>
            <a:endParaRPr lang="en-US" altLang="de-DE" sz="1200">
              <a:solidFill>
                <a:schemeClr val="bg1"/>
              </a:solidFill>
              <a:ea typeface="MS Mincho" panose="020206090402050803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itel 1"/>
          <p:cNvSpPr>
            <a:spLocks noGrp="1"/>
          </p:cNvSpPr>
          <p:nvPr>
            <p:ph type="title"/>
          </p:nvPr>
        </p:nvSpPr>
        <p:spPr/>
        <p:txBody>
          <a:bodyPr>
            <a:normAutofit/>
          </a:bodyPr>
          <a:lstStyle/>
          <a:p>
            <a:pPr>
              <a:defRPr/>
            </a:pPr>
            <a:r>
              <a:rPr lang="en-US" altLang="en-US" sz="4000" b="1" kern="0" dirty="0">
                <a:latin typeface="+mj-lt"/>
              </a:rPr>
              <a:t>Result-Based Monitoring</a:t>
            </a:r>
          </a:p>
        </p:txBody>
      </p:sp>
      <p:pic>
        <p:nvPicPr>
          <p:cNvPr id="395268" name="Grafik 3" descr="theproject25percen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90688"/>
            <a:ext cx="5910752" cy="3708918"/>
          </a:xfrm>
        </p:spPr>
      </p:pic>
      <p:sp>
        <p:nvSpPr>
          <p:cNvPr id="9" name="Titel 1"/>
          <p:cNvSpPr txBox="1">
            <a:spLocks/>
          </p:cNvSpPr>
          <p:nvPr/>
        </p:nvSpPr>
        <p:spPr bwMode="auto">
          <a:xfrm>
            <a:off x="6939098" y="2243581"/>
            <a:ext cx="423968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2pPr>
            <a:lvl3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3pPr>
            <a:lvl4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4pPr>
            <a:lvl5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5pPr>
            <a:lvl6pPr marL="457200" algn="l" rtl="0" fontAlgn="base">
              <a:spcBef>
                <a:spcPct val="0"/>
              </a:spcBef>
              <a:spcAft>
                <a:spcPct val="0"/>
              </a:spcAft>
              <a:defRPr sz="2400" b="1">
                <a:solidFill>
                  <a:schemeClr val="accent1"/>
                </a:solidFill>
                <a:latin typeface="Verdana" pitchFamily="34" charset="0"/>
                <a:ea typeface="ＭＳ Ｐゴシック" pitchFamily="1" charset="-128"/>
              </a:defRPr>
            </a:lvl6pPr>
            <a:lvl7pPr marL="914400" algn="l" rtl="0" fontAlgn="base">
              <a:spcBef>
                <a:spcPct val="0"/>
              </a:spcBef>
              <a:spcAft>
                <a:spcPct val="0"/>
              </a:spcAft>
              <a:defRPr sz="2400" b="1">
                <a:solidFill>
                  <a:schemeClr val="accent1"/>
                </a:solidFill>
                <a:latin typeface="Verdana" pitchFamily="34" charset="0"/>
                <a:ea typeface="ＭＳ Ｐゴシック" pitchFamily="1" charset="-128"/>
              </a:defRPr>
            </a:lvl7pPr>
            <a:lvl8pPr marL="1371600" algn="l" rtl="0" fontAlgn="base">
              <a:spcBef>
                <a:spcPct val="0"/>
              </a:spcBef>
              <a:spcAft>
                <a:spcPct val="0"/>
              </a:spcAft>
              <a:defRPr sz="2400" b="1">
                <a:solidFill>
                  <a:schemeClr val="accent1"/>
                </a:solidFill>
                <a:latin typeface="Verdana" pitchFamily="34" charset="0"/>
                <a:ea typeface="ＭＳ Ｐゴシック" pitchFamily="1" charset="-128"/>
              </a:defRPr>
            </a:lvl8pPr>
            <a:lvl9pPr marL="1828800" algn="l" rtl="0" fontAlgn="base">
              <a:spcBef>
                <a:spcPct val="0"/>
              </a:spcBef>
              <a:spcAft>
                <a:spcPct val="0"/>
              </a:spcAft>
              <a:defRPr sz="2400" b="1">
                <a:solidFill>
                  <a:schemeClr val="accent1"/>
                </a:solidFill>
                <a:latin typeface="Verdana" pitchFamily="34" charset="0"/>
                <a:ea typeface="ＭＳ Ｐゴシック" pitchFamily="1" charset="-128"/>
              </a:defRPr>
            </a:lvl9pPr>
          </a:lstStyle>
          <a:p>
            <a:pPr marL="342900" indent="-342900">
              <a:buFont typeface="Arial" panose="020B0604020202020204" pitchFamily="34" charset="0"/>
              <a:buChar char="•"/>
              <a:defRPr/>
            </a:pPr>
            <a:r>
              <a:rPr lang="en-US" altLang="en-US" kern="0" dirty="0">
                <a:solidFill>
                  <a:schemeClr val="tx1"/>
                </a:solidFill>
                <a:ea typeface="Calibri"/>
              </a:rPr>
              <a:t>Usually applied in public sector projects</a:t>
            </a:r>
          </a:p>
          <a:p>
            <a:pPr marL="342900" indent="-342900">
              <a:buFont typeface="Arial" panose="020B0604020202020204" pitchFamily="34" charset="0"/>
              <a:buChar char="•"/>
              <a:defRPr/>
            </a:pPr>
            <a:r>
              <a:rPr lang="en-US" altLang="en-US" kern="0" dirty="0">
                <a:solidFill>
                  <a:schemeClr val="tx1"/>
                </a:solidFill>
                <a:ea typeface="Calibri"/>
              </a:rPr>
              <a:t>Focuses more on impacts and results</a:t>
            </a:r>
          </a:p>
        </p:txBody>
      </p:sp>
      <p:graphicFrame>
        <p:nvGraphicFramePr>
          <p:cNvPr id="8" name="Diagramm 7">
            <a:extLst>
              <a:ext uri="{FF2B5EF4-FFF2-40B4-BE49-F238E27FC236}">
                <a16:creationId xmlns:a16="http://schemas.microsoft.com/office/drawing/2014/main" id="{AFC6BC17-091C-4685-97B1-1385C66A68DC}"/>
              </a:ext>
            </a:extLst>
          </p:cNvPr>
          <p:cNvGraphicFramePr/>
          <p:nvPr>
            <p:extLst>
              <p:ext uri="{D42A27DB-BD31-4B8C-83A1-F6EECF244321}">
                <p14:modId xmlns:p14="http://schemas.microsoft.com/office/powerpoint/2010/main" val="2115059814"/>
              </p:ext>
            </p:extLst>
          </p:nvPr>
        </p:nvGraphicFramePr>
        <p:xfrm>
          <a:off x="9058940" y="421671"/>
          <a:ext cx="1635050" cy="1127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liennummernplatzhalter 2">
            <a:extLst>
              <a:ext uri="{FF2B5EF4-FFF2-40B4-BE49-F238E27FC236}">
                <a16:creationId xmlns:a16="http://schemas.microsoft.com/office/drawing/2014/main" id="{3985EBF2-6C13-4EB9-A810-C10ED58692C4}"/>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20</a:t>
            </a:fld>
            <a:endParaRPr lang="hr-HR"/>
          </a:p>
        </p:txBody>
      </p:sp>
    </p:spTree>
    <p:extLst>
      <p:ext uri="{BB962C8B-B14F-4D97-AF65-F5344CB8AC3E}">
        <p14:creationId xmlns:p14="http://schemas.microsoft.com/office/powerpoint/2010/main" val="228149707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ChangeArrowheads="1"/>
          </p:cNvSpPr>
          <p:nvPr/>
        </p:nvSpPr>
        <p:spPr bwMode="auto">
          <a:xfrm>
            <a:off x="7103534" y="1592263"/>
            <a:ext cx="3649133" cy="850900"/>
          </a:xfrm>
          <a:prstGeom prst="rect">
            <a:avLst/>
          </a:prstGeom>
          <a:solidFill>
            <a:srgbClr val="FFCC00"/>
          </a:solidFill>
          <a:ln w="9525">
            <a:solidFill>
              <a:schemeClr val="tx1"/>
            </a:solidFill>
            <a:miter lim="800000"/>
            <a:headEnd/>
            <a:tailEnd/>
          </a:ln>
        </p:spPr>
        <p:txBody>
          <a:bodyPr anchor="ctr"/>
          <a:lstStyle>
            <a:lvl1pPr marL="457200" indent="-4572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marL="233363" indent="-233363" eaLnBrk="1" hangingPunct="1">
              <a:lnSpc>
                <a:spcPct val="100000"/>
              </a:lnSpc>
              <a:spcBef>
                <a:spcPct val="0"/>
              </a:spcBef>
              <a:buClrTx/>
              <a:buFontTx/>
              <a:buAutoNum type="arabicPeriod"/>
            </a:pPr>
            <a:r>
              <a:rPr lang="en-US" altLang="en-US" sz="1600" dirty="0">
                <a:latin typeface="Calibri"/>
                <a:ea typeface="Calibri"/>
              </a:rPr>
              <a:t>Draw result chain and check system bounders</a:t>
            </a:r>
          </a:p>
        </p:txBody>
      </p:sp>
      <p:sp>
        <p:nvSpPr>
          <p:cNvPr id="397315" name="Rectangle 8"/>
          <p:cNvSpPr>
            <a:spLocks noChangeArrowheads="1"/>
          </p:cNvSpPr>
          <p:nvPr/>
        </p:nvSpPr>
        <p:spPr bwMode="auto">
          <a:xfrm>
            <a:off x="8113184" y="4329113"/>
            <a:ext cx="3166533" cy="863600"/>
          </a:xfrm>
          <a:prstGeom prst="rect">
            <a:avLst/>
          </a:prstGeom>
          <a:solidFill>
            <a:srgbClr val="99CCFF"/>
          </a:solidFill>
          <a:ln w="9525">
            <a:solidFill>
              <a:schemeClr val="tx1"/>
            </a:solidFill>
            <a:miter lim="800000"/>
            <a:headEnd/>
            <a:tailEnd/>
          </a:ln>
        </p:spPr>
        <p:txBody>
          <a:bodyPr anchor="ctr"/>
          <a:lstStyle>
            <a:lvl1pPr marL="457200" indent="-4572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3. Define essential observation</a:t>
            </a:r>
          </a:p>
          <a:p>
            <a:pPr eaLnBrk="1" hangingPunct="1">
              <a:lnSpc>
                <a:spcPct val="100000"/>
              </a:lnSpc>
              <a:spcBef>
                <a:spcPct val="0"/>
              </a:spcBef>
              <a:buClrTx/>
              <a:buFontTx/>
              <a:buNone/>
            </a:pPr>
            <a:r>
              <a:rPr lang="en-US" altLang="en-US" sz="1600" dirty="0">
                <a:latin typeface="Calibri"/>
                <a:ea typeface="Calibri"/>
              </a:rPr>
              <a:t>fields</a:t>
            </a:r>
          </a:p>
        </p:txBody>
      </p:sp>
      <p:sp>
        <p:nvSpPr>
          <p:cNvPr id="397316" name="Rectangle 9"/>
          <p:cNvSpPr>
            <a:spLocks noChangeArrowheads="1"/>
          </p:cNvSpPr>
          <p:nvPr/>
        </p:nvSpPr>
        <p:spPr bwMode="auto">
          <a:xfrm>
            <a:off x="5615518" y="5553075"/>
            <a:ext cx="3409949" cy="819150"/>
          </a:xfrm>
          <a:prstGeom prst="rect">
            <a:avLst/>
          </a:prstGeom>
          <a:solidFill>
            <a:srgbClr val="FFFF99"/>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4. Check key indicators, </a:t>
            </a:r>
            <a:r>
              <a:rPr lang="en-US" altLang="en-US" sz="1600" dirty="0" err="1">
                <a:latin typeface="Calibri"/>
                <a:ea typeface="Calibri"/>
              </a:rPr>
              <a:t>operationalise</a:t>
            </a:r>
            <a:r>
              <a:rPr lang="en-US" altLang="en-US" sz="1600" dirty="0">
                <a:latin typeface="Calibri"/>
                <a:ea typeface="Calibri"/>
              </a:rPr>
              <a:t> process indicators</a:t>
            </a:r>
          </a:p>
        </p:txBody>
      </p:sp>
      <p:sp>
        <p:nvSpPr>
          <p:cNvPr id="397317" name="Rectangle 10"/>
          <p:cNvSpPr>
            <a:spLocks noChangeArrowheads="1"/>
          </p:cNvSpPr>
          <p:nvPr/>
        </p:nvSpPr>
        <p:spPr bwMode="auto">
          <a:xfrm>
            <a:off x="431801" y="4473575"/>
            <a:ext cx="2283884" cy="541338"/>
          </a:xfrm>
          <a:prstGeom prst="rect">
            <a:avLst/>
          </a:prstGeom>
          <a:solidFill>
            <a:schemeClr val="accent1"/>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endParaRPr lang="en-US" altLang="en-US" sz="1600" dirty="0">
              <a:latin typeface="Calibri"/>
              <a:ea typeface="Calibri"/>
            </a:endParaRPr>
          </a:p>
        </p:txBody>
      </p:sp>
      <p:sp>
        <p:nvSpPr>
          <p:cNvPr id="397318" name="Rectangle 11"/>
          <p:cNvSpPr>
            <a:spLocks noChangeArrowheads="1"/>
          </p:cNvSpPr>
          <p:nvPr/>
        </p:nvSpPr>
        <p:spPr bwMode="auto">
          <a:xfrm>
            <a:off x="1871133" y="5445126"/>
            <a:ext cx="2448984" cy="885825"/>
          </a:xfrm>
          <a:prstGeom prst="rect">
            <a:avLst/>
          </a:prstGeom>
          <a:solidFill>
            <a:srgbClr val="FFCCFF"/>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5. Define structure and process of the monitoring system</a:t>
            </a:r>
          </a:p>
        </p:txBody>
      </p:sp>
      <p:sp>
        <p:nvSpPr>
          <p:cNvPr id="397319" name="Rectangle 12"/>
          <p:cNvSpPr>
            <a:spLocks noChangeArrowheads="1"/>
          </p:cNvSpPr>
          <p:nvPr/>
        </p:nvSpPr>
        <p:spPr bwMode="auto">
          <a:xfrm>
            <a:off x="8544984" y="2852739"/>
            <a:ext cx="3393016" cy="954087"/>
          </a:xfrm>
          <a:prstGeom prst="rect">
            <a:avLst/>
          </a:prstGeom>
          <a:solidFill>
            <a:srgbClr val="99CC00"/>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2. Clarify interests, expectations, and contributions with the relevant actors  </a:t>
            </a:r>
          </a:p>
        </p:txBody>
      </p:sp>
      <p:sp>
        <p:nvSpPr>
          <p:cNvPr id="397320" name="AutoShape 13"/>
          <p:cNvSpPr>
            <a:spLocks noChangeArrowheads="1"/>
          </p:cNvSpPr>
          <p:nvPr/>
        </p:nvSpPr>
        <p:spPr bwMode="auto">
          <a:xfrm rot="-959492">
            <a:off x="177800" y="1606550"/>
            <a:ext cx="2152651" cy="946150"/>
          </a:xfrm>
          <a:prstGeom prst="flowChartPredefinedProcess">
            <a:avLst/>
          </a:prstGeom>
          <a:solidFill>
            <a:srgbClr val="FF9900"/>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Steering</a:t>
            </a:r>
          </a:p>
        </p:txBody>
      </p:sp>
      <p:sp>
        <p:nvSpPr>
          <p:cNvPr id="397321" name="AutoShape 14"/>
          <p:cNvSpPr>
            <a:spLocks noChangeArrowheads="1"/>
          </p:cNvSpPr>
          <p:nvPr/>
        </p:nvSpPr>
        <p:spPr bwMode="auto">
          <a:xfrm rot="-1084617">
            <a:off x="1744133" y="1655763"/>
            <a:ext cx="2220384" cy="849312"/>
          </a:xfrm>
          <a:prstGeom prst="flowChartPredefinedProcess">
            <a:avLst/>
          </a:prstGeom>
          <a:solidFill>
            <a:srgbClr val="00CCFF"/>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Knowledge Management</a:t>
            </a:r>
          </a:p>
        </p:txBody>
      </p:sp>
      <p:sp>
        <p:nvSpPr>
          <p:cNvPr id="397322" name="AutoShape 15"/>
          <p:cNvSpPr>
            <a:spLocks noChangeArrowheads="1"/>
          </p:cNvSpPr>
          <p:nvPr/>
        </p:nvSpPr>
        <p:spPr bwMode="auto">
          <a:xfrm rot="-1082057">
            <a:off x="2916767" y="1868488"/>
            <a:ext cx="2662767" cy="754062"/>
          </a:xfrm>
          <a:prstGeom prst="flowChartPredefinedProcess">
            <a:avLst/>
          </a:prstGeom>
          <a:solidFill>
            <a:srgbClr val="FFFF00"/>
          </a:solidFill>
          <a:ln w="9525">
            <a:solidFill>
              <a:schemeClr val="tx1"/>
            </a:solidFill>
            <a:miter lim="800000"/>
            <a:headEnd/>
            <a:tailEnd/>
          </a:ln>
        </p:spPr>
        <p:txBody>
          <a:bodyPr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Accountability </a:t>
            </a:r>
          </a:p>
        </p:txBody>
      </p:sp>
      <p:sp>
        <p:nvSpPr>
          <p:cNvPr id="397324" name="AutoShape 17"/>
          <p:cNvSpPr>
            <a:spLocks noChangeArrowheads="1"/>
          </p:cNvSpPr>
          <p:nvPr/>
        </p:nvSpPr>
        <p:spPr bwMode="auto">
          <a:xfrm>
            <a:off x="6043084" y="2813050"/>
            <a:ext cx="1845733" cy="2495550"/>
          </a:xfrm>
          <a:prstGeom prst="curvedLeftArrow">
            <a:avLst>
              <a:gd name="adj1" fmla="val 36055"/>
              <a:gd name="adj2" fmla="val 72110"/>
              <a:gd name="adj3" fmla="val 33333"/>
            </a:avLst>
          </a:prstGeom>
          <a:solidFill>
            <a:schemeClr val="accent1"/>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7325" name="AutoShape 18"/>
          <p:cNvSpPr>
            <a:spLocks noChangeArrowheads="1"/>
          </p:cNvSpPr>
          <p:nvPr/>
        </p:nvSpPr>
        <p:spPr bwMode="auto">
          <a:xfrm rot="9985412">
            <a:off x="3215217" y="2960689"/>
            <a:ext cx="1295400" cy="2395537"/>
          </a:xfrm>
          <a:prstGeom prst="curvedLeftArrow">
            <a:avLst>
              <a:gd name="adj1" fmla="val 69610"/>
              <a:gd name="adj2" fmla="val 118924"/>
              <a:gd name="adj3" fmla="val 33333"/>
            </a:avLst>
          </a:prstGeom>
          <a:solidFill>
            <a:schemeClr val="accent1"/>
          </a:solidFill>
          <a:ln w="9525">
            <a:solidFill>
              <a:schemeClr val="tx1"/>
            </a:solidFill>
            <a:miter lim="800000"/>
            <a:headEnd/>
            <a:tailEnd/>
          </a:ln>
        </p:spPr>
        <p:txBody>
          <a:bodyPr rot="10800000"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7326" name="Text Box 19"/>
          <p:cNvSpPr txBox="1">
            <a:spLocks noChangeArrowheads="1"/>
          </p:cNvSpPr>
          <p:nvPr/>
        </p:nvSpPr>
        <p:spPr bwMode="auto">
          <a:xfrm>
            <a:off x="383118" y="4437064"/>
            <a:ext cx="24003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 6. Data Collection</a:t>
            </a:r>
          </a:p>
        </p:txBody>
      </p:sp>
      <p:sp>
        <p:nvSpPr>
          <p:cNvPr id="397327" name="Text Box 19"/>
          <p:cNvSpPr txBox="1">
            <a:spLocks noChangeArrowheads="1"/>
          </p:cNvSpPr>
          <p:nvPr/>
        </p:nvSpPr>
        <p:spPr bwMode="auto">
          <a:xfrm>
            <a:off x="192618" y="3357564"/>
            <a:ext cx="2734733" cy="338554"/>
          </a:xfrm>
          <a:prstGeom prst="rect">
            <a:avLst/>
          </a:prstGeom>
          <a:solidFill>
            <a:srgbClr val="FFCC99"/>
          </a:solidFill>
          <a:ln w="9525">
            <a:solidFill>
              <a:schemeClr val="tx1"/>
            </a:solidFill>
            <a:miter lim="800000"/>
            <a:headEnd/>
            <a:tailEnd/>
          </a:ln>
        </p:spPr>
        <p:txBody>
          <a:bodyPr>
            <a:spAutoFit/>
          </a:bodyPr>
          <a:lstStyle>
            <a:lvl1pPr marL="419100" indent="-4191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7. Use Monitoring Results</a:t>
            </a:r>
          </a:p>
        </p:txBody>
      </p:sp>
      <p:sp>
        <p:nvSpPr>
          <p:cNvPr id="19" name="Rechteck 1">
            <a:extLst>
              <a:ext uri="{FF2B5EF4-FFF2-40B4-BE49-F238E27FC236}">
                <a16:creationId xmlns:a16="http://schemas.microsoft.com/office/drawing/2014/main" id="{0BFADDCC-9F94-45B8-B856-E0AE8E2AA05B}"/>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latin typeface="Calibri"/>
                <a:ea typeface="Calibri"/>
                <a:cs typeface="Calibri"/>
              </a:rPr>
              <a:t>Source: </a:t>
            </a:r>
            <a:r>
              <a:rPr lang="en-US" altLang="en-US" sz="1200" b="0" dirty="0" err="1">
                <a:latin typeface="Calibri"/>
                <a:ea typeface="Calibri"/>
                <a:cs typeface="Calibri"/>
              </a:rPr>
              <a:t>GTZ</a:t>
            </a:r>
            <a:r>
              <a:rPr lang="en-US" altLang="en-US" sz="1200" b="0" dirty="0">
                <a:latin typeface="Calibri"/>
                <a:ea typeface="Calibri"/>
                <a:cs typeface="Calibri"/>
              </a:rPr>
              <a:t> (2008).</a:t>
            </a:r>
          </a:p>
        </p:txBody>
      </p:sp>
      <p:graphicFrame>
        <p:nvGraphicFramePr>
          <p:cNvPr id="20" name="Diagramm 19">
            <a:extLst>
              <a:ext uri="{FF2B5EF4-FFF2-40B4-BE49-F238E27FC236}">
                <a16:creationId xmlns:a16="http://schemas.microsoft.com/office/drawing/2014/main" id="{9A2346A7-FFEA-4D30-A598-16F7B66BE979}"/>
              </a:ext>
            </a:extLst>
          </p:cNvPr>
          <p:cNvGraphicFramePr/>
          <p:nvPr>
            <p:extLst>
              <p:ext uri="{D42A27DB-BD31-4B8C-83A1-F6EECF244321}">
                <p14:modId xmlns:p14="http://schemas.microsoft.com/office/powerpoint/2010/main" val="1717988152"/>
              </p:ext>
            </p:extLst>
          </p:nvPr>
        </p:nvGraphicFramePr>
        <p:xfrm>
          <a:off x="9423967" y="259819"/>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oliennummernplatzhalter 2">
            <a:extLst>
              <a:ext uri="{FF2B5EF4-FFF2-40B4-BE49-F238E27FC236}">
                <a16:creationId xmlns:a16="http://schemas.microsoft.com/office/drawing/2014/main" id="{27DD5BFF-AA4B-4E00-95D4-2D1A8BAB42E0}"/>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latin typeface="+mj-lt"/>
                <a:ea typeface="Calibri"/>
                <a:cs typeface="Calibri"/>
              </a:rPr>
              <a:t>21</a:t>
            </a:fld>
            <a:endParaRPr lang="hr-HR" dirty="0">
              <a:latin typeface="+mj-lt"/>
              <a:ea typeface="Calibri"/>
              <a:cs typeface="Calibri"/>
            </a:endParaRPr>
          </a:p>
        </p:txBody>
      </p:sp>
      <p:sp>
        <p:nvSpPr>
          <p:cNvPr id="2" name="Rechteck 1">
            <a:extLst>
              <a:ext uri="{FF2B5EF4-FFF2-40B4-BE49-F238E27FC236}">
                <a16:creationId xmlns:a16="http://schemas.microsoft.com/office/drawing/2014/main" id="{E57F5427-B775-41C8-AC87-DA9D68903BBE}"/>
              </a:ext>
            </a:extLst>
          </p:cNvPr>
          <p:cNvSpPr/>
          <p:nvPr/>
        </p:nvSpPr>
        <p:spPr>
          <a:xfrm>
            <a:off x="603703" y="564519"/>
            <a:ext cx="8664552" cy="707886"/>
          </a:xfrm>
          <a:prstGeom prst="rect">
            <a:avLst/>
          </a:prstGeom>
        </p:spPr>
        <p:txBody>
          <a:bodyPr wrap="none">
            <a:spAutoFit/>
          </a:bodyPr>
          <a:lstStyle/>
          <a:p>
            <a:pPr algn="ctr">
              <a:spcBef>
                <a:spcPct val="0"/>
              </a:spcBef>
            </a:pPr>
            <a:r>
              <a:rPr lang="en-US" altLang="en-US" sz="4000" b="1" kern="0" dirty="0">
                <a:solidFill>
                  <a:srgbClr val="404041"/>
                </a:solidFill>
                <a:latin typeface="+mj-lt"/>
                <a:ea typeface="Calibri"/>
                <a:cs typeface="+mj-cs"/>
              </a:rPr>
              <a:t>7 Steps to Establish a Monitoring System </a:t>
            </a:r>
          </a:p>
        </p:txBody>
      </p:sp>
    </p:spTree>
    <p:extLst>
      <p:ext uri="{BB962C8B-B14F-4D97-AF65-F5344CB8AC3E}">
        <p14:creationId xmlns:p14="http://schemas.microsoft.com/office/powerpoint/2010/main" val="425064716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Oval 5"/>
          <p:cNvSpPr>
            <a:spLocks noChangeArrowheads="1"/>
          </p:cNvSpPr>
          <p:nvPr/>
        </p:nvSpPr>
        <p:spPr bwMode="auto">
          <a:xfrm>
            <a:off x="1307560" y="5267326"/>
            <a:ext cx="1960033" cy="671513"/>
          </a:xfrm>
          <a:prstGeom prst="ellipse">
            <a:avLst/>
          </a:prstGeom>
          <a:solidFill>
            <a:srgbClr val="FFFF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Activity</a:t>
            </a:r>
          </a:p>
        </p:txBody>
      </p:sp>
      <p:sp>
        <p:nvSpPr>
          <p:cNvPr id="399364" name="Oval 6"/>
          <p:cNvSpPr>
            <a:spLocks noChangeArrowheads="1"/>
          </p:cNvSpPr>
          <p:nvPr/>
        </p:nvSpPr>
        <p:spPr bwMode="auto">
          <a:xfrm>
            <a:off x="2638942" y="4019551"/>
            <a:ext cx="2006600" cy="728663"/>
          </a:xfrm>
          <a:prstGeom prst="ellipse">
            <a:avLst/>
          </a:prstGeom>
          <a:solidFill>
            <a:srgbClr val="CCECFF"/>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Output</a:t>
            </a:r>
          </a:p>
        </p:txBody>
      </p:sp>
      <p:sp>
        <p:nvSpPr>
          <p:cNvPr id="399365" name="Oval 7"/>
          <p:cNvSpPr>
            <a:spLocks noChangeArrowheads="1"/>
          </p:cNvSpPr>
          <p:nvPr/>
        </p:nvSpPr>
        <p:spPr bwMode="auto">
          <a:xfrm>
            <a:off x="4736560" y="3103564"/>
            <a:ext cx="1991783" cy="752475"/>
          </a:xfrm>
          <a:prstGeom prst="ellipse">
            <a:avLst/>
          </a:prstGeom>
          <a:solidFill>
            <a:srgbClr val="CC99FF"/>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Use of Output</a:t>
            </a:r>
          </a:p>
        </p:txBody>
      </p:sp>
      <p:sp>
        <p:nvSpPr>
          <p:cNvPr id="399366" name="Oval 8"/>
          <p:cNvSpPr>
            <a:spLocks noChangeArrowheads="1"/>
          </p:cNvSpPr>
          <p:nvPr/>
        </p:nvSpPr>
        <p:spPr bwMode="auto">
          <a:xfrm>
            <a:off x="6326176" y="2108201"/>
            <a:ext cx="2129367" cy="752475"/>
          </a:xfrm>
          <a:prstGeom prst="ellipse">
            <a:avLst/>
          </a:prstGeom>
          <a:solidFill>
            <a:srgbClr val="99CC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Direct result </a:t>
            </a:r>
          </a:p>
        </p:txBody>
      </p:sp>
      <p:sp>
        <p:nvSpPr>
          <p:cNvPr id="399367" name="Oval 9"/>
          <p:cNvSpPr>
            <a:spLocks noChangeArrowheads="1"/>
          </p:cNvSpPr>
          <p:nvPr/>
        </p:nvSpPr>
        <p:spPr bwMode="auto">
          <a:xfrm>
            <a:off x="8023743" y="1054100"/>
            <a:ext cx="2129367" cy="730250"/>
          </a:xfrm>
          <a:prstGeom prst="ellipse">
            <a:avLst/>
          </a:prstGeom>
          <a:solidFill>
            <a:srgbClr val="99CC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Indirect Result</a:t>
            </a:r>
          </a:p>
        </p:txBody>
      </p:sp>
      <p:sp>
        <p:nvSpPr>
          <p:cNvPr id="399368" name="Freeform 10"/>
          <p:cNvSpPr>
            <a:spLocks/>
          </p:cNvSpPr>
          <p:nvPr/>
        </p:nvSpPr>
        <p:spPr bwMode="auto">
          <a:xfrm>
            <a:off x="-559341" y="3917950"/>
            <a:ext cx="3342216" cy="261938"/>
          </a:xfrm>
          <a:custGeom>
            <a:avLst/>
            <a:gdLst>
              <a:gd name="T0" fmla="*/ 0 w 1579"/>
              <a:gd name="T1" fmla="*/ 2147483646 h 165"/>
              <a:gd name="T2" fmla="*/ 2147483646 w 1579"/>
              <a:gd name="T3" fmla="*/ 2147483646 h 165"/>
              <a:gd name="T4" fmla="*/ 2147483646 w 1579"/>
              <a:gd name="T5" fmla="*/ 2147483646 h 165"/>
              <a:gd name="T6" fmla="*/ 2147483646 w 1579"/>
              <a:gd name="T7" fmla="*/ 2147483646 h 165"/>
              <a:gd name="T8" fmla="*/ 0 60000 65536"/>
              <a:gd name="T9" fmla="*/ 0 60000 65536"/>
              <a:gd name="T10" fmla="*/ 0 60000 65536"/>
              <a:gd name="T11" fmla="*/ 0 60000 65536"/>
              <a:gd name="T12" fmla="*/ 0 w 1579"/>
              <a:gd name="T13" fmla="*/ 0 h 165"/>
              <a:gd name="T14" fmla="*/ 1579 w 1579"/>
              <a:gd name="T15" fmla="*/ 165 h 165"/>
            </a:gdLst>
            <a:ahLst/>
            <a:cxnLst>
              <a:cxn ang="T8">
                <a:pos x="T0" y="T1"/>
              </a:cxn>
              <a:cxn ang="T9">
                <a:pos x="T2" y="T3"/>
              </a:cxn>
              <a:cxn ang="T10">
                <a:pos x="T4" y="T5"/>
              </a:cxn>
              <a:cxn ang="T11">
                <a:pos x="T6" y="T7"/>
              </a:cxn>
            </a:cxnLst>
            <a:rect l="T12" t="T13" r="T14" b="T15"/>
            <a:pathLst>
              <a:path w="1579" h="165">
                <a:moveTo>
                  <a:pt x="0" y="16"/>
                </a:moveTo>
                <a:cubicBezTo>
                  <a:pt x="319" y="19"/>
                  <a:pt x="640" y="0"/>
                  <a:pt x="958" y="30"/>
                </a:cubicBezTo>
                <a:cubicBezTo>
                  <a:pt x="1064" y="40"/>
                  <a:pt x="1184" y="69"/>
                  <a:pt x="1287" y="98"/>
                </a:cubicBezTo>
                <a:cubicBezTo>
                  <a:pt x="1380" y="124"/>
                  <a:pt x="1481" y="165"/>
                  <a:pt x="1579" y="165"/>
                </a:cubicBezTo>
              </a:path>
            </a:pathLst>
          </a:custGeom>
          <a:noFill/>
          <a:ln w="9525">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600" dirty="0">
              <a:latin typeface="Calibri"/>
              <a:ea typeface="Calibri"/>
            </a:endParaRPr>
          </a:p>
        </p:txBody>
      </p:sp>
      <p:sp>
        <p:nvSpPr>
          <p:cNvPr id="399369" name="Freeform 11"/>
          <p:cNvSpPr>
            <a:spLocks/>
          </p:cNvSpPr>
          <p:nvPr/>
        </p:nvSpPr>
        <p:spPr bwMode="auto">
          <a:xfrm>
            <a:off x="4620142" y="4476750"/>
            <a:ext cx="4210051" cy="1531938"/>
          </a:xfrm>
          <a:custGeom>
            <a:avLst/>
            <a:gdLst>
              <a:gd name="T0" fmla="*/ 0 w 1989"/>
              <a:gd name="T1" fmla="*/ 0 h 965"/>
              <a:gd name="T2" fmla="*/ 2147483646 w 1989"/>
              <a:gd name="T3" fmla="*/ 2147483646 h 965"/>
              <a:gd name="T4" fmla="*/ 2147483646 w 1989"/>
              <a:gd name="T5" fmla="*/ 2147483646 h 965"/>
              <a:gd name="T6" fmla="*/ 2147483646 w 1989"/>
              <a:gd name="T7" fmla="*/ 2147483646 h 965"/>
              <a:gd name="T8" fmla="*/ 2147483646 w 1989"/>
              <a:gd name="T9" fmla="*/ 2147483646 h 965"/>
              <a:gd name="T10" fmla="*/ 2147483646 w 1989"/>
              <a:gd name="T11" fmla="*/ 2147483646 h 965"/>
              <a:gd name="T12" fmla="*/ 2147483646 w 1989"/>
              <a:gd name="T13" fmla="*/ 2147483646 h 965"/>
              <a:gd name="T14" fmla="*/ 2147483646 w 1989"/>
              <a:gd name="T15" fmla="*/ 2147483646 h 965"/>
              <a:gd name="T16" fmla="*/ 2147483646 w 1989"/>
              <a:gd name="T17" fmla="*/ 2147483646 h 965"/>
              <a:gd name="T18" fmla="*/ 2147483646 w 1989"/>
              <a:gd name="T19" fmla="*/ 2147483646 h 965"/>
              <a:gd name="T20" fmla="*/ 2147483646 w 1989"/>
              <a:gd name="T21" fmla="*/ 2147483646 h 965"/>
              <a:gd name="T22" fmla="*/ 2147483646 w 1989"/>
              <a:gd name="T23" fmla="*/ 2147483646 h 965"/>
              <a:gd name="T24" fmla="*/ 2147483646 w 1989"/>
              <a:gd name="T25" fmla="*/ 2147483646 h 965"/>
              <a:gd name="T26" fmla="*/ 2147483646 w 1989"/>
              <a:gd name="T27" fmla="*/ 2147483646 h 965"/>
              <a:gd name="T28" fmla="*/ 2147483646 w 1989"/>
              <a:gd name="T29" fmla="*/ 2147483646 h 965"/>
              <a:gd name="T30" fmla="*/ 2147483646 w 1989"/>
              <a:gd name="T31" fmla="*/ 2147483646 h 965"/>
              <a:gd name="T32" fmla="*/ 2147483646 w 1989"/>
              <a:gd name="T33" fmla="*/ 2147483646 h 965"/>
              <a:gd name="T34" fmla="*/ 2147483646 w 1989"/>
              <a:gd name="T35" fmla="*/ 2147483646 h 9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9"/>
              <a:gd name="T55" fmla="*/ 0 h 965"/>
              <a:gd name="T56" fmla="*/ 1989 w 1989"/>
              <a:gd name="T57" fmla="*/ 965 h 9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9" h="965">
                <a:moveTo>
                  <a:pt x="0" y="0"/>
                </a:moveTo>
                <a:cubicBezTo>
                  <a:pt x="72" y="26"/>
                  <a:pt x="144" y="40"/>
                  <a:pt x="217" y="60"/>
                </a:cubicBezTo>
                <a:cubicBezTo>
                  <a:pt x="265" y="73"/>
                  <a:pt x="311" y="92"/>
                  <a:pt x="359" y="105"/>
                </a:cubicBezTo>
                <a:cubicBezTo>
                  <a:pt x="393" y="128"/>
                  <a:pt x="432" y="131"/>
                  <a:pt x="471" y="142"/>
                </a:cubicBezTo>
                <a:cubicBezTo>
                  <a:pt x="478" y="144"/>
                  <a:pt x="486" y="147"/>
                  <a:pt x="493" y="150"/>
                </a:cubicBezTo>
                <a:cubicBezTo>
                  <a:pt x="503" y="155"/>
                  <a:pt x="512" y="162"/>
                  <a:pt x="523" y="165"/>
                </a:cubicBezTo>
                <a:cubicBezTo>
                  <a:pt x="608" y="193"/>
                  <a:pt x="699" y="205"/>
                  <a:pt x="785" y="232"/>
                </a:cubicBezTo>
                <a:cubicBezTo>
                  <a:pt x="823" y="257"/>
                  <a:pt x="875" y="259"/>
                  <a:pt x="920" y="269"/>
                </a:cubicBezTo>
                <a:cubicBezTo>
                  <a:pt x="963" y="291"/>
                  <a:pt x="1011" y="300"/>
                  <a:pt x="1054" y="322"/>
                </a:cubicBezTo>
                <a:cubicBezTo>
                  <a:pt x="1090" y="341"/>
                  <a:pt x="1119" y="365"/>
                  <a:pt x="1159" y="374"/>
                </a:cubicBezTo>
                <a:cubicBezTo>
                  <a:pt x="1217" y="403"/>
                  <a:pt x="1292" y="424"/>
                  <a:pt x="1339" y="471"/>
                </a:cubicBezTo>
                <a:cubicBezTo>
                  <a:pt x="1368" y="500"/>
                  <a:pt x="1397" y="528"/>
                  <a:pt x="1428" y="554"/>
                </a:cubicBezTo>
                <a:cubicBezTo>
                  <a:pt x="1476" y="595"/>
                  <a:pt x="1532" y="630"/>
                  <a:pt x="1585" y="666"/>
                </a:cubicBezTo>
                <a:cubicBezTo>
                  <a:pt x="1622" y="691"/>
                  <a:pt x="1659" y="732"/>
                  <a:pt x="1690" y="763"/>
                </a:cubicBezTo>
                <a:cubicBezTo>
                  <a:pt x="1705" y="778"/>
                  <a:pt x="1727" y="787"/>
                  <a:pt x="1743" y="801"/>
                </a:cubicBezTo>
                <a:cubicBezTo>
                  <a:pt x="1793" y="844"/>
                  <a:pt x="1853" y="879"/>
                  <a:pt x="1907" y="920"/>
                </a:cubicBezTo>
                <a:cubicBezTo>
                  <a:pt x="1936" y="942"/>
                  <a:pt x="1934" y="944"/>
                  <a:pt x="1967" y="958"/>
                </a:cubicBezTo>
                <a:cubicBezTo>
                  <a:pt x="1974" y="961"/>
                  <a:pt x="1989" y="965"/>
                  <a:pt x="1989" y="965"/>
                </a:cubicBezTo>
              </a:path>
            </a:pathLst>
          </a:custGeom>
          <a:noFill/>
          <a:ln w="9525">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600" dirty="0">
              <a:latin typeface="Calibri"/>
              <a:ea typeface="Calibri"/>
            </a:endParaRPr>
          </a:p>
        </p:txBody>
      </p:sp>
      <p:sp>
        <p:nvSpPr>
          <p:cNvPr id="399370" name="Freeform 12"/>
          <p:cNvSpPr>
            <a:spLocks/>
          </p:cNvSpPr>
          <p:nvPr/>
        </p:nvSpPr>
        <p:spPr bwMode="auto">
          <a:xfrm>
            <a:off x="-527591" y="1543050"/>
            <a:ext cx="7046384" cy="725488"/>
          </a:xfrm>
          <a:custGeom>
            <a:avLst/>
            <a:gdLst>
              <a:gd name="T0" fmla="*/ 0 w 3329"/>
              <a:gd name="T1" fmla="*/ 2147483646 h 457"/>
              <a:gd name="T2" fmla="*/ 2147483646 w 3329"/>
              <a:gd name="T3" fmla="*/ 2147483646 h 457"/>
              <a:gd name="T4" fmla="*/ 2147483646 w 3329"/>
              <a:gd name="T5" fmla="*/ 2147483646 h 457"/>
              <a:gd name="T6" fmla="*/ 2147483646 w 3329"/>
              <a:gd name="T7" fmla="*/ 2147483646 h 457"/>
              <a:gd name="T8" fmla="*/ 2147483646 w 3329"/>
              <a:gd name="T9" fmla="*/ 2147483646 h 457"/>
              <a:gd name="T10" fmla="*/ 2147483646 w 3329"/>
              <a:gd name="T11" fmla="*/ 2147483646 h 457"/>
              <a:gd name="T12" fmla="*/ 2147483646 w 3329"/>
              <a:gd name="T13" fmla="*/ 2147483646 h 457"/>
              <a:gd name="T14" fmla="*/ 2147483646 w 3329"/>
              <a:gd name="T15" fmla="*/ 2147483646 h 457"/>
              <a:gd name="T16" fmla="*/ 2147483646 w 3329"/>
              <a:gd name="T17" fmla="*/ 2147483646 h 457"/>
              <a:gd name="T18" fmla="*/ 2147483646 w 3329"/>
              <a:gd name="T19" fmla="*/ 2147483646 h 457"/>
              <a:gd name="T20" fmla="*/ 2147483646 w 3329"/>
              <a:gd name="T21" fmla="*/ 2147483646 h 457"/>
              <a:gd name="T22" fmla="*/ 2147483646 w 3329"/>
              <a:gd name="T23" fmla="*/ 2147483646 h 457"/>
              <a:gd name="T24" fmla="*/ 2147483646 w 3329"/>
              <a:gd name="T25" fmla="*/ 2147483646 h 457"/>
              <a:gd name="T26" fmla="*/ 2147483646 w 3329"/>
              <a:gd name="T27" fmla="*/ 2147483646 h 457"/>
              <a:gd name="T28" fmla="*/ 2147483646 w 3329"/>
              <a:gd name="T29" fmla="*/ 2147483646 h 457"/>
              <a:gd name="T30" fmla="*/ 2147483646 w 3329"/>
              <a:gd name="T31" fmla="*/ 2147483646 h 4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29"/>
              <a:gd name="T49" fmla="*/ 0 h 457"/>
              <a:gd name="T50" fmla="*/ 3329 w 3329"/>
              <a:gd name="T51" fmla="*/ 457 h 4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29" h="457">
                <a:moveTo>
                  <a:pt x="0" y="53"/>
                </a:moveTo>
                <a:cubicBezTo>
                  <a:pt x="160" y="0"/>
                  <a:pt x="335" y="13"/>
                  <a:pt x="502" y="8"/>
                </a:cubicBezTo>
                <a:cubicBezTo>
                  <a:pt x="753" y="12"/>
                  <a:pt x="1000" y="19"/>
                  <a:pt x="1250" y="30"/>
                </a:cubicBezTo>
                <a:cubicBezTo>
                  <a:pt x="1395" y="46"/>
                  <a:pt x="1539" y="54"/>
                  <a:pt x="1684" y="60"/>
                </a:cubicBezTo>
                <a:cubicBezTo>
                  <a:pt x="1761" y="70"/>
                  <a:pt x="1838" y="75"/>
                  <a:pt x="1915" y="83"/>
                </a:cubicBezTo>
                <a:cubicBezTo>
                  <a:pt x="1975" y="97"/>
                  <a:pt x="2036" y="105"/>
                  <a:pt x="2095" y="120"/>
                </a:cubicBezTo>
                <a:cubicBezTo>
                  <a:pt x="2150" y="134"/>
                  <a:pt x="2204" y="152"/>
                  <a:pt x="2260" y="165"/>
                </a:cubicBezTo>
                <a:cubicBezTo>
                  <a:pt x="2299" y="185"/>
                  <a:pt x="2344" y="192"/>
                  <a:pt x="2387" y="202"/>
                </a:cubicBezTo>
                <a:cubicBezTo>
                  <a:pt x="2440" y="238"/>
                  <a:pt x="2499" y="250"/>
                  <a:pt x="2559" y="270"/>
                </a:cubicBezTo>
                <a:cubicBezTo>
                  <a:pt x="2566" y="272"/>
                  <a:pt x="2574" y="275"/>
                  <a:pt x="2581" y="277"/>
                </a:cubicBezTo>
                <a:cubicBezTo>
                  <a:pt x="2589" y="280"/>
                  <a:pt x="2596" y="282"/>
                  <a:pt x="2604" y="285"/>
                </a:cubicBezTo>
                <a:cubicBezTo>
                  <a:pt x="2611" y="287"/>
                  <a:pt x="2626" y="292"/>
                  <a:pt x="2626" y="292"/>
                </a:cubicBezTo>
                <a:cubicBezTo>
                  <a:pt x="2662" y="315"/>
                  <a:pt x="2706" y="324"/>
                  <a:pt x="2746" y="337"/>
                </a:cubicBezTo>
                <a:cubicBezTo>
                  <a:pt x="2812" y="359"/>
                  <a:pt x="2879" y="387"/>
                  <a:pt x="2948" y="397"/>
                </a:cubicBezTo>
                <a:cubicBezTo>
                  <a:pt x="3022" y="408"/>
                  <a:pt x="3098" y="410"/>
                  <a:pt x="3172" y="419"/>
                </a:cubicBezTo>
                <a:cubicBezTo>
                  <a:pt x="3223" y="425"/>
                  <a:pt x="3278" y="457"/>
                  <a:pt x="3329" y="457"/>
                </a:cubicBezTo>
              </a:path>
            </a:pathLst>
          </a:custGeom>
          <a:noFill/>
          <a:ln w="9525">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600" dirty="0">
              <a:latin typeface="Calibri"/>
              <a:ea typeface="Calibri"/>
            </a:endParaRPr>
          </a:p>
        </p:txBody>
      </p:sp>
      <p:sp>
        <p:nvSpPr>
          <p:cNvPr id="399371" name="Freeform 13"/>
          <p:cNvSpPr>
            <a:spLocks/>
          </p:cNvSpPr>
          <p:nvPr/>
        </p:nvSpPr>
        <p:spPr bwMode="auto">
          <a:xfrm>
            <a:off x="8402627" y="2600325"/>
            <a:ext cx="2313516" cy="1104900"/>
          </a:xfrm>
          <a:custGeom>
            <a:avLst/>
            <a:gdLst>
              <a:gd name="T0" fmla="*/ 0 w 1093"/>
              <a:gd name="T1" fmla="*/ 2147483646 h 696"/>
              <a:gd name="T2" fmla="*/ 2147483646 w 1093"/>
              <a:gd name="T3" fmla="*/ 2147483646 h 696"/>
              <a:gd name="T4" fmla="*/ 2147483646 w 1093"/>
              <a:gd name="T5" fmla="*/ 2147483646 h 696"/>
              <a:gd name="T6" fmla="*/ 2147483646 w 1093"/>
              <a:gd name="T7" fmla="*/ 2147483646 h 696"/>
              <a:gd name="T8" fmla="*/ 2147483646 w 1093"/>
              <a:gd name="T9" fmla="*/ 2147483646 h 696"/>
              <a:gd name="T10" fmla="*/ 2147483646 w 1093"/>
              <a:gd name="T11" fmla="*/ 2147483646 h 696"/>
              <a:gd name="T12" fmla="*/ 2147483646 w 1093"/>
              <a:gd name="T13" fmla="*/ 2147483646 h 696"/>
              <a:gd name="T14" fmla="*/ 2147483646 w 1093"/>
              <a:gd name="T15" fmla="*/ 2147483646 h 696"/>
              <a:gd name="T16" fmla="*/ 2147483646 w 1093"/>
              <a:gd name="T17" fmla="*/ 2147483646 h 696"/>
              <a:gd name="T18" fmla="*/ 2147483646 w 1093"/>
              <a:gd name="T19" fmla="*/ 2147483646 h 696"/>
              <a:gd name="T20" fmla="*/ 2147483646 w 1093"/>
              <a:gd name="T21" fmla="*/ 2147483646 h 696"/>
              <a:gd name="T22" fmla="*/ 2147483646 w 1093"/>
              <a:gd name="T23" fmla="*/ 2147483646 h 696"/>
              <a:gd name="T24" fmla="*/ 2147483646 w 1093"/>
              <a:gd name="T25" fmla="*/ 2147483646 h 696"/>
              <a:gd name="T26" fmla="*/ 2147483646 w 1093"/>
              <a:gd name="T27" fmla="*/ 2147483646 h 696"/>
              <a:gd name="T28" fmla="*/ 2147483646 w 1093"/>
              <a:gd name="T29" fmla="*/ 2147483646 h 6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3"/>
              <a:gd name="T46" fmla="*/ 0 h 696"/>
              <a:gd name="T47" fmla="*/ 1093 w 1093"/>
              <a:gd name="T48" fmla="*/ 696 h 6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3" h="696">
                <a:moveTo>
                  <a:pt x="0" y="15"/>
                </a:moveTo>
                <a:cubicBezTo>
                  <a:pt x="48" y="0"/>
                  <a:pt x="104" y="21"/>
                  <a:pt x="150" y="38"/>
                </a:cubicBezTo>
                <a:cubicBezTo>
                  <a:pt x="176" y="63"/>
                  <a:pt x="190" y="74"/>
                  <a:pt x="225" y="83"/>
                </a:cubicBezTo>
                <a:cubicBezTo>
                  <a:pt x="232" y="88"/>
                  <a:pt x="239" y="94"/>
                  <a:pt x="247" y="97"/>
                </a:cubicBezTo>
                <a:cubicBezTo>
                  <a:pt x="262" y="103"/>
                  <a:pt x="292" y="112"/>
                  <a:pt x="292" y="112"/>
                </a:cubicBezTo>
                <a:cubicBezTo>
                  <a:pt x="347" y="154"/>
                  <a:pt x="427" y="181"/>
                  <a:pt x="494" y="202"/>
                </a:cubicBezTo>
                <a:cubicBezTo>
                  <a:pt x="556" y="243"/>
                  <a:pt x="616" y="281"/>
                  <a:pt x="674" y="329"/>
                </a:cubicBezTo>
                <a:cubicBezTo>
                  <a:pt x="699" y="350"/>
                  <a:pt x="696" y="341"/>
                  <a:pt x="726" y="359"/>
                </a:cubicBezTo>
                <a:cubicBezTo>
                  <a:pt x="741" y="368"/>
                  <a:pt x="771" y="389"/>
                  <a:pt x="771" y="389"/>
                </a:cubicBezTo>
                <a:cubicBezTo>
                  <a:pt x="790" y="419"/>
                  <a:pt x="805" y="412"/>
                  <a:pt x="831" y="434"/>
                </a:cubicBezTo>
                <a:cubicBezTo>
                  <a:pt x="839" y="441"/>
                  <a:pt x="845" y="450"/>
                  <a:pt x="853" y="457"/>
                </a:cubicBezTo>
                <a:cubicBezTo>
                  <a:pt x="867" y="468"/>
                  <a:pt x="885" y="473"/>
                  <a:pt x="898" y="486"/>
                </a:cubicBezTo>
                <a:cubicBezTo>
                  <a:pt x="949" y="537"/>
                  <a:pt x="925" y="519"/>
                  <a:pt x="965" y="546"/>
                </a:cubicBezTo>
                <a:cubicBezTo>
                  <a:pt x="982" y="572"/>
                  <a:pt x="1014" y="603"/>
                  <a:pt x="1040" y="621"/>
                </a:cubicBezTo>
                <a:cubicBezTo>
                  <a:pt x="1051" y="652"/>
                  <a:pt x="1064" y="680"/>
                  <a:pt x="1093" y="696"/>
                </a:cubicBezTo>
              </a:path>
            </a:pathLst>
          </a:custGeom>
          <a:noFill/>
          <a:ln w="9525">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1600" dirty="0">
              <a:latin typeface="Calibri"/>
              <a:ea typeface="Calibri"/>
            </a:endParaRPr>
          </a:p>
        </p:txBody>
      </p:sp>
      <p:sp>
        <p:nvSpPr>
          <p:cNvPr id="399372" name="Text Box 14"/>
          <p:cNvSpPr txBox="1">
            <a:spLocks noChangeArrowheads="1"/>
          </p:cNvSpPr>
          <p:nvPr/>
        </p:nvSpPr>
        <p:spPr bwMode="auto">
          <a:xfrm>
            <a:off x="7532676" y="5794376"/>
            <a:ext cx="1928284" cy="338554"/>
          </a:xfrm>
          <a:prstGeom prst="rect">
            <a:avLst/>
          </a:prstGeom>
          <a:solidFill>
            <a:srgbClr val="FF99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600" dirty="0">
                <a:latin typeface="Calibri"/>
                <a:ea typeface="Calibri"/>
              </a:rPr>
              <a:t>System bounder</a:t>
            </a:r>
          </a:p>
        </p:txBody>
      </p:sp>
      <p:sp>
        <p:nvSpPr>
          <p:cNvPr id="399373" name="Rectangle 15"/>
          <p:cNvSpPr>
            <a:spLocks noChangeArrowheads="1"/>
          </p:cNvSpPr>
          <p:nvPr/>
        </p:nvSpPr>
        <p:spPr bwMode="auto">
          <a:xfrm>
            <a:off x="9151927" y="3316289"/>
            <a:ext cx="1630274" cy="338554"/>
          </a:xfrm>
          <a:prstGeom prst="rect">
            <a:avLst/>
          </a:prstGeom>
          <a:solidFill>
            <a:srgbClr val="FF99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600" dirty="0">
                <a:latin typeface="Calibri"/>
                <a:ea typeface="Calibri"/>
              </a:rPr>
              <a:t>System Bounders</a:t>
            </a:r>
          </a:p>
        </p:txBody>
      </p:sp>
      <p:sp>
        <p:nvSpPr>
          <p:cNvPr id="399374" name="AutoShape 16"/>
          <p:cNvSpPr>
            <a:spLocks noChangeArrowheads="1"/>
          </p:cNvSpPr>
          <p:nvPr/>
        </p:nvSpPr>
        <p:spPr bwMode="auto">
          <a:xfrm rot="2150362">
            <a:off x="2598727" y="4735513"/>
            <a:ext cx="298449" cy="469900"/>
          </a:xfrm>
          <a:prstGeom prst="upArrow">
            <a:avLst>
              <a:gd name="adj1" fmla="val 50130"/>
              <a:gd name="adj2" fmla="val 52327"/>
            </a:avLst>
          </a:prstGeom>
          <a:solidFill>
            <a:srgbClr val="FF3300"/>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9375" name="AutoShape 17"/>
          <p:cNvSpPr>
            <a:spLocks noChangeArrowheads="1"/>
          </p:cNvSpPr>
          <p:nvPr/>
        </p:nvSpPr>
        <p:spPr bwMode="auto">
          <a:xfrm rot="3243828">
            <a:off x="4499757" y="3546741"/>
            <a:ext cx="249237" cy="626533"/>
          </a:xfrm>
          <a:prstGeom prst="upArrow">
            <a:avLst>
              <a:gd name="adj1" fmla="val 50130"/>
              <a:gd name="adj2" fmla="val 46994"/>
            </a:avLst>
          </a:prstGeom>
          <a:solidFill>
            <a:srgbClr val="FF3300"/>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9376" name="AutoShape 18"/>
          <p:cNvSpPr>
            <a:spLocks noChangeArrowheads="1"/>
          </p:cNvSpPr>
          <p:nvPr/>
        </p:nvSpPr>
        <p:spPr bwMode="auto">
          <a:xfrm rot="3175446">
            <a:off x="6335701" y="2622022"/>
            <a:ext cx="247650" cy="626533"/>
          </a:xfrm>
          <a:prstGeom prst="upArrow">
            <a:avLst>
              <a:gd name="adj1" fmla="val 50130"/>
              <a:gd name="adj2" fmla="val 47295"/>
            </a:avLst>
          </a:prstGeom>
          <a:solidFill>
            <a:srgbClr val="FF3300"/>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9377" name="AutoShape 19"/>
          <p:cNvSpPr>
            <a:spLocks noChangeArrowheads="1"/>
          </p:cNvSpPr>
          <p:nvPr/>
        </p:nvSpPr>
        <p:spPr bwMode="auto">
          <a:xfrm rot="2150362">
            <a:off x="8027975" y="1654175"/>
            <a:ext cx="289984" cy="469900"/>
          </a:xfrm>
          <a:prstGeom prst="upArrow">
            <a:avLst>
              <a:gd name="adj1" fmla="val 50130"/>
              <a:gd name="adj2" fmla="val 53854"/>
            </a:avLst>
          </a:prstGeom>
          <a:solidFill>
            <a:srgbClr val="FF3300"/>
          </a:solidFill>
          <a:ln w="9525" cap="rnd">
            <a:solidFill>
              <a:schemeClr val="tx1"/>
            </a:solidFill>
            <a:prstDash val="sysDot"/>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600" dirty="0">
              <a:latin typeface="Calibri"/>
              <a:ea typeface="Calibri"/>
            </a:endParaRPr>
          </a:p>
        </p:txBody>
      </p:sp>
      <p:sp>
        <p:nvSpPr>
          <p:cNvPr id="399378" name="Text Box 20"/>
          <p:cNvSpPr txBox="1">
            <a:spLocks noChangeArrowheads="1"/>
          </p:cNvSpPr>
          <p:nvPr/>
        </p:nvSpPr>
        <p:spPr bwMode="auto">
          <a:xfrm>
            <a:off x="5619209" y="1579564"/>
            <a:ext cx="2294467" cy="3381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600" dirty="0">
                <a:latin typeface="Calibri"/>
                <a:ea typeface="Calibri"/>
              </a:rPr>
              <a:t>Attribution Gap</a:t>
            </a:r>
          </a:p>
        </p:txBody>
      </p:sp>
      <p:sp>
        <p:nvSpPr>
          <p:cNvPr id="399379" name="AutoShape 25"/>
          <p:cNvSpPr>
            <a:spLocks noChangeArrowheads="1"/>
          </p:cNvSpPr>
          <p:nvPr/>
        </p:nvSpPr>
        <p:spPr bwMode="auto">
          <a:xfrm>
            <a:off x="153976" y="3063875"/>
            <a:ext cx="2580217" cy="547688"/>
          </a:xfrm>
          <a:prstGeom prst="plaque">
            <a:avLst>
              <a:gd name="adj" fmla="val 16667"/>
            </a:avLst>
          </a:prstGeom>
          <a:solidFill>
            <a:srgbClr val="CC99FF"/>
          </a:solidFill>
          <a:ln w="9525">
            <a:solidFill>
              <a:schemeClr val="tx1"/>
            </a:solidFill>
            <a:miter lim="800000"/>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r>
              <a:rPr lang="en-US" altLang="en-US" sz="1600" dirty="0">
                <a:latin typeface="Calibri"/>
                <a:ea typeface="Calibri"/>
              </a:rPr>
              <a:t>Users</a:t>
            </a:r>
          </a:p>
        </p:txBody>
      </p:sp>
      <p:sp>
        <p:nvSpPr>
          <p:cNvPr id="399380" name="Line 26"/>
          <p:cNvSpPr>
            <a:spLocks noChangeShapeType="1"/>
          </p:cNvSpPr>
          <p:nvPr/>
        </p:nvSpPr>
        <p:spPr bwMode="auto">
          <a:xfrm>
            <a:off x="1785926" y="3586163"/>
            <a:ext cx="364067" cy="1674812"/>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sz="1600" dirty="0">
              <a:latin typeface="Calibri"/>
              <a:ea typeface="Calibri"/>
            </a:endParaRPr>
          </a:p>
        </p:txBody>
      </p:sp>
      <p:sp>
        <p:nvSpPr>
          <p:cNvPr id="399381" name="AutoShape 27"/>
          <p:cNvSpPr>
            <a:spLocks noChangeArrowheads="1"/>
          </p:cNvSpPr>
          <p:nvPr/>
        </p:nvSpPr>
        <p:spPr bwMode="auto">
          <a:xfrm>
            <a:off x="280976" y="1793876"/>
            <a:ext cx="3289300" cy="1001713"/>
          </a:xfrm>
          <a:prstGeom prst="wedgeEllipseCallout">
            <a:avLst>
              <a:gd name="adj1" fmla="val -31218"/>
              <a:gd name="adj2" fmla="val 98968"/>
            </a:avLst>
          </a:prstGeom>
          <a:solidFill>
            <a:srgbClr val="CCECFF"/>
          </a:solidFill>
          <a:ln w="9525">
            <a:solidFill>
              <a:schemeClr val="tx1"/>
            </a:solidFill>
            <a:miter lim="800000"/>
            <a:headEnd/>
            <a:tailEnd/>
          </a:ln>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0"/>
              </a:spcBef>
              <a:buClrTx/>
              <a:buFontTx/>
              <a:buNone/>
            </a:pPr>
            <a:endParaRPr lang="en-US" altLang="en-US" sz="1600" dirty="0">
              <a:latin typeface="Calibri"/>
              <a:ea typeface="Calibri"/>
            </a:endParaRPr>
          </a:p>
        </p:txBody>
      </p:sp>
      <p:sp>
        <p:nvSpPr>
          <p:cNvPr id="399382" name="Text Box 28"/>
          <p:cNvSpPr txBox="1">
            <a:spLocks noChangeArrowheads="1"/>
          </p:cNvSpPr>
          <p:nvPr/>
        </p:nvSpPr>
        <p:spPr bwMode="auto">
          <a:xfrm>
            <a:off x="585776" y="1947864"/>
            <a:ext cx="294851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r>
              <a:rPr lang="en-US" altLang="en-US" sz="1600" dirty="0">
                <a:latin typeface="Calibri"/>
                <a:ea typeface="Calibri"/>
              </a:rPr>
              <a:t>Which advantage do they have due to the use of the output? </a:t>
            </a:r>
          </a:p>
        </p:txBody>
      </p:sp>
      <p:sp>
        <p:nvSpPr>
          <p:cNvPr id="399384" name="Text Box 30"/>
          <p:cNvSpPr txBox="1">
            <a:spLocks noChangeArrowheads="1"/>
          </p:cNvSpPr>
          <p:nvPr/>
        </p:nvSpPr>
        <p:spPr bwMode="auto">
          <a:xfrm>
            <a:off x="6002326" y="5013326"/>
            <a:ext cx="45127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600" dirty="0">
                <a:latin typeface="Calibri"/>
                <a:ea typeface="Calibri"/>
              </a:rPr>
              <a:t>Management responsibility within the project</a:t>
            </a:r>
          </a:p>
        </p:txBody>
      </p:sp>
      <p:sp>
        <p:nvSpPr>
          <p:cNvPr id="399385" name="Text Box 31"/>
          <p:cNvSpPr txBox="1">
            <a:spLocks noChangeArrowheads="1"/>
          </p:cNvSpPr>
          <p:nvPr/>
        </p:nvSpPr>
        <p:spPr bwMode="auto">
          <a:xfrm>
            <a:off x="8546560" y="2673350"/>
            <a:ext cx="273684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600" dirty="0">
                <a:latin typeface="Calibri"/>
                <a:ea typeface="Calibri"/>
              </a:rPr>
              <a:t>Common responsibility on objective with partner</a:t>
            </a:r>
          </a:p>
        </p:txBody>
      </p:sp>
      <p:sp>
        <p:nvSpPr>
          <p:cNvPr id="31" name="Rechteck 1">
            <a:extLst>
              <a:ext uri="{FF2B5EF4-FFF2-40B4-BE49-F238E27FC236}">
                <a16:creationId xmlns:a16="http://schemas.microsoft.com/office/drawing/2014/main" id="{A3DDA898-B7CD-4C82-B80C-E5F65D61A24A}"/>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a:t>
            </a:r>
            <a:r>
              <a:rPr lang="en-US" altLang="en-US" sz="1200" b="0" dirty="0" err="1">
                <a:ea typeface="MS Mincho" pitchFamily="49" charset="-128"/>
              </a:rPr>
              <a:t>GTZ</a:t>
            </a:r>
            <a:r>
              <a:rPr lang="en-US" altLang="en-US" sz="1200" b="0" dirty="0">
                <a:ea typeface="MS Mincho" pitchFamily="49" charset="-128"/>
              </a:rPr>
              <a:t> (2008).</a:t>
            </a:r>
          </a:p>
        </p:txBody>
      </p:sp>
      <p:graphicFrame>
        <p:nvGraphicFramePr>
          <p:cNvPr id="33" name="Diagramm 32">
            <a:extLst>
              <a:ext uri="{FF2B5EF4-FFF2-40B4-BE49-F238E27FC236}">
                <a16:creationId xmlns:a16="http://schemas.microsoft.com/office/drawing/2014/main" id="{F2E2751C-B44E-44A8-966F-2CAC9BAA525F}"/>
              </a:ext>
            </a:extLst>
          </p:cNvPr>
          <p:cNvGraphicFramePr/>
          <p:nvPr>
            <p:extLst>
              <p:ext uri="{D42A27DB-BD31-4B8C-83A1-F6EECF244321}">
                <p14:modId xmlns:p14="http://schemas.microsoft.com/office/powerpoint/2010/main" val="1616401640"/>
              </p:ext>
            </p:extLst>
          </p:nvPr>
        </p:nvGraphicFramePr>
        <p:xfrm>
          <a:off x="10444692" y="323614"/>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Foliennummernplatzhalter 2">
            <a:extLst>
              <a:ext uri="{FF2B5EF4-FFF2-40B4-BE49-F238E27FC236}">
                <a16:creationId xmlns:a16="http://schemas.microsoft.com/office/drawing/2014/main" id="{E1F9F169-6662-4EC3-8234-2E44B74FCCB4}"/>
              </a:ext>
            </a:extLst>
          </p:cNvPr>
          <p:cNvSpPr>
            <a:spLocks noGrp="1"/>
          </p:cNvSpPr>
          <p:nvPr>
            <p:ph type="sldNum" sz="quarter" idx="12"/>
          </p:nvPr>
        </p:nvSpPr>
        <p:spPr>
          <a:xfrm>
            <a:off x="8610600" y="6420145"/>
            <a:ext cx="2743200" cy="365125"/>
          </a:xfrm>
        </p:spPr>
        <p:txBody>
          <a:bodyPr/>
          <a:lstStyle/>
          <a:p>
            <a:fld id="{B34092F8-88B9-48E5-9B8F-3F206E5F35A9}" type="slidenum">
              <a:rPr lang="hr-HR" smtClean="0"/>
              <a:t>22</a:t>
            </a:fld>
            <a:endParaRPr lang="hr-HR" dirty="0"/>
          </a:p>
        </p:txBody>
      </p:sp>
      <p:sp>
        <p:nvSpPr>
          <p:cNvPr id="2" name="Rechteck 1">
            <a:extLst>
              <a:ext uri="{FF2B5EF4-FFF2-40B4-BE49-F238E27FC236}">
                <a16:creationId xmlns:a16="http://schemas.microsoft.com/office/drawing/2014/main" id="{F8B899D6-B7C6-4303-9CA6-223D63D04FA4}"/>
              </a:ext>
            </a:extLst>
          </p:cNvPr>
          <p:cNvSpPr/>
          <p:nvPr/>
        </p:nvSpPr>
        <p:spPr>
          <a:xfrm>
            <a:off x="1378856" y="561737"/>
            <a:ext cx="2735044" cy="707886"/>
          </a:xfrm>
          <a:prstGeom prst="rect">
            <a:avLst/>
          </a:prstGeom>
        </p:spPr>
        <p:txBody>
          <a:bodyPr wrap="none">
            <a:spAutoFit/>
          </a:bodyPr>
          <a:lstStyle/>
          <a:p>
            <a:pPr algn="ctr">
              <a:spcBef>
                <a:spcPct val="0"/>
              </a:spcBef>
            </a:pPr>
            <a:r>
              <a:rPr lang="en-US" altLang="en-US" sz="4000" b="1" kern="0" dirty="0">
                <a:solidFill>
                  <a:srgbClr val="404041"/>
                </a:solidFill>
                <a:latin typeface="+mj-lt"/>
                <a:ea typeface="Calibri"/>
                <a:cs typeface="+mj-cs"/>
              </a:rPr>
              <a:t>Result Chain</a:t>
            </a:r>
          </a:p>
        </p:txBody>
      </p:sp>
    </p:spTree>
    <p:extLst>
      <p:ext uri="{BB962C8B-B14F-4D97-AF65-F5344CB8AC3E}">
        <p14:creationId xmlns:p14="http://schemas.microsoft.com/office/powerpoint/2010/main" val="282746719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Arc 2"/>
          <p:cNvSpPr>
            <a:spLocks/>
          </p:cNvSpPr>
          <p:nvPr/>
        </p:nvSpPr>
        <p:spPr bwMode="auto">
          <a:xfrm>
            <a:off x="2491317" y="2362200"/>
            <a:ext cx="2235200" cy="381000"/>
          </a:xfrm>
          <a:custGeom>
            <a:avLst/>
            <a:gdLst>
              <a:gd name="T0" fmla="*/ 0 w 42796"/>
              <a:gd name="T1" fmla="*/ 2147483646 h 21600"/>
              <a:gd name="T2" fmla="*/ 2147483646 w 42796"/>
              <a:gd name="T3" fmla="*/ 2147483646 h 21600"/>
              <a:gd name="T4" fmla="*/ 2147483646 w 42796"/>
              <a:gd name="T5" fmla="*/ 2147483646 h 21600"/>
              <a:gd name="T6" fmla="*/ 0 60000 65536"/>
              <a:gd name="T7" fmla="*/ 0 60000 65536"/>
              <a:gd name="T8" fmla="*/ 0 60000 65536"/>
              <a:gd name="T9" fmla="*/ 0 w 42796"/>
              <a:gd name="T10" fmla="*/ 0 h 21600"/>
              <a:gd name="T11" fmla="*/ 42796 w 42796"/>
              <a:gd name="T12" fmla="*/ 21600 h 21600"/>
            </a:gdLst>
            <a:ahLst/>
            <a:cxnLst>
              <a:cxn ang="T6">
                <a:pos x="T0" y="T1"/>
              </a:cxn>
              <a:cxn ang="T7">
                <a:pos x="T2" y="T3"/>
              </a:cxn>
              <a:cxn ang="T8">
                <a:pos x="T4" y="T5"/>
              </a:cxn>
            </a:cxnLst>
            <a:rect l="T9" t="T10" r="T11" b="T12"/>
            <a:pathLst>
              <a:path w="42796" h="21600" fill="none" extrusionOk="0">
                <a:moveTo>
                  <a:pt x="-1" y="18611"/>
                </a:moveTo>
                <a:cubicBezTo>
                  <a:pt x="1490" y="7940"/>
                  <a:pt x="10617" y="-1"/>
                  <a:pt x="21392" y="0"/>
                </a:cubicBezTo>
                <a:cubicBezTo>
                  <a:pt x="32200" y="0"/>
                  <a:pt x="41345" y="7989"/>
                  <a:pt x="42796" y="18699"/>
                </a:cubicBezTo>
              </a:path>
              <a:path w="42796" h="21600" stroke="0" extrusionOk="0">
                <a:moveTo>
                  <a:pt x="-1" y="18611"/>
                </a:moveTo>
                <a:cubicBezTo>
                  <a:pt x="1490" y="7940"/>
                  <a:pt x="10617" y="-1"/>
                  <a:pt x="21392" y="0"/>
                </a:cubicBezTo>
                <a:cubicBezTo>
                  <a:pt x="32200" y="0"/>
                  <a:pt x="41345" y="7989"/>
                  <a:pt x="42796" y="18699"/>
                </a:cubicBezTo>
                <a:lnTo>
                  <a:pt x="21392" y="21600"/>
                </a:lnTo>
                <a:lnTo>
                  <a:pt x="-1" y="18611"/>
                </a:lnTo>
                <a:close/>
              </a:path>
            </a:pathLst>
          </a:custGeom>
          <a:noFill/>
          <a:ln w="38100">
            <a:solidFill>
              <a:srgbClr val="0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1411" name="Text Box 3"/>
          <p:cNvSpPr txBox="1">
            <a:spLocks noChangeArrowheads="1"/>
          </p:cNvSpPr>
          <p:nvPr/>
        </p:nvSpPr>
        <p:spPr bwMode="auto">
          <a:xfrm>
            <a:off x="2829984" y="2568575"/>
            <a:ext cx="1727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200" dirty="0">
                <a:latin typeface="Calibri"/>
              </a:rPr>
              <a:t>Responsibility</a:t>
            </a:r>
          </a:p>
        </p:txBody>
      </p:sp>
      <p:sp>
        <p:nvSpPr>
          <p:cNvPr id="401412" name="Arc 4"/>
          <p:cNvSpPr>
            <a:spLocks/>
          </p:cNvSpPr>
          <p:nvPr/>
        </p:nvSpPr>
        <p:spPr bwMode="auto">
          <a:xfrm>
            <a:off x="2575984" y="4548188"/>
            <a:ext cx="4519083" cy="533400"/>
          </a:xfrm>
          <a:custGeom>
            <a:avLst/>
            <a:gdLst>
              <a:gd name="T0" fmla="*/ 0 w 42796"/>
              <a:gd name="T1" fmla="*/ 2147483646 h 21600"/>
              <a:gd name="T2" fmla="*/ 2147483646 w 42796"/>
              <a:gd name="T3" fmla="*/ 2147483646 h 21600"/>
              <a:gd name="T4" fmla="*/ 2147483646 w 42796"/>
              <a:gd name="T5" fmla="*/ 2147483646 h 21600"/>
              <a:gd name="T6" fmla="*/ 0 60000 65536"/>
              <a:gd name="T7" fmla="*/ 0 60000 65536"/>
              <a:gd name="T8" fmla="*/ 0 60000 65536"/>
              <a:gd name="T9" fmla="*/ 0 w 42796"/>
              <a:gd name="T10" fmla="*/ 0 h 21600"/>
              <a:gd name="T11" fmla="*/ 42796 w 42796"/>
              <a:gd name="T12" fmla="*/ 21600 h 21600"/>
            </a:gdLst>
            <a:ahLst/>
            <a:cxnLst>
              <a:cxn ang="T6">
                <a:pos x="T0" y="T1"/>
              </a:cxn>
              <a:cxn ang="T7">
                <a:pos x="T2" y="T3"/>
              </a:cxn>
              <a:cxn ang="T8">
                <a:pos x="T4" y="T5"/>
              </a:cxn>
            </a:cxnLst>
            <a:rect l="T9" t="T10" r="T11" b="T12"/>
            <a:pathLst>
              <a:path w="42796" h="21600" fill="none" extrusionOk="0">
                <a:moveTo>
                  <a:pt x="-1" y="18611"/>
                </a:moveTo>
                <a:cubicBezTo>
                  <a:pt x="1490" y="7940"/>
                  <a:pt x="10617" y="-1"/>
                  <a:pt x="21392" y="0"/>
                </a:cubicBezTo>
                <a:cubicBezTo>
                  <a:pt x="32200" y="0"/>
                  <a:pt x="41345" y="7989"/>
                  <a:pt x="42796" y="18699"/>
                </a:cubicBezTo>
              </a:path>
              <a:path w="42796" h="21600" stroke="0" extrusionOk="0">
                <a:moveTo>
                  <a:pt x="-1" y="18611"/>
                </a:moveTo>
                <a:cubicBezTo>
                  <a:pt x="1490" y="7940"/>
                  <a:pt x="10617" y="-1"/>
                  <a:pt x="21392" y="0"/>
                </a:cubicBezTo>
                <a:cubicBezTo>
                  <a:pt x="32200" y="0"/>
                  <a:pt x="41345" y="7989"/>
                  <a:pt x="42796" y="18699"/>
                </a:cubicBezTo>
                <a:lnTo>
                  <a:pt x="21392" y="21600"/>
                </a:lnTo>
                <a:lnTo>
                  <a:pt x="-1" y="18611"/>
                </a:lnTo>
                <a:close/>
              </a:path>
            </a:pathLst>
          </a:custGeom>
          <a:noFill/>
          <a:ln w="38100">
            <a:solidFill>
              <a:srgbClr val="008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1413" name="Text Box 5"/>
          <p:cNvSpPr txBox="1">
            <a:spLocks noChangeArrowheads="1"/>
          </p:cNvSpPr>
          <p:nvPr/>
        </p:nvSpPr>
        <p:spPr bwMode="auto">
          <a:xfrm>
            <a:off x="3236384" y="4700589"/>
            <a:ext cx="2133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200" dirty="0">
                <a:latin typeface="Calibri"/>
              </a:rPr>
              <a:t>Joint Responsibility</a:t>
            </a:r>
          </a:p>
        </p:txBody>
      </p:sp>
      <p:sp>
        <p:nvSpPr>
          <p:cNvPr id="401414" name="Arc 6"/>
          <p:cNvSpPr>
            <a:spLocks/>
          </p:cNvSpPr>
          <p:nvPr/>
        </p:nvSpPr>
        <p:spPr bwMode="auto">
          <a:xfrm>
            <a:off x="2271184" y="4319588"/>
            <a:ext cx="6096000" cy="914400"/>
          </a:xfrm>
          <a:custGeom>
            <a:avLst/>
            <a:gdLst>
              <a:gd name="T0" fmla="*/ 0 w 42796"/>
              <a:gd name="T1" fmla="*/ 2147483646 h 21600"/>
              <a:gd name="T2" fmla="*/ 2147483646 w 42796"/>
              <a:gd name="T3" fmla="*/ 2147483646 h 21600"/>
              <a:gd name="T4" fmla="*/ 2147483646 w 42796"/>
              <a:gd name="T5" fmla="*/ 2147483646 h 21600"/>
              <a:gd name="T6" fmla="*/ 0 60000 65536"/>
              <a:gd name="T7" fmla="*/ 0 60000 65536"/>
              <a:gd name="T8" fmla="*/ 0 60000 65536"/>
              <a:gd name="T9" fmla="*/ 0 w 42796"/>
              <a:gd name="T10" fmla="*/ 0 h 21600"/>
              <a:gd name="T11" fmla="*/ 42796 w 42796"/>
              <a:gd name="T12" fmla="*/ 21600 h 21600"/>
            </a:gdLst>
            <a:ahLst/>
            <a:cxnLst>
              <a:cxn ang="T6">
                <a:pos x="T0" y="T1"/>
              </a:cxn>
              <a:cxn ang="T7">
                <a:pos x="T2" y="T3"/>
              </a:cxn>
              <a:cxn ang="T8">
                <a:pos x="T4" y="T5"/>
              </a:cxn>
            </a:cxnLst>
            <a:rect l="T9" t="T10" r="T11" b="T12"/>
            <a:pathLst>
              <a:path w="42796" h="21600" fill="none" extrusionOk="0">
                <a:moveTo>
                  <a:pt x="-1" y="18611"/>
                </a:moveTo>
                <a:cubicBezTo>
                  <a:pt x="1490" y="7940"/>
                  <a:pt x="10617" y="-1"/>
                  <a:pt x="21392" y="0"/>
                </a:cubicBezTo>
                <a:cubicBezTo>
                  <a:pt x="32200" y="0"/>
                  <a:pt x="41345" y="7989"/>
                  <a:pt x="42796" y="18699"/>
                </a:cubicBezTo>
              </a:path>
              <a:path w="42796" h="21600" stroke="0" extrusionOk="0">
                <a:moveTo>
                  <a:pt x="-1" y="18611"/>
                </a:moveTo>
                <a:cubicBezTo>
                  <a:pt x="1490" y="7940"/>
                  <a:pt x="10617" y="-1"/>
                  <a:pt x="21392" y="0"/>
                </a:cubicBezTo>
                <a:cubicBezTo>
                  <a:pt x="32200" y="0"/>
                  <a:pt x="41345" y="7989"/>
                  <a:pt x="42796" y="18699"/>
                </a:cubicBezTo>
                <a:lnTo>
                  <a:pt x="21392" y="21600"/>
                </a:lnTo>
                <a:lnTo>
                  <a:pt x="-1" y="18611"/>
                </a:lnTo>
                <a:close/>
              </a:path>
            </a:pathLst>
          </a:custGeom>
          <a:noFill/>
          <a:ln w="19050">
            <a:solidFill>
              <a:srgbClr val="008080"/>
            </a:solidFill>
            <a:prstDash val="sysDot"/>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01415" name="Group 7"/>
          <p:cNvGrpSpPr>
            <a:grpSpLocks/>
          </p:cNvGrpSpPr>
          <p:nvPr/>
        </p:nvGrpSpPr>
        <p:grpSpPr bwMode="auto">
          <a:xfrm>
            <a:off x="543984" y="1319213"/>
            <a:ext cx="10363200" cy="2057400"/>
            <a:chOff x="192" y="1056"/>
            <a:chExt cx="4896" cy="1296"/>
          </a:xfrm>
        </p:grpSpPr>
        <p:sp>
          <p:nvSpPr>
            <p:cNvPr id="401444" name="Line 8"/>
            <p:cNvSpPr>
              <a:spLocks noChangeShapeType="1"/>
            </p:cNvSpPr>
            <p:nvPr/>
          </p:nvSpPr>
          <p:spPr bwMode="auto">
            <a:xfrm>
              <a:off x="528" y="2016"/>
              <a:ext cx="456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a typeface="Calibri"/>
              </a:endParaRPr>
            </a:p>
          </p:txBody>
        </p:sp>
        <p:sp>
          <p:nvSpPr>
            <p:cNvPr id="401445" name="Oval 9"/>
            <p:cNvSpPr>
              <a:spLocks noChangeArrowheads="1"/>
            </p:cNvSpPr>
            <p:nvPr/>
          </p:nvSpPr>
          <p:spPr bwMode="auto">
            <a:xfrm>
              <a:off x="3183" y="1920"/>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46" name="Oval 10"/>
            <p:cNvSpPr>
              <a:spLocks noChangeArrowheads="1"/>
            </p:cNvSpPr>
            <p:nvPr/>
          </p:nvSpPr>
          <p:spPr bwMode="auto">
            <a:xfrm>
              <a:off x="2112" y="1920"/>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47" name="Oval 11"/>
            <p:cNvSpPr>
              <a:spLocks noChangeArrowheads="1"/>
            </p:cNvSpPr>
            <p:nvPr/>
          </p:nvSpPr>
          <p:spPr bwMode="auto">
            <a:xfrm>
              <a:off x="1042" y="1920"/>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48" name="Text Box 12"/>
            <p:cNvSpPr txBox="1">
              <a:spLocks noChangeArrowheads="1"/>
            </p:cNvSpPr>
            <p:nvPr/>
          </p:nvSpPr>
          <p:spPr bwMode="auto">
            <a:xfrm>
              <a:off x="960" y="2160"/>
              <a:ext cx="10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400" dirty="0">
                  <a:latin typeface="Calibri"/>
                  <a:ea typeface="Calibri"/>
                </a:rPr>
                <a:t>Activity</a:t>
              </a:r>
            </a:p>
          </p:txBody>
        </p:sp>
        <p:sp>
          <p:nvSpPr>
            <p:cNvPr id="401449" name="Text Box 13"/>
            <p:cNvSpPr txBox="1">
              <a:spLocks noChangeArrowheads="1"/>
            </p:cNvSpPr>
            <p:nvPr/>
          </p:nvSpPr>
          <p:spPr bwMode="auto">
            <a:xfrm>
              <a:off x="1968" y="2160"/>
              <a:ext cx="10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400" dirty="0">
                  <a:latin typeface="Calibri"/>
                  <a:ea typeface="Calibri"/>
                </a:rPr>
                <a:t>Output</a:t>
              </a:r>
            </a:p>
          </p:txBody>
        </p:sp>
        <p:sp>
          <p:nvSpPr>
            <p:cNvPr id="401450" name="Text Box 14"/>
            <p:cNvSpPr txBox="1">
              <a:spLocks noChangeArrowheads="1"/>
            </p:cNvSpPr>
            <p:nvPr/>
          </p:nvSpPr>
          <p:spPr bwMode="auto">
            <a:xfrm>
              <a:off x="3168" y="2160"/>
              <a:ext cx="10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400" dirty="0">
                  <a:latin typeface="Calibri"/>
                  <a:ea typeface="Calibri"/>
                </a:rPr>
                <a:t>Outcome</a:t>
              </a:r>
            </a:p>
          </p:txBody>
        </p:sp>
        <p:sp>
          <p:nvSpPr>
            <p:cNvPr id="401451" name="Text Box 15"/>
            <p:cNvSpPr txBox="1">
              <a:spLocks noChangeArrowheads="1"/>
            </p:cNvSpPr>
            <p:nvPr/>
          </p:nvSpPr>
          <p:spPr bwMode="auto">
            <a:xfrm>
              <a:off x="192" y="1056"/>
              <a:ext cx="1440"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800" dirty="0">
                  <a:latin typeface="Calibri"/>
                  <a:ea typeface="Calibri"/>
                </a:rPr>
                <a:t>Orientation on objective/outcome</a:t>
              </a:r>
            </a:p>
          </p:txBody>
        </p:sp>
      </p:grpSp>
      <p:sp>
        <p:nvSpPr>
          <p:cNvPr id="401416" name="Arc 16"/>
          <p:cNvSpPr>
            <a:spLocks/>
          </p:cNvSpPr>
          <p:nvPr/>
        </p:nvSpPr>
        <p:spPr bwMode="auto">
          <a:xfrm>
            <a:off x="2575984" y="1928813"/>
            <a:ext cx="4470400" cy="762000"/>
          </a:xfrm>
          <a:custGeom>
            <a:avLst/>
            <a:gdLst>
              <a:gd name="T0" fmla="*/ 0 w 42796"/>
              <a:gd name="T1" fmla="*/ 2147483646 h 21600"/>
              <a:gd name="T2" fmla="*/ 2147483646 w 42796"/>
              <a:gd name="T3" fmla="*/ 2147483646 h 21600"/>
              <a:gd name="T4" fmla="*/ 2147483646 w 42796"/>
              <a:gd name="T5" fmla="*/ 2147483646 h 21600"/>
              <a:gd name="T6" fmla="*/ 0 60000 65536"/>
              <a:gd name="T7" fmla="*/ 0 60000 65536"/>
              <a:gd name="T8" fmla="*/ 0 60000 65536"/>
              <a:gd name="T9" fmla="*/ 0 w 42796"/>
              <a:gd name="T10" fmla="*/ 0 h 21600"/>
              <a:gd name="T11" fmla="*/ 42796 w 42796"/>
              <a:gd name="T12" fmla="*/ 21600 h 21600"/>
            </a:gdLst>
            <a:ahLst/>
            <a:cxnLst>
              <a:cxn ang="T6">
                <a:pos x="T0" y="T1"/>
              </a:cxn>
              <a:cxn ang="T7">
                <a:pos x="T2" y="T3"/>
              </a:cxn>
              <a:cxn ang="T8">
                <a:pos x="T4" y="T5"/>
              </a:cxn>
            </a:cxnLst>
            <a:rect l="T9" t="T10" r="T11" b="T12"/>
            <a:pathLst>
              <a:path w="42796" h="21600" fill="none" extrusionOk="0">
                <a:moveTo>
                  <a:pt x="-1" y="18611"/>
                </a:moveTo>
                <a:cubicBezTo>
                  <a:pt x="1490" y="7940"/>
                  <a:pt x="10617" y="-1"/>
                  <a:pt x="21392" y="0"/>
                </a:cubicBezTo>
                <a:cubicBezTo>
                  <a:pt x="32200" y="0"/>
                  <a:pt x="41345" y="7989"/>
                  <a:pt x="42796" y="18699"/>
                </a:cubicBezTo>
              </a:path>
              <a:path w="42796" h="21600" stroke="0" extrusionOk="0">
                <a:moveTo>
                  <a:pt x="-1" y="18611"/>
                </a:moveTo>
                <a:cubicBezTo>
                  <a:pt x="1490" y="7940"/>
                  <a:pt x="10617" y="-1"/>
                  <a:pt x="21392" y="0"/>
                </a:cubicBezTo>
                <a:cubicBezTo>
                  <a:pt x="32200" y="0"/>
                  <a:pt x="41345" y="7989"/>
                  <a:pt x="42796" y="18699"/>
                </a:cubicBezTo>
                <a:lnTo>
                  <a:pt x="21392" y="21600"/>
                </a:lnTo>
                <a:lnTo>
                  <a:pt x="-1" y="18611"/>
                </a:lnTo>
                <a:close/>
              </a:path>
            </a:pathLst>
          </a:custGeom>
          <a:noFill/>
          <a:ln w="19050">
            <a:solidFill>
              <a:srgbClr val="008080"/>
            </a:solidFill>
            <a:prstDash val="sysDot"/>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1417" name="Text Box 17"/>
          <p:cNvSpPr txBox="1">
            <a:spLocks noChangeArrowheads="1"/>
          </p:cNvSpPr>
          <p:nvPr/>
        </p:nvSpPr>
        <p:spPr bwMode="auto">
          <a:xfrm>
            <a:off x="5623984" y="1700214"/>
            <a:ext cx="1727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200" dirty="0">
                <a:latin typeface="Calibri"/>
              </a:rPr>
              <a:t>Orientation</a:t>
            </a:r>
          </a:p>
        </p:txBody>
      </p:sp>
      <p:sp>
        <p:nvSpPr>
          <p:cNvPr id="401418" name="Arc 18"/>
          <p:cNvSpPr>
            <a:spLocks/>
          </p:cNvSpPr>
          <p:nvPr/>
        </p:nvSpPr>
        <p:spPr bwMode="auto">
          <a:xfrm>
            <a:off x="2169584" y="4062414"/>
            <a:ext cx="7620000" cy="1171575"/>
          </a:xfrm>
          <a:custGeom>
            <a:avLst/>
            <a:gdLst>
              <a:gd name="T0" fmla="*/ 0 w 42796"/>
              <a:gd name="T1" fmla="*/ 2147483646 h 21600"/>
              <a:gd name="T2" fmla="*/ 2147483646 w 42796"/>
              <a:gd name="T3" fmla="*/ 2147483646 h 21600"/>
              <a:gd name="T4" fmla="*/ 2147483646 w 42796"/>
              <a:gd name="T5" fmla="*/ 2147483646 h 21600"/>
              <a:gd name="T6" fmla="*/ 0 60000 65536"/>
              <a:gd name="T7" fmla="*/ 0 60000 65536"/>
              <a:gd name="T8" fmla="*/ 0 60000 65536"/>
              <a:gd name="T9" fmla="*/ 0 w 42796"/>
              <a:gd name="T10" fmla="*/ 0 h 21600"/>
              <a:gd name="T11" fmla="*/ 42796 w 42796"/>
              <a:gd name="T12" fmla="*/ 21600 h 21600"/>
            </a:gdLst>
            <a:ahLst/>
            <a:cxnLst>
              <a:cxn ang="T6">
                <a:pos x="T0" y="T1"/>
              </a:cxn>
              <a:cxn ang="T7">
                <a:pos x="T2" y="T3"/>
              </a:cxn>
              <a:cxn ang="T8">
                <a:pos x="T4" y="T5"/>
              </a:cxn>
            </a:cxnLst>
            <a:rect l="T9" t="T10" r="T11" b="T12"/>
            <a:pathLst>
              <a:path w="42796" h="21600" fill="none" extrusionOk="0">
                <a:moveTo>
                  <a:pt x="-1" y="18611"/>
                </a:moveTo>
                <a:cubicBezTo>
                  <a:pt x="1490" y="7940"/>
                  <a:pt x="10617" y="-1"/>
                  <a:pt x="21392" y="0"/>
                </a:cubicBezTo>
                <a:cubicBezTo>
                  <a:pt x="32200" y="0"/>
                  <a:pt x="41345" y="7989"/>
                  <a:pt x="42796" y="18699"/>
                </a:cubicBezTo>
              </a:path>
              <a:path w="42796" h="21600" stroke="0" extrusionOk="0">
                <a:moveTo>
                  <a:pt x="-1" y="18611"/>
                </a:moveTo>
                <a:cubicBezTo>
                  <a:pt x="1490" y="7940"/>
                  <a:pt x="10617" y="-1"/>
                  <a:pt x="21392" y="0"/>
                </a:cubicBezTo>
                <a:cubicBezTo>
                  <a:pt x="32200" y="0"/>
                  <a:pt x="41345" y="7989"/>
                  <a:pt x="42796" y="18699"/>
                </a:cubicBezTo>
                <a:lnTo>
                  <a:pt x="21392" y="21600"/>
                </a:lnTo>
                <a:lnTo>
                  <a:pt x="-1" y="18611"/>
                </a:lnTo>
                <a:close/>
              </a:path>
            </a:pathLst>
          </a:custGeom>
          <a:noFill/>
          <a:ln w="19050">
            <a:solidFill>
              <a:srgbClr val="008080"/>
            </a:solidFill>
            <a:prstDash val="sysDot"/>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1419" name="Text Box 19"/>
          <p:cNvSpPr txBox="1">
            <a:spLocks noChangeArrowheads="1"/>
          </p:cNvSpPr>
          <p:nvPr/>
        </p:nvSpPr>
        <p:spPr bwMode="auto">
          <a:xfrm>
            <a:off x="7960784" y="3833814"/>
            <a:ext cx="1727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200" dirty="0">
                <a:latin typeface="Calibri"/>
              </a:rPr>
              <a:t>Orientation </a:t>
            </a:r>
          </a:p>
        </p:txBody>
      </p:sp>
      <p:grpSp>
        <p:nvGrpSpPr>
          <p:cNvPr id="401420" name="Group 20"/>
          <p:cNvGrpSpPr>
            <a:grpSpLocks/>
          </p:cNvGrpSpPr>
          <p:nvPr/>
        </p:nvGrpSpPr>
        <p:grpSpPr bwMode="auto">
          <a:xfrm>
            <a:off x="543984" y="3529015"/>
            <a:ext cx="10363200" cy="2428875"/>
            <a:chOff x="192" y="2448"/>
            <a:chExt cx="4896" cy="1530"/>
          </a:xfrm>
        </p:grpSpPr>
        <p:sp>
          <p:nvSpPr>
            <p:cNvPr id="401430" name="Text Box 21"/>
            <p:cNvSpPr txBox="1">
              <a:spLocks noChangeArrowheads="1"/>
            </p:cNvSpPr>
            <p:nvPr/>
          </p:nvSpPr>
          <p:spPr bwMode="auto">
            <a:xfrm>
              <a:off x="960" y="3696"/>
              <a:ext cx="100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400" dirty="0">
                  <a:latin typeface="Calibri"/>
                  <a:ea typeface="Calibri"/>
                </a:rPr>
                <a:t>Activity</a:t>
              </a:r>
            </a:p>
          </p:txBody>
        </p:sp>
        <p:sp>
          <p:nvSpPr>
            <p:cNvPr id="401431" name="Text Box 22"/>
            <p:cNvSpPr txBox="1">
              <a:spLocks noChangeArrowheads="1"/>
            </p:cNvSpPr>
            <p:nvPr/>
          </p:nvSpPr>
          <p:spPr bwMode="auto">
            <a:xfrm>
              <a:off x="1680" y="3696"/>
              <a:ext cx="57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400" dirty="0">
                  <a:latin typeface="Calibri"/>
                  <a:ea typeface="Calibri"/>
                </a:rPr>
                <a:t>Output</a:t>
              </a:r>
            </a:p>
          </p:txBody>
        </p:sp>
        <p:sp>
          <p:nvSpPr>
            <p:cNvPr id="401432" name="Text Box 23"/>
            <p:cNvSpPr txBox="1">
              <a:spLocks noChangeArrowheads="1"/>
            </p:cNvSpPr>
            <p:nvPr/>
          </p:nvSpPr>
          <p:spPr bwMode="auto">
            <a:xfrm>
              <a:off x="3024" y="3696"/>
              <a:ext cx="67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50000"/>
                </a:spcBef>
                <a:buClrTx/>
                <a:buFontTx/>
                <a:buNone/>
              </a:pPr>
              <a:r>
                <a:rPr lang="en-US" altLang="en-US" sz="1400" dirty="0">
                  <a:latin typeface="Calibri"/>
                  <a:ea typeface="Calibri"/>
                </a:rPr>
                <a:t>Outcome</a:t>
              </a:r>
            </a:p>
          </p:txBody>
        </p:sp>
        <p:sp>
          <p:nvSpPr>
            <p:cNvPr id="401433" name="Text Box 24"/>
            <p:cNvSpPr txBox="1">
              <a:spLocks noChangeArrowheads="1"/>
            </p:cNvSpPr>
            <p:nvPr/>
          </p:nvSpPr>
          <p:spPr bwMode="auto">
            <a:xfrm>
              <a:off x="192" y="2448"/>
              <a:ext cx="34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50000"/>
                </a:spcBef>
                <a:buClrTx/>
                <a:buFontTx/>
                <a:buNone/>
              </a:pPr>
              <a:r>
                <a:rPr lang="en-US" altLang="en-US" sz="1800" dirty="0">
                  <a:latin typeface="Calibri"/>
                  <a:ea typeface="Calibri"/>
                </a:rPr>
                <a:t>Impact Orientation</a:t>
              </a:r>
            </a:p>
          </p:txBody>
        </p:sp>
        <p:sp>
          <p:nvSpPr>
            <p:cNvPr id="401434" name="Line 25"/>
            <p:cNvSpPr>
              <a:spLocks noChangeShapeType="1"/>
            </p:cNvSpPr>
            <p:nvPr/>
          </p:nvSpPr>
          <p:spPr bwMode="auto">
            <a:xfrm>
              <a:off x="528" y="3600"/>
              <a:ext cx="456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a typeface="Calibri"/>
              </a:endParaRPr>
            </a:p>
          </p:txBody>
        </p:sp>
        <p:sp>
          <p:nvSpPr>
            <p:cNvPr id="401435" name="Oval 26"/>
            <p:cNvSpPr>
              <a:spLocks noChangeArrowheads="1"/>
            </p:cNvSpPr>
            <p:nvPr/>
          </p:nvSpPr>
          <p:spPr bwMode="auto">
            <a:xfrm>
              <a:off x="3183"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36" name="Oval 27"/>
            <p:cNvSpPr>
              <a:spLocks noChangeArrowheads="1"/>
            </p:cNvSpPr>
            <p:nvPr/>
          </p:nvSpPr>
          <p:spPr bwMode="auto">
            <a:xfrm>
              <a:off x="1776"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37" name="Oval 28"/>
            <p:cNvSpPr>
              <a:spLocks noChangeArrowheads="1"/>
            </p:cNvSpPr>
            <p:nvPr/>
          </p:nvSpPr>
          <p:spPr bwMode="auto">
            <a:xfrm>
              <a:off x="1042"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38" name="Oval 29"/>
            <p:cNvSpPr>
              <a:spLocks noChangeArrowheads="1"/>
            </p:cNvSpPr>
            <p:nvPr/>
          </p:nvSpPr>
          <p:spPr bwMode="auto">
            <a:xfrm>
              <a:off x="4512"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39" name="Oval 30"/>
            <p:cNvSpPr>
              <a:spLocks noChangeArrowheads="1"/>
            </p:cNvSpPr>
            <p:nvPr/>
          </p:nvSpPr>
          <p:spPr bwMode="auto">
            <a:xfrm>
              <a:off x="3840"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40" name="Oval 31"/>
            <p:cNvSpPr>
              <a:spLocks noChangeArrowheads="1"/>
            </p:cNvSpPr>
            <p:nvPr/>
          </p:nvSpPr>
          <p:spPr bwMode="auto">
            <a:xfrm>
              <a:off x="2448" y="3504"/>
              <a:ext cx="257" cy="192"/>
            </a:xfrm>
            <a:prstGeom prst="ellipse">
              <a:avLst/>
            </a:prstGeom>
            <a:solidFill>
              <a:srgbClr val="FF3300"/>
            </a:solidFill>
            <a:ln w="9525">
              <a:solidFill>
                <a:schemeClr val="tx1"/>
              </a:solidFill>
              <a:round/>
              <a:headEnd/>
              <a:tailEnd/>
            </a:ln>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a typeface="Calibri"/>
              </a:endParaRPr>
            </a:p>
          </p:txBody>
        </p:sp>
        <p:sp>
          <p:nvSpPr>
            <p:cNvPr id="401441" name="Text Box 32"/>
            <p:cNvSpPr txBox="1">
              <a:spLocks noChangeArrowheads="1"/>
            </p:cNvSpPr>
            <p:nvPr/>
          </p:nvSpPr>
          <p:spPr bwMode="auto">
            <a:xfrm>
              <a:off x="2304" y="3696"/>
              <a:ext cx="57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50000"/>
                </a:spcBef>
                <a:buClrTx/>
                <a:buFontTx/>
                <a:buNone/>
              </a:pPr>
              <a:r>
                <a:rPr lang="en-US" altLang="en-US" sz="1400" dirty="0">
                  <a:latin typeface="Calibri"/>
                  <a:ea typeface="Calibri"/>
                </a:rPr>
                <a:t>Use of Output</a:t>
              </a:r>
            </a:p>
          </p:txBody>
        </p:sp>
        <p:sp>
          <p:nvSpPr>
            <p:cNvPr id="401442" name="Text Box 33"/>
            <p:cNvSpPr txBox="1">
              <a:spLocks noChangeArrowheads="1"/>
            </p:cNvSpPr>
            <p:nvPr/>
          </p:nvSpPr>
          <p:spPr bwMode="auto">
            <a:xfrm>
              <a:off x="3696" y="3696"/>
              <a:ext cx="62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50000"/>
                </a:spcBef>
                <a:buClrTx/>
                <a:buFontTx/>
                <a:buNone/>
              </a:pPr>
              <a:r>
                <a:rPr lang="en-US" altLang="en-US" sz="1400" dirty="0">
                  <a:latin typeface="Calibri"/>
                  <a:ea typeface="Calibri"/>
                </a:rPr>
                <a:t>Indirect Impact</a:t>
              </a:r>
            </a:p>
          </p:txBody>
        </p:sp>
        <p:sp>
          <p:nvSpPr>
            <p:cNvPr id="401443" name="Text Box 34"/>
            <p:cNvSpPr txBox="1">
              <a:spLocks noChangeArrowheads="1"/>
            </p:cNvSpPr>
            <p:nvPr/>
          </p:nvSpPr>
          <p:spPr bwMode="auto">
            <a:xfrm>
              <a:off x="4272" y="3648"/>
              <a:ext cx="81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50000"/>
                </a:spcBef>
                <a:buClrTx/>
                <a:buFontTx/>
                <a:buNone/>
              </a:pPr>
              <a:r>
                <a:rPr lang="en-US" altLang="en-US" sz="1400" dirty="0">
                  <a:latin typeface="Calibri"/>
                  <a:ea typeface="Calibri"/>
                </a:rPr>
                <a:t>Highly Aggregated Impact</a:t>
              </a:r>
            </a:p>
          </p:txBody>
        </p:sp>
      </p:grpSp>
      <p:sp>
        <p:nvSpPr>
          <p:cNvPr id="401421" name="Rectangle 35"/>
          <p:cNvSpPr>
            <a:spLocks noChangeArrowheads="1"/>
          </p:cNvSpPr>
          <p:nvPr/>
        </p:nvSpPr>
        <p:spPr bwMode="auto">
          <a:xfrm>
            <a:off x="8809568" y="6027738"/>
            <a:ext cx="776817"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2000" dirty="0">
              <a:latin typeface="Calibri"/>
            </a:endParaRPr>
          </a:p>
        </p:txBody>
      </p:sp>
      <p:sp>
        <p:nvSpPr>
          <p:cNvPr id="401422" name="Text Box 36"/>
          <p:cNvSpPr txBox="1">
            <a:spLocks noChangeArrowheads="1"/>
          </p:cNvSpPr>
          <p:nvPr/>
        </p:nvSpPr>
        <p:spPr bwMode="auto">
          <a:xfrm>
            <a:off x="8062384" y="601186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eaLnBrk="1" hangingPunct="1">
              <a:lnSpc>
                <a:spcPct val="100000"/>
              </a:lnSpc>
              <a:spcBef>
                <a:spcPct val="50000"/>
              </a:spcBef>
              <a:buClrTx/>
              <a:buFontTx/>
              <a:buNone/>
            </a:pPr>
            <a:r>
              <a:rPr lang="en-US" altLang="en-US" sz="1400" dirty="0">
                <a:latin typeface="Calibri"/>
              </a:rPr>
              <a:t>(</a:t>
            </a:r>
            <a:r>
              <a:rPr lang="en-US" altLang="en-US" sz="1400" dirty="0" err="1">
                <a:latin typeface="Calibri"/>
              </a:rPr>
              <a:t>z.B</a:t>
            </a:r>
            <a:r>
              <a:rPr lang="en-US" altLang="en-US" sz="1400" dirty="0">
                <a:latin typeface="Calibri"/>
              </a:rPr>
              <a:t>. MDG)</a:t>
            </a:r>
          </a:p>
        </p:txBody>
      </p:sp>
      <p:sp>
        <p:nvSpPr>
          <p:cNvPr id="401423" name="Rectangle 37"/>
          <p:cNvSpPr>
            <a:spLocks noChangeArrowheads="1"/>
          </p:cNvSpPr>
          <p:nvPr/>
        </p:nvSpPr>
        <p:spPr bwMode="auto">
          <a:xfrm>
            <a:off x="131235" y="481012"/>
            <a:ext cx="6305549" cy="707886"/>
          </a:xfrm>
          <a:prstGeom prst="rect">
            <a:avLst/>
          </a:prstGeom>
          <a:noFill/>
          <a:ln>
            <a:noFill/>
          </a:ln>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r>
              <a:rPr lang="en-US" altLang="en-US" sz="4000" b="1" kern="0" dirty="0">
                <a:solidFill>
                  <a:srgbClr val="404041"/>
                </a:solidFill>
                <a:latin typeface="+mj-lt"/>
                <a:ea typeface="Calibri"/>
                <a:cs typeface="+mj-cs"/>
              </a:rPr>
              <a:t>Orientation Before and After</a:t>
            </a:r>
          </a:p>
        </p:txBody>
      </p:sp>
      <p:sp>
        <p:nvSpPr>
          <p:cNvPr id="42" name="Rechteck 1">
            <a:extLst>
              <a:ext uri="{FF2B5EF4-FFF2-40B4-BE49-F238E27FC236}">
                <a16:creationId xmlns:a16="http://schemas.microsoft.com/office/drawing/2014/main" id="{103AF0A7-BEDC-4F84-8E5F-87D514670910}"/>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a:t>
            </a:r>
            <a:r>
              <a:rPr lang="en-US" altLang="en-US" sz="1200" b="0" dirty="0" err="1">
                <a:ea typeface="MS Mincho" pitchFamily="49" charset="-128"/>
              </a:rPr>
              <a:t>GTZ</a:t>
            </a:r>
            <a:r>
              <a:rPr lang="en-US" altLang="en-US" sz="1200" b="0" dirty="0">
                <a:ea typeface="MS Mincho" pitchFamily="49" charset="-128"/>
              </a:rPr>
              <a:t> (2008).</a:t>
            </a:r>
          </a:p>
        </p:txBody>
      </p:sp>
      <p:graphicFrame>
        <p:nvGraphicFramePr>
          <p:cNvPr id="43" name="Diagramm 42">
            <a:extLst>
              <a:ext uri="{FF2B5EF4-FFF2-40B4-BE49-F238E27FC236}">
                <a16:creationId xmlns:a16="http://schemas.microsoft.com/office/drawing/2014/main" id="{6D32BCD9-0C74-4C5F-AEEC-04C6B5663880}"/>
              </a:ext>
            </a:extLst>
          </p:cNvPr>
          <p:cNvGraphicFramePr/>
          <p:nvPr>
            <p:extLst>
              <p:ext uri="{D42A27DB-BD31-4B8C-83A1-F6EECF244321}">
                <p14:modId xmlns:p14="http://schemas.microsoft.com/office/powerpoint/2010/main" val="3673215038"/>
              </p:ext>
            </p:extLst>
          </p:nvPr>
        </p:nvGraphicFramePr>
        <p:xfrm>
          <a:off x="9423967" y="259819"/>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Foliennummernplatzhalter 2">
            <a:extLst>
              <a:ext uri="{FF2B5EF4-FFF2-40B4-BE49-F238E27FC236}">
                <a16:creationId xmlns:a16="http://schemas.microsoft.com/office/drawing/2014/main" id="{CFE4DC61-AD5D-41F0-8A4F-BA97FFE429AF}"/>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23</a:t>
            </a:fld>
            <a:endParaRPr lang="hr-HR"/>
          </a:p>
        </p:txBody>
      </p:sp>
    </p:spTree>
    <p:extLst>
      <p:ext uri="{BB962C8B-B14F-4D97-AF65-F5344CB8AC3E}">
        <p14:creationId xmlns:p14="http://schemas.microsoft.com/office/powerpoint/2010/main" val="101936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itle 2"/>
          <p:cNvSpPr>
            <a:spLocks noGrp="1"/>
          </p:cNvSpPr>
          <p:nvPr>
            <p:ph type="title"/>
          </p:nvPr>
        </p:nvSpPr>
        <p:spPr/>
        <p:txBody>
          <a:bodyPr>
            <a:normAutofit/>
          </a:bodyPr>
          <a:lstStyle/>
          <a:p>
            <a:r>
              <a:rPr lang="en-US" altLang="en-US" sz="4000" b="1" dirty="0">
                <a:latin typeface="+mj-lt"/>
              </a:rPr>
              <a:t>Formulation of Indicators</a:t>
            </a:r>
          </a:p>
        </p:txBody>
      </p:sp>
      <p:pic>
        <p:nvPicPr>
          <p:cNvPr id="5122" name="Picture 2" descr="Indicators example">
            <a:extLst>
              <a:ext uri="{FF2B5EF4-FFF2-40B4-BE49-F238E27FC236}">
                <a16:creationId xmlns:a16="http://schemas.microsoft.com/office/drawing/2014/main" id="{09793220-BAEB-452C-B58B-F326E84C4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40"/>
          <a:stretch/>
        </p:blipFill>
        <p:spPr bwMode="auto">
          <a:xfrm>
            <a:off x="359070" y="1434286"/>
            <a:ext cx="5737644" cy="441362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Definition example">
            <a:extLst>
              <a:ext uri="{FF2B5EF4-FFF2-40B4-BE49-F238E27FC236}">
                <a16:creationId xmlns:a16="http://schemas.microsoft.com/office/drawing/2014/main" id="{8B1531A5-D31F-43DD-A7DF-EB964AFF6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413" y="1945869"/>
            <a:ext cx="6050587" cy="36468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eck 1">
            <a:extLst>
              <a:ext uri="{FF2B5EF4-FFF2-40B4-BE49-F238E27FC236}">
                <a16:creationId xmlns:a16="http://schemas.microsoft.com/office/drawing/2014/main" id="{D066F1F8-3790-4612-AB0D-43C51A8172AF}"/>
              </a:ext>
            </a:extLst>
          </p:cNvPr>
          <p:cNvSpPr/>
          <p:nvPr/>
        </p:nvSpPr>
        <p:spPr>
          <a:xfrm>
            <a:off x="9166706" y="5847906"/>
            <a:ext cx="2618987" cy="369332"/>
          </a:xfrm>
          <a:prstGeom prst="rect">
            <a:avLst/>
          </a:prstGeom>
        </p:spPr>
        <p:txBody>
          <a:bodyPr wrap="none">
            <a:spAutoFit/>
          </a:bodyPr>
          <a:lstStyle/>
          <a:p>
            <a:r>
              <a:rPr lang="de-DE" dirty="0"/>
              <a:t>http://www.tools4dev.org</a:t>
            </a:r>
          </a:p>
        </p:txBody>
      </p:sp>
      <p:graphicFrame>
        <p:nvGraphicFramePr>
          <p:cNvPr id="11" name="Diagramm 10">
            <a:extLst>
              <a:ext uri="{FF2B5EF4-FFF2-40B4-BE49-F238E27FC236}">
                <a16:creationId xmlns:a16="http://schemas.microsoft.com/office/drawing/2014/main" id="{F440CA48-36A9-4A45-BC20-F3EB3F944DDC}"/>
              </a:ext>
            </a:extLst>
          </p:cNvPr>
          <p:cNvGraphicFramePr/>
          <p:nvPr>
            <p:extLst>
              <p:ext uri="{D42A27DB-BD31-4B8C-83A1-F6EECF244321}">
                <p14:modId xmlns:p14="http://schemas.microsoft.com/office/powerpoint/2010/main" val="2850291120"/>
              </p:ext>
            </p:extLst>
          </p:nvPr>
        </p:nvGraphicFramePr>
        <p:xfrm>
          <a:off x="9423967" y="259819"/>
          <a:ext cx="1635050" cy="112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Foliennummernplatzhalter 2">
            <a:extLst>
              <a:ext uri="{FF2B5EF4-FFF2-40B4-BE49-F238E27FC236}">
                <a16:creationId xmlns:a16="http://schemas.microsoft.com/office/drawing/2014/main" id="{BFC20B2E-A4B4-4306-B556-231DC124FC0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24</a:t>
            </a:fld>
            <a:endParaRPr lang="hr-HR"/>
          </a:p>
        </p:txBody>
      </p:sp>
    </p:spTree>
    <p:extLst>
      <p:ext uri="{BB962C8B-B14F-4D97-AF65-F5344CB8AC3E}">
        <p14:creationId xmlns:p14="http://schemas.microsoft.com/office/powerpoint/2010/main" val="77453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2AE5F-3AC4-48AB-A75A-88487BF066E0}"/>
              </a:ext>
            </a:extLst>
          </p:cNvPr>
          <p:cNvSpPr>
            <a:spLocks noGrp="1"/>
          </p:cNvSpPr>
          <p:nvPr>
            <p:ph type="title"/>
          </p:nvPr>
        </p:nvSpPr>
        <p:spPr>
          <a:xfrm rot="16200000">
            <a:off x="-4137836" y="355360"/>
            <a:ext cx="10515600" cy="1325563"/>
          </a:xfrm>
        </p:spPr>
        <p:txBody>
          <a:bodyPr>
            <a:normAutofit/>
          </a:bodyPr>
          <a:lstStyle/>
          <a:p>
            <a:r>
              <a:rPr lang="de-DE" sz="4000" b="1" dirty="0" err="1">
                <a:latin typeface="+mj-lt"/>
              </a:rPr>
              <a:t>Result</a:t>
            </a:r>
            <a:r>
              <a:rPr lang="de-DE" sz="4000" b="1" dirty="0">
                <a:latin typeface="+mj-lt"/>
              </a:rPr>
              <a:t> Chain </a:t>
            </a:r>
            <a:r>
              <a:rPr lang="de-DE" sz="4000" b="1" dirty="0" err="1">
                <a:latin typeface="+mj-lt"/>
              </a:rPr>
              <a:t>Example</a:t>
            </a:r>
            <a:endParaRPr lang="de-DE" sz="4000" b="1" dirty="0">
              <a:latin typeface="+mj-lt"/>
            </a:endParaRPr>
          </a:p>
        </p:txBody>
      </p:sp>
      <p:pic>
        <p:nvPicPr>
          <p:cNvPr id="5" name="Inhaltsplatzhalter 4">
            <a:extLst>
              <a:ext uri="{FF2B5EF4-FFF2-40B4-BE49-F238E27FC236}">
                <a16:creationId xmlns:a16="http://schemas.microsoft.com/office/drawing/2014/main" id="{B6CEAFBD-0B9D-4764-8F06-F2FFA2DCDF1C}"/>
              </a:ext>
            </a:extLst>
          </p:cNvPr>
          <p:cNvPicPr>
            <a:picLocks noGrp="1" noChangeAspect="1"/>
          </p:cNvPicPr>
          <p:nvPr>
            <p:ph idx="1"/>
          </p:nvPr>
        </p:nvPicPr>
        <p:blipFill>
          <a:blip r:embed="rId3"/>
          <a:stretch>
            <a:fillRect/>
          </a:stretch>
        </p:blipFill>
        <p:spPr>
          <a:xfrm>
            <a:off x="2360270" y="0"/>
            <a:ext cx="7249794" cy="6275942"/>
          </a:xfrm>
          <a:prstGeom prst="rect">
            <a:avLst/>
          </a:prstGeom>
        </p:spPr>
      </p:pic>
      <p:graphicFrame>
        <p:nvGraphicFramePr>
          <p:cNvPr id="6" name="Diagramm 5">
            <a:extLst>
              <a:ext uri="{FF2B5EF4-FFF2-40B4-BE49-F238E27FC236}">
                <a16:creationId xmlns:a16="http://schemas.microsoft.com/office/drawing/2014/main" id="{014C882C-8372-46AE-80E0-4AD03BBF6BD0}"/>
              </a:ext>
            </a:extLst>
          </p:cNvPr>
          <p:cNvGraphicFramePr/>
          <p:nvPr>
            <p:extLst>
              <p:ext uri="{D42A27DB-BD31-4B8C-83A1-F6EECF244321}">
                <p14:modId xmlns:p14="http://schemas.microsoft.com/office/powerpoint/2010/main" val="1796379199"/>
              </p:ext>
            </p:extLst>
          </p:nvPr>
        </p:nvGraphicFramePr>
        <p:xfrm>
          <a:off x="9576367" y="412219"/>
          <a:ext cx="1635050" cy="1127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liennummernplatzhalter 2">
            <a:extLst>
              <a:ext uri="{FF2B5EF4-FFF2-40B4-BE49-F238E27FC236}">
                <a16:creationId xmlns:a16="http://schemas.microsoft.com/office/drawing/2014/main" id="{E0E3FA81-3BD0-42DB-B537-BF49D6E6806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25</a:t>
            </a:fld>
            <a:endParaRPr lang="hr-HR"/>
          </a:p>
        </p:txBody>
      </p:sp>
      <p:sp>
        <p:nvSpPr>
          <p:cNvPr id="8" name="Rechteck 1">
            <a:extLst>
              <a:ext uri="{FF2B5EF4-FFF2-40B4-BE49-F238E27FC236}">
                <a16:creationId xmlns:a16="http://schemas.microsoft.com/office/drawing/2014/main" id="{DB5890B4-A339-489E-A741-0C6202FADEE5}"/>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a:t>
            </a:r>
            <a:r>
              <a:rPr lang="en-US" altLang="en-US" sz="1200" dirty="0" err="1">
                <a:ea typeface="MS Mincho" pitchFamily="49" charset="-128"/>
              </a:rPr>
              <a:t>GTZ</a:t>
            </a:r>
            <a:r>
              <a:rPr lang="en-US" altLang="en-US" sz="1200" b="0" dirty="0">
                <a:ea typeface="MS Mincho" pitchFamily="49" charset="-128"/>
              </a:rPr>
              <a:t> (2007).</a:t>
            </a:r>
          </a:p>
        </p:txBody>
      </p:sp>
    </p:spTree>
    <p:extLst>
      <p:ext uri="{BB962C8B-B14F-4D97-AF65-F5344CB8AC3E}">
        <p14:creationId xmlns:p14="http://schemas.microsoft.com/office/powerpoint/2010/main" val="406885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itle 1"/>
          <p:cNvSpPr>
            <a:spLocks noGrp="1"/>
          </p:cNvSpPr>
          <p:nvPr>
            <p:ph type="title"/>
          </p:nvPr>
        </p:nvSpPr>
        <p:spPr>
          <a:xfrm>
            <a:off x="283634" y="549275"/>
            <a:ext cx="11645900" cy="876300"/>
          </a:xfrm>
        </p:spPr>
        <p:txBody>
          <a:bodyPr>
            <a:normAutofit/>
          </a:bodyPr>
          <a:lstStyle/>
          <a:p>
            <a:r>
              <a:rPr lang="en-US" altLang="en-US" sz="4000" b="1" dirty="0">
                <a:latin typeface="+mj-lt"/>
              </a:rPr>
              <a:t>Measurement Plan</a:t>
            </a:r>
          </a:p>
        </p:txBody>
      </p:sp>
      <p:graphicFrame>
        <p:nvGraphicFramePr>
          <p:cNvPr id="5" name="Table 54"/>
          <p:cNvGraphicFramePr>
            <a:graphicFrameLocks noGrp="1"/>
          </p:cNvGraphicFramePr>
          <p:nvPr/>
        </p:nvGraphicFramePr>
        <p:xfrm>
          <a:off x="628651" y="1389063"/>
          <a:ext cx="10972801" cy="4375148"/>
        </p:xfrm>
        <a:graphic>
          <a:graphicData uri="http://schemas.openxmlformats.org/drawingml/2006/table">
            <a:tbl>
              <a:tblPr/>
              <a:tblGrid>
                <a:gridCol w="667717">
                  <a:extLst>
                    <a:ext uri="{9D8B030D-6E8A-4147-A177-3AD203B41FA5}">
                      <a16:colId xmlns:a16="http://schemas.microsoft.com/office/drawing/2014/main" val="20000"/>
                    </a:ext>
                  </a:extLst>
                </a:gridCol>
                <a:gridCol w="1468975">
                  <a:extLst>
                    <a:ext uri="{9D8B030D-6E8A-4147-A177-3AD203B41FA5}">
                      <a16:colId xmlns:a16="http://schemas.microsoft.com/office/drawing/2014/main" val="20001"/>
                    </a:ext>
                  </a:extLst>
                </a:gridCol>
                <a:gridCol w="1624775">
                  <a:extLst>
                    <a:ext uri="{9D8B030D-6E8A-4147-A177-3AD203B41FA5}">
                      <a16:colId xmlns:a16="http://schemas.microsoft.com/office/drawing/2014/main" val="20002"/>
                    </a:ext>
                  </a:extLst>
                </a:gridCol>
                <a:gridCol w="1357691">
                  <a:extLst>
                    <a:ext uri="{9D8B030D-6E8A-4147-A177-3AD203B41FA5}">
                      <a16:colId xmlns:a16="http://schemas.microsoft.com/office/drawing/2014/main" val="20003"/>
                    </a:ext>
                  </a:extLst>
                </a:gridCol>
                <a:gridCol w="1046088">
                  <a:extLst>
                    <a:ext uri="{9D8B030D-6E8A-4147-A177-3AD203B41FA5}">
                      <a16:colId xmlns:a16="http://schemas.microsoft.com/office/drawing/2014/main" val="20004"/>
                    </a:ext>
                  </a:extLst>
                </a:gridCol>
                <a:gridCol w="1232444">
                  <a:extLst>
                    <a:ext uri="{9D8B030D-6E8A-4147-A177-3AD203B41FA5}">
                      <a16:colId xmlns:a16="http://schemas.microsoft.com/office/drawing/2014/main" val="20005"/>
                    </a:ext>
                  </a:extLst>
                </a:gridCol>
                <a:gridCol w="1194007">
                  <a:extLst>
                    <a:ext uri="{9D8B030D-6E8A-4147-A177-3AD203B41FA5}">
                      <a16:colId xmlns:a16="http://schemas.microsoft.com/office/drawing/2014/main" val="20006"/>
                    </a:ext>
                  </a:extLst>
                </a:gridCol>
                <a:gridCol w="1190552">
                  <a:extLst>
                    <a:ext uri="{9D8B030D-6E8A-4147-A177-3AD203B41FA5}">
                      <a16:colId xmlns:a16="http://schemas.microsoft.com/office/drawing/2014/main" val="20007"/>
                    </a:ext>
                  </a:extLst>
                </a:gridCol>
                <a:gridCol w="1190552">
                  <a:extLst>
                    <a:ext uri="{9D8B030D-6E8A-4147-A177-3AD203B41FA5}">
                      <a16:colId xmlns:a16="http://schemas.microsoft.com/office/drawing/2014/main" val="20008"/>
                    </a:ext>
                  </a:extLst>
                </a:gridCol>
              </a:tblGrid>
              <a:tr h="1007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Calibri" pitchFamily="34" charset="0"/>
                          <a:ea typeface="DejaVu LGC Sans" charset="0"/>
                          <a:cs typeface="DejaVu LGC Sans" charset="0"/>
                        </a:rPr>
                        <a:t>Box </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Calibri" pitchFamily="34" charset="0"/>
                          <a:ea typeface="DejaVu LGC Sans" charset="0"/>
                          <a:cs typeface="DejaVu LGC Sans" charset="0"/>
                        </a:rPr>
                        <a:t>Indicator(s)</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Calibri" pitchFamily="34" charset="0"/>
                          <a:ea typeface="DejaVu LGC Sans" charset="0"/>
                          <a:cs typeface="DejaVu LGC Sans" charset="0"/>
                        </a:rPr>
                        <a:t>What info will be gathered?</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Tools for Data Collection</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Source of Data</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Measurement Intervals</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Baseline (When?)</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Attribution Strategy</a:t>
                      </a: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rPr>
                        <a:t>Who collects data?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kern="1200" cap="none" normalizeH="0" baseline="0" dirty="0">
                        <a:ln>
                          <a:noFill/>
                        </a:ln>
                        <a:solidFill>
                          <a:srgbClr val="FFFFFF"/>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extLst>
                  <a:ext uri="{0D108BD9-81ED-4DB2-BD59-A6C34878D82A}">
                    <a16:rowId xmlns:a16="http://schemas.microsoft.com/office/drawing/2014/main" val="10000"/>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7"/>
                  </a:ext>
                </a:extLst>
              </a:tr>
              <a:tr h="421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ea typeface="DejaVu LGC Sans" charset="0"/>
                        <a:cs typeface="DejaVu LGC Sans" charset="0"/>
                      </a:endParaRPr>
                    </a:p>
                  </a:txBody>
                  <a:tcPr marL="121920" marR="121920"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bl>
          </a:graphicData>
        </a:graphic>
      </p:graphicFrame>
      <p:graphicFrame>
        <p:nvGraphicFramePr>
          <p:cNvPr id="7" name="Diagramm 6">
            <a:extLst>
              <a:ext uri="{FF2B5EF4-FFF2-40B4-BE49-F238E27FC236}">
                <a16:creationId xmlns:a16="http://schemas.microsoft.com/office/drawing/2014/main" id="{C17E82D6-186E-4448-89A0-FCE0C211E37B}"/>
              </a:ext>
            </a:extLst>
          </p:cNvPr>
          <p:cNvGraphicFramePr/>
          <p:nvPr>
            <p:extLst>
              <p:ext uri="{D42A27DB-BD31-4B8C-83A1-F6EECF244321}">
                <p14:modId xmlns:p14="http://schemas.microsoft.com/office/powerpoint/2010/main" val="2791968380"/>
              </p:ext>
            </p:extLst>
          </p:nvPr>
        </p:nvGraphicFramePr>
        <p:xfrm>
          <a:off x="9423967" y="89699"/>
          <a:ext cx="1635050" cy="112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2">
            <a:extLst>
              <a:ext uri="{FF2B5EF4-FFF2-40B4-BE49-F238E27FC236}">
                <a16:creationId xmlns:a16="http://schemas.microsoft.com/office/drawing/2014/main" id="{FD1AA34D-B3A7-4DBA-85BB-7832A6F7ECD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26</a:t>
            </a:fld>
            <a:endParaRPr lang="hr-HR"/>
          </a:p>
        </p:txBody>
      </p:sp>
    </p:spTree>
    <p:extLst>
      <p:ext uri="{BB962C8B-B14F-4D97-AF65-F5344CB8AC3E}">
        <p14:creationId xmlns:p14="http://schemas.microsoft.com/office/powerpoint/2010/main" val="126458557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7F523-9E35-4843-ADC3-8BE8F7790F95}"/>
              </a:ext>
            </a:extLst>
          </p:cNvPr>
          <p:cNvSpPr>
            <a:spLocks noGrp="1"/>
          </p:cNvSpPr>
          <p:nvPr>
            <p:ph type="title"/>
          </p:nvPr>
        </p:nvSpPr>
        <p:spPr/>
        <p:txBody>
          <a:bodyPr>
            <a:normAutofit/>
          </a:bodyPr>
          <a:lstStyle/>
          <a:p>
            <a:r>
              <a:rPr lang="en-US" sz="4000" b="1" dirty="0">
                <a:latin typeface="+mj-lt"/>
              </a:rPr>
              <a:t>Example Result Chain</a:t>
            </a:r>
          </a:p>
        </p:txBody>
      </p:sp>
      <p:sp>
        <p:nvSpPr>
          <p:cNvPr id="3" name="Inhaltsplatzhalter 2">
            <a:extLst>
              <a:ext uri="{FF2B5EF4-FFF2-40B4-BE49-F238E27FC236}">
                <a16:creationId xmlns:a16="http://schemas.microsoft.com/office/drawing/2014/main" id="{52CA79CD-D689-4D15-8641-CE16DD6E8BE0}"/>
              </a:ext>
            </a:extLst>
          </p:cNvPr>
          <p:cNvSpPr>
            <a:spLocks noGrp="1"/>
          </p:cNvSpPr>
          <p:nvPr>
            <p:ph idx="1"/>
          </p:nvPr>
        </p:nvSpPr>
        <p:spPr/>
        <p:txBody>
          <a:bodyPr/>
          <a:lstStyle/>
          <a:p>
            <a:r>
              <a:rPr lang="en-US" dirty="0"/>
              <a:t>Volunteer?</a:t>
            </a:r>
          </a:p>
          <a:p>
            <a:pPr lvl="1"/>
            <a:r>
              <a:rPr lang="en-US" dirty="0"/>
              <a:t>What’s your objective? </a:t>
            </a:r>
          </a:p>
          <a:p>
            <a:pPr lvl="1"/>
            <a:r>
              <a:rPr lang="en-US" dirty="0"/>
              <a:t>What are the main activities you plan so far?</a:t>
            </a:r>
          </a:p>
          <a:p>
            <a:pPr lvl="1"/>
            <a:endParaRPr lang="en-US" dirty="0"/>
          </a:p>
          <a:p>
            <a:r>
              <a:rPr lang="en-US" dirty="0"/>
              <a:t>Homework: </a:t>
            </a:r>
          </a:p>
          <a:p>
            <a:pPr lvl="1"/>
            <a:r>
              <a:rPr lang="en-US" dirty="0"/>
              <a:t>Develop a result chain (tool nr. 6) for you project</a:t>
            </a:r>
          </a:p>
          <a:p>
            <a:pPr lvl="1"/>
            <a:r>
              <a:rPr lang="en-US" dirty="0"/>
              <a:t>Feedback until (INSERT DATE)</a:t>
            </a:r>
          </a:p>
        </p:txBody>
      </p:sp>
      <p:sp>
        <p:nvSpPr>
          <p:cNvPr id="4" name="Foliennummernplatzhalter 3">
            <a:extLst>
              <a:ext uri="{FF2B5EF4-FFF2-40B4-BE49-F238E27FC236}">
                <a16:creationId xmlns:a16="http://schemas.microsoft.com/office/drawing/2014/main" id="{9D47EE81-6CA5-406F-8BF7-34F03C469713}"/>
              </a:ext>
            </a:extLst>
          </p:cNvPr>
          <p:cNvSpPr>
            <a:spLocks noGrp="1"/>
          </p:cNvSpPr>
          <p:nvPr>
            <p:ph type="sldNum" sz="quarter" idx="12"/>
          </p:nvPr>
        </p:nvSpPr>
        <p:spPr/>
        <p:txBody>
          <a:bodyPr/>
          <a:lstStyle/>
          <a:p>
            <a:fld id="{B34092F8-88B9-48E5-9B8F-3F206E5F35A9}" type="slidenum">
              <a:rPr lang="hr-HR" smtClean="0"/>
              <a:t>27</a:t>
            </a:fld>
            <a:endParaRPr lang="hr-HR"/>
          </a:p>
        </p:txBody>
      </p:sp>
    </p:spTree>
    <p:extLst>
      <p:ext uri="{BB962C8B-B14F-4D97-AF65-F5344CB8AC3E}">
        <p14:creationId xmlns:p14="http://schemas.microsoft.com/office/powerpoint/2010/main" val="42016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09600" y="422275"/>
            <a:ext cx="10972800" cy="1143000"/>
          </a:xfrm>
        </p:spPr>
        <p:txBody>
          <a:bodyPr>
            <a:noAutofit/>
          </a:bodyPr>
          <a:lstStyle/>
          <a:p>
            <a:pPr eaLnBrk="1" hangingPunct="1"/>
            <a:r>
              <a:rPr lang="en-US" altLang="de-DE" sz="4000" b="1" dirty="0">
                <a:solidFill>
                  <a:schemeClr val="tx1"/>
                </a:solidFill>
                <a:latin typeface="+mj-lt"/>
              </a:rPr>
              <a:t>Human Factors in </a:t>
            </a:r>
            <a:br>
              <a:rPr lang="en-US" altLang="de-DE" sz="4000" b="1" dirty="0">
                <a:solidFill>
                  <a:schemeClr val="tx1"/>
                </a:solidFill>
                <a:latin typeface="+mj-lt"/>
              </a:rPr>
            </a:br>
            <a:r>
              <a:rPr lang="en-US" altLang="de-DE" sz="4000" b="1" dirty="0">
                <a:solidFill>
                  <a:schemeClr val="tx1"/>
                </a:solidFill>
                <a:latin typeface="+mj-lt"/>
              </a:rPr>
              <a:t>Project Evaluation &amp; Control</a:t>
            </a:r>
          </a:p>
        </p:txBody>
      </p:sp>
      <p:sp>
        <p:nvSpPr>
          <p:cNvPr id="406531" name="Rectangle 3"/>
          <p:cNvSpPr>
            <a:spLocks noGrp="1" noChangeArrowheads="1"/>
          </p:cNvSpPr>
          <p:nvPr>
            <p:ph type="body" idx="1"/>
          </p:nvPr>
        </p:nvSpPr>
        <p:spPr/>
        <p:txBody>
          <a:bodyPr>
            <a:normAutofit/>
          </a:bodyPr>
          <a:lstStyle/>
          <a:p>
            <a:pPr eaLnBrk="1" hangingPunct="1">
              <a:lnSpc>
                <a:spcPct val="150000"/>
              </a:lnSpc>
              <a:buFont typeface="Wingdings" pitchFamily="2" charset="2"/>
              <a:buChar char="v"/>
            </a:pPr>
            <a:r>
              <a:rPr lang="en-US" altLang="de-DE" sz="2400" dirty="0">
                <a:latin typeface="+mj-lt"/>
              </a:rPr>
              <a:t>Project coordination and relations among stakeholders</a:t>
            </a:r>
          </a:p>
          <a:p>
            <a:pPr eaLnBrk="1" hangingPunct="1">
              <a:lnSpc>
                <a:spcPct val="150000"/>
              </a:lnSpc>
              <a:buFont typeface="Wingdings" pitchFamily="2" charset="2"/>
              <a:buChar char="v"/>
            </a:pPr>
            <a:r>
              <a:rPr lang="en-US" altLang="de-DE" sz="2400" dirty="0">
                <a:latin typeface="+mj-lt"/>
              </a:rPr>
              <a:t>Adequacy of project structure and control</a:t>
            </a:r>
          </a:p>
          <a:p>
            <a:pPr eaLnBrk="1" hangingPunct="1">
              <a:lnSpc>
                <a:spcPct val="150000"/>
              </a:lnSpc>
              <a:buFont typeface="Wingdings" pitchFamily="2" charset="2"/>
              <a:buChar char="v"/>
            </a:pPr>
            <a:r>
              <a:rPr lang="en-US" altLang="de-DE" sz="2400" dirty="0">
                <a:latin typeface="+mj-lt"/>
              </a:rPr>
              <a:t>Project uniqueness, importance, and public exposure</a:t>
            </a:r>
          </a:p>
          <a:p>
            <a:pPr eaLnBrk="1" hangingPunct="1">
              <a:lnSpc>
                <a:spcPct val="150000"/>
              </a:lnSpc>
              <a:buFont typeface="Wingdings" pitchFamily="2" charset="2"/>
              <a:buChar char="v"/>
            </a:pPr>
            <a:r>
              <a:rPr lang="en-US" altLang="de-DE" sz="2400" dirty="0">
                <a:latin typeface="+mj-lt"/>
              </a:rPr>
              <a:t>Success criteria salience and consensus</a:t>
            </a:r>
          </a:p>
          <a:p>
            <a:pPr eaLnBrk="1" hangingPunct="1">
              <a:lnSpc>
                <a:spcPct val="150000"/>
              </a:lnSpc>
              <a:buFont typeface="Wingdings" pitchFamily="2" charset="2"/>
              <a:buChar char="v"/>
            </a:pPr>
            <a:r>
              <a:rPr lang="en-US" altLang="de-DE" sz="2400" dirty="0">
                <a:latin typeface="+mj-lt"/>
              </a:rPr>
              <a:t>Lack of budgetary pressure</a:t>
            </a:r>
          </a:p>
          <a:p>
            <a:pPr eaLnBrk="1" hangingPunct="1">
              <a:lnSpc>
                <a:spcPct val="150000"/>
              </a:lnSpc>
              <a:buFont typeface="Wingdings" pitchFamily="2" charset="2"/>
              <a:buChar char="v"/>
            </a:pPr>
            <a:r>
              <a:rPr lang="en-US" altLang="de-DE" sz="2400" dirty="0">
                <a:latin typeface="+mj-lt"/>
              </a:rPr>
              <a:t>Avoidance of initial over optimism and conceptual difficulties</a:t>
            </a:r>
          </a:p>
        </p:txBody>
      </p:sp>
      <p:sp>
        <p:nvSpPr>
          <p:cNvPr id="406533" name="Foliennummernplatzhalter 1"/>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7AC9854C-8AC1-4039-AAB0-C717B1811578}" type="slidenum">
              <a:rPr lang="en-US" altLang="de-DE" sz="1600">
                <a:solidFill>
                  <a:schemeClr val="bg1"/>
                </a:solidFill>
                <a:ea typeface="MS Mincho" pitchFamily="49" charset="-128"/>
              </a:rPr>
              <a:pPr>
                <a:lnSpc>
                  <a:spcPct val="100000"/>
                </a:lnSpc>
                <a:spcBef>
                  <a:spcPct val="0"/>
                </a:spcBef>
                <a:buClrTx/>
                <a:buFontTx/>
                <a:buNone/>
              </a:pPr>
              <a:t>28</a:t>
            </a:fld>
            <a:endParaRPr lang="en-US" altLang="de-DE" sz="1600">
              <a:solidFill>
                <a:schemeClr val="bg1"/>
              </a:solidFill>
              <a:ea typeface="MS Mincho" pitchFamily="49" charset="-128"/>
            </a:endParaRPr>
          </a:p>
        </p:txBody>
      </p:sp>
      <p:sp>
        <p:nvSpPr>
          <p:cNvPr id="7" name="Foliennummernplatzhalter 2">
            <a:extLst>
              <a:ext uri="{FF2B5EF4-FFF2-40B4-BE49-F238E27FC236}">
                <a16:creationId xmlns:a16="http://schemas.microsoft.com/office/drawing/2014/main" id="{EADE95FF-523B-4A17-97C3-CE710483083D}"/>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28</a:t>
            </a:fld>
            <a:endParaRPr lang="hr-HR"/>
          </a:p>
        </p:txBody>
      </p:sp>
      <p:sp>
        <p:nvSpPr>
          <p:cNvPr id="6" name="Rechteck 1">
            <a:extLst>
              <a:ext uri="{FF2B5EF4-FFF2-40B4-BE49-F238E27FC236}">
                <a16:creationId xmlns:a16="http://schemas.microsoft.com/office/drawing/2014/main" id="{36F3DC57-7C4B-4AE5-9018-42C1A6B11265}"/>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Tree>
    <p:extLst>
      <p:ext uri="{BB962C8B-B14F-4D97-AF65-F5344CB8AC3E}">
        <p14:creationId xmlns:p14="http://schemas.microsoft.com/office/powerpoint/2010/main" val="314924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p:txBody>
          <a:bodyPr rtlCol="0">
            <a:noAutofit/>
          </a:bodyPr>
          <a:lstStyle/>
          <a:p>
            <a:pPr marL="0" indent="0" eaLnBrk="1" fontAlgn="auto" hangingPunct="1">
              <a:buFont typeface="Times" panose="02020603050405020304" pitchFamily="18" charset="0"/>
              <a:buNone/>
              <a:defRPr/>
            </a:pPr>
            <a:r>
              <a:rPr lang="en-US" sz="2400" dirty="0">
                <a:latin typeface="+mj-lt"/>
                <a:ea typeface="+mn-ea"/>
              </a:rPr>
              <a:t>After completing this chapter, you should be able to:</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the strengths and weaknesses of common project evaluation and control methods</a:t>
            </a:r>
          </a:p>
          <a:p>
            <a:pPr eaLnBrk="1" fontAlgn="auto" hangingPunct="1">
              <a:spcAft>
                <a:spcPts val="0"/>
              </a:spcAft>
              <a:buFont typeface="Times" panose="02020603050405020304" pitchFamily="18" charset="0"/>
              <a:buChar char="•"/>
              <a:defRPr/>
            </a:pPr>
            <a:r>
              <a:rPr lang="en-US" sz="2400" dirty="0">
                <a:latin typeface="+mj-lt"/>
                <a:ea typeface="+mn-ea"/>
              </a:rPr>
              <a:t>Understand the difference between monitoring and evaluation</a:t>
            </a:r>
          </a:p>
          <a:p>
            <a:pPr eaLnBrk="1" fontAlgn="auto" hangingPunct="1">
              <a:spcAft>
                <a:spcPts val="0"/>
              </a:spcAft>
              <a:buFont typeface="Times" panose="02020603050405020304" pitchFamily="18" charset="0"/>
              <a:buChar char="•"/>
              <a:defRPr/>
            </a:pPr>
            <a:r>
              <a:rPr lang="en-US" sz="2400" dirty="0">
                <a:latin typeface="+mj-lt"/>
                <a:ea typeface="+mn-ea"/>
              </a:rPr>
              <a:t>Understand how monitoring can assist project tracking and evaluation</a:t>
            </a:r>
          </a:p>
          <a:p>
            <a:pPr marL="0" indent="0" eaLnBrk="1" fontAlgn="auto" hangingPunct="1">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CA388EC7-F99E-4D16-9F4D-92D7F742CFA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29</a:t>
            </a:fld>
            <a:endParaRPr lang="hr-HR"/>
          </a:p>
        </p:txBody>
      </p:sp>
    </p:spTree>
    <p:extLst>
      <p:ext uri="{BB962C8B-B14F-4D97-AF65-F5344CB8AC3E}">
        <p14:creationId xmlns:p14="http://schemas.microsoft.com/office/powerpoint/2010/main" val="428175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1"/>
          <p:cNvSpPr>
            <a:spLocks noGrp="1"/>
          </p:cNvSpPr>
          <p:nvPr>
            <p:ph idx="1"/>
          </p:nvPr>
        </p:nvSpPr>
        <p:spPr>
          <a:xfrm>
            <a:off x="791633" y="1219200"/>
            <a:ext cx="10363200" cy="4419600"/>
          </a:xfrm>
        </p:spPr>
        <p:txBody>
          <a:bodyPr/>
          <a:lstStyle/>
          <a:p>
            <a:pPr marL="0" indent="0">
              <a:lnSpc>
                <a:spcPct val="130000"/>
              </a:lnSpc>
              <a:buFont typeface="Times" pitchFamily="1" charset="0"/>
              <a:buNone/>
              <a:defRPr/>
            </a:pPr>
            <a:r>
              <a:rPr lang="en-US" b="1" dirty="0">
                <a:latin typeface="+mj-lt"/>
                <a:ea typeface="+mn-ea"/>
              </a:rPr>
              <a:t> </a:t>
            </a:r>
            <a:r>
              <a:rPr lang="en-US" dirty="0">
                <a:latin typeface="+mj-lt"/>
                <a:ea typeface="+mn-ea"/>
              </a:rPr>
              <a:t>Module-accompanying study-test-performance </a:t>
            </a:r>
          </a:p>
          <a:p>
            <a:pPr lvl="1">
              <a:lnSpc>
                <a:spcPct val="130000"/>
              </a:lnSpc>
              <a:buFont typeface="Times" pitchFamily="1" charset="0"/>
              <a:buChar char="•"/>
              <a:defRPr/>
            </a:pPr>
            <a:r>
              <a:rPr lang="en-US" altLang="en-US" dirty="0">
                <a:latin typeface="+mj-lt"/>
                <a:ea typeface="+mn-ea"/>
              </a:rPr>
              <a:t>P</a:t>
            </a:r>
            <a:r>
              <a:rPr lang="en-US" altLang="en-US" dirty="0">
                <a:latin typeface="+mj-lt"/>
                <a:ea typeface="+mn-ea"/>
                <a:cs typeface="+mn-cs"/>
              </a:rPr>
              <a:t>rojec</a:t>
            </a:r>
            <a:r>
              <a:rPr lang="en-US" altLang="en-US" dirty="0">
                <a:latin typeface="+mj-lt"/>
                <a:ea typeface="+mn-ea"/>
              </a:rPr>
              <a:t>t group work (5 students per team)</a:t>
            </a:r>
          </a:p>
          <a:p>
            <a:pPr lvl="2">
              <a:lnSpc>
                <a:spcPct val="130000"/>
              </a:lnSpc>
              <a:buFont typeface="Times" pitchFamily="1" charset="0"/>
              <a:buChar char="•"/>
              <a:defRPr/>
            </a:pPr>
            <a:r>
              <a:rPr lang="en-US" altLang="en-US" dirty="0">
                <a:latin typeface="+mj-lt"/>
                <a:ea typeface="+mn-ea"/>
              </a:rPr>
              <a:t>Written project plan (incl. 6 tools: WBS, Stakeholder Analysis, Time Plan, Budget Plan, Risk Management, Result Chain, Team Reflection)</a:t>
            </a:r>
          </a:p>
          <a:p>
            <a:pPr lvl="3">
              <a:lnSpc>
                <a:spcPct val="130000"/>
              </a:lnSpc>
              <a:buFont typeface="Times" pitchFamily="1" charset="0"/>
              <a:buChar char="•"/>
              <a:defRPr/>
            </a:pPr>
            <a:r>
              <a:rPr lang="en-US" dirty="0">
                <a:latin typeface="+mj-lt"/>
                <a:ea typeface="+mn-ea"/>
              </a:rPr>
              <a:t>80% of final grade</a:t>
            </a:r>
          </a:p>
          <a:p>
            <a:pPr lvl="3">
              <a:lnSpc>
                <a:spcPct val="130000"/>
              </a:lnSpc>
              <a:buFont typeface="Times" pitchFamily="1" charset="0"/>
              <a:buChar char="•"/>
              <a:defRPr/>
            </a:pPr>
            <a:r>
              <a:rPr lang="en-US" dirty="0">
                <a:latin typeface="+mj-lt"/>
                <a:ea typeface="+mn-ea"/>
              </a:rPr>
              <a:t>Final due date: </a:t>
            </a:r>
          </a:p>
          <a:p>
            <a:pPr lvl="3">
              <a:lnSpc>
                <a:spcPct val="130000"/>
              </a:lnSpc>
              <a:buFont typeface="Times" pitchFamily="1" charset="0"/>
              <a:buChar char="•"/>
              <a:defRPr/>
            </a:pPr>
            <a:r>
              <a:rPr lang="en-US" altLang="en-US" dirty="0">
                <a:latin typeface="+mj-lt"/>
                <a:ea typeface="+mn-ea"/>
              </a:rPr>
              <a:t>Project pitch</a:t>
            </a:r>
          </a:p>
          <a:p>
            <a:pPr lvl="3">
              <a:lnSpc>
                <a:spcPct val="130000"/>
              </a:lnSpc>
              <a:buFont typeface="Times" pitchFamily="1" charset="0"/>
              <a:buChar char="•"/>
              <a:defRPr/>
            </a:pPr>
            <a:r>
              <a:rPr lang="en-US" altLang="en-US" dirty="0">
                <a:latin typeface="+mj-lt"/>
                <a:ea typeface="+mn-ea"/>
              </a:rPr>
              <a:t>20% of final grade</a:t>
            </a:r>
          </a:p>
        </p:txBody>
      </p:sp>
      <p:sp>
        <p:nvSpPr>
          <p:cNvPr id="12293" name="Titel 4"/>
          <p:cNvSpPr>
            <a:spLocks noGrp="1"/>
          </p:cNvSpPr>
          <p:nvPr>
            <p:ph type="title"/>
          </p:nvPr>
        </p:nvSpPr>
        <p:spPr>
          <a:xfrm>
            <a:off x="914400" y="476250"/>
            <a:ext cx="10363200" cy="762000"/>
          </a:xfrm>
        </p:spPr>
        <p:txBody>
          <a:bodyPr>
            <a:normAutofit/>
          </a:bodyPr>
          <a:lstStyle/>
          <a:p>
            <a:r>
              <a:rPr lang="de-DE" altLang="en-US" sz="4000" b="1" dirty="0">
                <a:latin typeface="+mj-lt"/>
              </a:rPr>
              <a:t>Examination</a:t>
            </a:r>
            <a:endParaRPr lang="en-US" altLang="en-US" sz="4000" b="1" dirty="0">
              <a:latin typeface="+mj-lt"/>
            </a:endParaRPr>
          </a:p>
        </p:txBody>
      </p:sp>
      <p:sp>
        <p:nvSpPr>
          <p:cNvPr id="12294" name="Foliennummernplatzhalter 5"/>
          <p:cNvSpPr>
            <a:spLocks noGrp="1"/>
          </p:cNvSpPr>
          <p:nvPr>
            <p:ph type="sldNum" sz="quarter" idx="11"/>
          </p:nvPr>
        </p:nvSpPr>
        <p:spPr bwMode="auto">
          <a:xfrm>
            <a:off x="8830056" y="6411214"/>
            <a:ext cx="41148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411B769C-91EF-45DB-8F58-3F261806635D}" type="slidenum">
              <a:rPr lang="en-US" altLang="en-US" sz="1200" smtClean="0">
                <a:solidFill>
                  <a:schemeClr val="bg1">
                    <a:lumMod val="65000"/>
                  </a:schemeClr>
                </a:solidFill>
                <a:ea typeface="MS Mincho" pitchFamily="49" charset="-128"/>
              </a:rPr>
              <a:pPr>
                <a:lnSpc>
                  <a:spcPct val="100000"/>
                </a:lnSpc>
                <a:spcBef>
                  <a:spcPct val="0"/>
                </a:spcBef>
                <a:buClrTx/>
                <a:buFontTx/>
                <a:buNone/>
              </a:pPr>
              <a:t>3</a:t>
            </a:fld>
            <a:endParaRPr lang="en-US" altLang="en-US" sz="1200">
              <a:solidFill>
                <a:schemeClr val="bg1">
                  <a:lumMod val="65000"/>
                </a:schemeClr>
              </a:solidFill>
              <a:ea typeface="MS Mincho" pitchFamily="49" charset="-128"/>
            </a:endParaRPr>
          </a:p>
        </p:txBody>
      </p:sp>
    </p:spTree>
    <p:extLst>
      <p:ext uri="{BB962C8B-B14F-4D97-AF65-F5344CB8AC3E}">
        <p14:creationId xmlns:p14="http://schemas.microsoft.com/office/powerpoint/2010/main" val="422282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14400" y="3870251"/>
            <a:ext cx="10363200" cy="2333699"/>
          </a:xfrm>
        </p:spPr>
        <p:txBody>
          <a:bodyPr>
            <a:normAutofit/>
          </a:bodyPr>
          <a:lstStyle/>
          <a:p>
            <a:pPr>
              <a:lnSpc>
                <a:spcPct val="150000"/>
              </a:lnSpc>
              <a:defRPr/>
            </a:pPr>
            <a:r>
              <a:rPr lang="en-GB" sz="2800" dirty="0">
                <a:latin typeface="+mj-lt"/>
                <a:ea typeface="+mn-ea"/>
                <a:cs typeface="+mn-cs"/>
              </a:rPr>
              <a:t>1. Monitoring and Evaluation</a:t>
            </a:r>
            <a:br>
              <a:rPr lang="en-GB" sz="2800" dirty="0">
                <a:latin typeface="+mj-lt"/>
                <a:ea typeface="+mn-ea"/>
                <a:cs typeface="+mn-cs"/>
              </a:rPr>
            </a:br>
            <a:r>
              <a:rPr lang="en-GB" sz="2800" dirty="0">
                <a:latin typeface="+mj-lt"/>
                <a:ea typeface="+mn-ea"/>
                <a:cs typeface="+mn-cs"/>
              </a:rPr>
              <a:t>2. Project Closure</a:t>
            </a:r>
            <a:br>
              <a:rPr lang="en-GB" sz="2800" dirty="0">
                <a:latin typeface="+mj-lt"/>
                <a:ea typeface="+mn-ea"/>
                <a:cs typeface="+mn-cs"/>
              </a:rPr>
            </a:br>
            <a:endParaRPr lang="en-US" altLang="en-US" sz="2800" dirty="0">
              <a:latin typeface="+mj-lt"/>
              <a:ea typeface="+mn-ea"/>
              <a:cs typeface="+mn-cs"/>
            </a:endParaRPr>
          </a:p>
        </p:txBody>
      </p:sp>
      <p:sp>
        <p:nvSpPr>
          <p:cNvPr id="87043" name="Rectangle 3"/>
          <p:cNvSpPr>
            <a:spLocks noGrp="1" noChangeArrowheads="1"/>
          </p:cNvSpPr>
          <p:nvPr>
            <p:ph type="subTitle" idx="1"/>
          </p:nvPr>
        </p:nvSpPr>
        <p:spPr>
          <a:xfrm>
            <a:off x="1524000" y="2828260"/>
            <a:ext cx="9144000" cy="1424763"/>
          </a:xfrm>
        </p:spPr>
        <p:txBody>
          <a:bodyPr>
            <a:normAutofit/>
          </a:bodyPr>
          <a:lstStyle/>
          <a:p>
            <a:pPr algn="ctr" eaLnBrk="1" hangingPunct="1">
              <a:buFont typeface="Times" charset="0"/>
              <a:buNone/>
            </a:pPr>
            <a:r>
              <a:rPr lang="en-US" altLang="en-US" sz="4400" b="1" dirty="0">
                <a:latin typeface="+mj-lt"/>
              </a:rPr>
              <a:t>5. Monitoring and Project Closure</a:t>
            </a:r>
          </a:p>
        </p:txBody>
      </p:sp>
      <p:sp>
        <p:nvSpPr>
          <p:cNvPr id="87046" name="Foliennummernplatzhalt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346FCAB1-1706-4865-BEC4-C6A20B156483}" type="slidenum">
              <a:rPr lang="en-US" altLang="en-US" sz="1200">
                <a:solidFill>
                  <a:schemeClr val="bg1"/>
                </a:solidFill>
                <a:ea typeface="MS Mincho" pitchFamily="49" charset="-128"/>
              </a:rPr>
              <a:pPr>
                <a:lnSpc>
                  <a:spcPct val="100000"/>
                </a:lnSpc>
                <a:spcBef>
                  <a:spcPct val="0"/>
                </a:spcBef>
                <a:buClrTx/>
                <a:buFontTx/>
                <a:buNone/>
              </a:pPr>
              <a:t>30</a:t>
            </a:fld>
            <a:endParaRPr lang="en-US" altLang="en-US"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CD6AA5BB-073B-48B4-A5D0-AD7239801CC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30</a:t>
            </a:fld>
            <a:endParaRPr lang="hr-HR" dirty="0"/>
          </a:p>
        </p:txBody>
      </p:sp>
    </p:spTree>
    <p:extLst>
      <p:ext uri="{BB962C8B-B14F-4D97-AF65-F5344CB8AC3E}">
        <p14:creationId xmlns:p14="http://schemas.microsoft.com/office/powerpoint/2010/main" val="2319908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2"/>
          <p:cNvSpPr>
            <a:spLocks noGrp="1"/>
          </p:cNvSpPr>
          <p:nvPr>
            <p:ph type="title"/>
          </p:nvPr>
        </p:nvSpPr>
        <p:spPr/>
        <p:txBody>
          <a:bodyPr/>
          <a:lstStyle/>
          <a:p>
            <a:r>
              <a:rPr lang="en-US" altLang="en-US" dirty="0">
                <a:latin typeface="+mj-lt"/>
              </a:rPr>
              <a:t>Project Termination</a:t>
            </a:r>
          </a:p>
        </p:txBody>
      </p:sp>
      <p:pic>
        <p:nvPicPr>
          <p:cNvPr id="41165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57551" y="2262189"/>
            <a:ext cx="5676900" cy="2790825"/>
          </a:xfrm>
        </p:spPr>
      </p:pic>
    </p:spTree>
    <p:extLst>
      <p:ext uri="{BB962C8B-B14F-4D97-AF65-F5344CB8AC3E}">
        <p14:creationId xmlns:p14="http://schemas.microsoft.com/office/powerpoint/2010/main" val="198737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p:txBody>
          <a:bodyPr rtlCol="0">
            <a:noAutofit/>
          </a:bodyPr>
          <a:lstStyle/>
          <a:p>
            <a:pPr marL="0" indent="0" eaLnBrk="1" fontAlgn="auto" hangingPunct="1">
              <a:buFont typeface="Times" panose="02020603050405020304" pitchFamily="18" charset="0"/>
              <a:buNone/>
              <a:defRPr/>
            </a:pPr>
            <a:r>
              <a:rPr lang="en-US" sz="2400" dirty="0">
                <a:latin typeface="+mj-lt"/>
                <a:ea typeface="+mn-ea"/>
              </a:rPr>
              <a:t>After completing this chapter, you should be able to:</a:t>
            </a:r>
          </a:p>
          <a:p>
            <a:pPr>
              <a:buFont typeface="Times" panose="02020603050405020304" pitchFamily="18" charset="0"/>
              <a:buChar char="•"/>
              <a:defRPr/>
            </a:pPr>
            <a:r>
              <a:rPr lang="en-US" sz="2400" dirty="0">
                <a:latin typeface="+mj-lt"/>
                <a:ea typeface="+mn-ea"/>
              </a:rPr>
              <a:t>Apply the necessary processes when terminating your project naturally</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when you have to terminate your project early</a:t>
            </a:r>
          </a:p>
          <a:p>
            <a:pPr eaLnBrk="1" fontAlgn="auto" hangingPunct="1">
              <a:spcAft>
                <a:spcPts val="0"/>
              </a:spcAft>
              <a:buFont typeface="Times" panose="02020603050405020304" pitchFamily="18" charset="0"/>
              <a:buChar char="•"/>
              <a:defRPr/>
            </a:pPr>
            <a:r>
              <a:rPr lang="en-US" sz="2400" dirty="0">
                <a:latin typeface="+mj-lt"/>
                <a:ea typeface="+mn-ea"/>
              </a:rPr>
              <a:t>Handle common project termination issues</a:t>
            </a:r>
          </a:p>
          <a:p>
            <a:pPr eaLnBrk="1" fontAlgn="auto" hangingPunct="1">
              <a:spcAft>
                <a:spcPts val="0"/>
              </a:spcAft>
              <a:buFont typeface="Times" panose="02020603050405020304" pitchFamily="18" charset="0"/>
              <a:buChar char="•"/>
              <a:defRPr/>
            </a:pPr>
            <a:endParaRPr lang="en-US" sz="2400" dirty="0">
              <a:latin typeface="+mj-lt"/>
              <a:ea typeface="+mn-ea"/>
            </a:endParaRPr>
          </a:p>
          <a:p>
            <a:pPr marL="0" indent="0" eaLnBrk="1" fontAlgn="auto" hangingPunct="1">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CA388EC7-F99E-4D16-9F4D-92D7F742CFA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32</a:t>
            </a:fld>
            <a:endParaRPr lang="hr-HR"/>
          </a:p>
        </p:txBody>
      </p:sp>
    </p:spTree>
    <p:extLst>
      <p:ext uri="{BB962C8B-B14F-4D97-AF65-F5344CB8AC3E}">
        <p14:creationId xmlns:p14="http://schemas.microsoft.com/office/powerpoint/2010/main" val="1606631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1"/>
          <p:cNvSpPr>
            <a:spLocks noGrp="1"/>
          </p:cNvSpPr>
          <p:nvPr>
            <p:ph type="title"/>
          </p:nvPr>
        </p:nvSpPr>
        <p:spPr/>
        <p:txBody>
          <a:bodyPr>
            <a:normAutofit/>
          </a:bodyPr>
          <a:lstStyle/>
          <a:p>
            <a:r>
              <a:rPr lang="en-US" altLang="de-DE" sz="4000" b="1" dirty="0">
                <a:solidFill>
                  <a:schemeClr val="tx1"/>
                </a:solidFill>
                <a:latin typeface="+mj-lt"/>
              </a:rPr>
              <a:t>Natural Termination Closeout Process</a:t>
            </a:r>
          </a:p>
        </p:txBody>
      </p:sp>
      <p:graphicFrame>
        <p:nvGraphicFramePr>
          <p:cNvPr id="2" name="Diagramm 1">
            <a:extLst>
              <a:ext uri="{FF2B5EF4-FFF2-40B4-BE49-F238E27FC236}">
                <a16:creationId xmlns:a16="http://schemas.microsoft.com/office/drawing/2014/main" id="{CE229999-526E-4C68-8FAF-5EDC79944074}"/>
              </a:ext>
            </a:extLst>
          </p:cNvPr>
          <p:cNvGraphicFramePr/>
          <p:nvPr>
            <p:extLst>
              <p:ext uri="{D42A27DB-BD31-4B8C-83A1-F6EECF244321}">
                <p14:modId xmlns:p14="http://schemas.microsoft.com/office/powerpoint/2010/main" val="2403512668"/>
              </p:ext>
            </p:extLst>
          </p:nvPr>
        </p:nvGraphicFramePr>
        <p:xfrm>
          <a:off x="404037" y="1382232"/>
          <a:ext cx="10526233" cy="486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oliennummernplatzhalter 3">
            <a:extLst>
              <a:ext uri="{FF2B5EF4-FFF2-40B4-BE49-F238E27FC236}">
                <a16:creationId xmlns:a16="http://schemas.microsoft.com/office/drawing/2014/main" id="{91F5E8F8-7FF2-4536-97AE-345F4C3EC128}"/>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33</a:t>
            </a:fld>
            <a:endParaRPr lang="hr-HR" dirty="0"/>
          </a:p>
        </p:txBody>
      </p:sp>
    </p:spTree>
    <p:extLst>
      <p:ext uri="{BB962C8B-B14F-4D97-AF65-F5344CB8AC3E}">
        <p14:creationId xmlns:p14="http://schemas.microsoft.com/office/powerpoint/2010/main" val="371361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normAutofit/>
          </a:bodyPr>
          <a:lstStyle/>
          <a:p>
            <a:pPr eaLnBrk="1" hangingPunct="1"/>
            <a:r>
              <a:rPr lang="en-US" altLang="de-DE" sz="4000" b="1" dirty="0">
                <a:solidFill>
                  <a:schemeClr val="tx1"/>
                </a:solidFill>
                <a:latin typeface="+mj-lt"/>
              </a:rPr>
              <a:t>Early Termination Decision Rules</a:t>
            </a:r>
          </a:p>
        </p:txBody>
      </p:sp>
      <p:sp>
        <p:nvSpPr>
          <p:cNvPr id="414723" name="Rectangle 3"/>
          <p:cNvSpPr>
            <a:spLocks noGrp="1" noChangeArrowheads="1"/>
          </p:cNvSpPr>
          <p:nvPr>
            <p:ph type="body" idx="1"/>
          </p:nvPr>
        </p:nvSpPr>
        <p:spPr/>
        <p:txBody>
          <a:bodyPr/>
          <a:lstStyle/>
          <a:p>
            <a:pPr marL="514350" indent="-514350" eaLnBrk="1" hangingPunct="1">
              <a:lnSpc>
                <a:spcPct val="170000"/>
              </a:lnSpc>
              <a:buFont typeface="Corbel" pitchFamily="34" charset="0"/>
              <a:buAutoNum type="arabicPeriod"/>
            </a:pPr>
            <a:r>
              <a:rPr lang="en-US" altLang="de-DE" sz="2800" dirty="0">
                <a:latin typeface="+mj-lt"/>
              </a:rPr>
              <a:t>Costs exceed business benefits</a:t>
            </a:r>
          </a:p>
          <a:p>
            <a:pPr marL="514350" indent="-514350" eaLnBrk="1" hangingPunct="1">
              <a:lnSpc>
                <a:spcPct val="170000"/>
              </a:lnSpc>
              <a:buFont typeface="Corbel" pitchFamily="34" charset="0"/>
              <a:buAutoNum type="arabicPeriod"/>
            </a:pPr>
            <a:r>
              <a:rPr lang="en-US" altLang="de-DE" sz="2800" dirty="0">
                <a:latin typeface="+mj-lt"/>
              </a:rPr>
              <a:t>Failure to meet strategic fit criteria</a:t>
            </a:r>
          </a:p>
          <a:p>
            <a:pPr marL="514350" indent="-514350" eaLnBrk="1" hangingPunct="1">
              <a:lnSpc>
                <a:spcPct val="170000"/>
              </a:lnSpc>
              <a:buFont typeface="Corbel" pitchFamily="34" charset="0"/>
              <a:buAutoNum type="arabicPeriod"/>
            </a:pPr>
            <a:r>
              <a:rPr lang="en-US" altLang="de-DE" sz="2800" dirty="0">
                <a:latin typeface="+mj-lt"/>
              </a:rPr>
              <a:t>Deadlines continue to be missed</a:t>
            </a:r>
          </a:p>
          <a:p>
            <a:pPr marL="514350" indent="-514350" eaLnBrk="1" hangingPunct="1">
              <a:lnSpc>
                <a:spcPct val="170000"/>
              </a:lnSpc>
              <a:buFont typeface="Corbel" pitchFamily="34" charset="0"/>
              <a:buAutoNum type="arabicPeriod"/>
            </a:pPr>
            <a:r>
              <a:rPr lang="en-US" altLang="de-DE" sz="2800" dirty="0">
                <a:latin typeface="+mj-lt"/>
              </a:rPr>
              <a:t>Technology evolves beyond the project</a:t>
            </a:r>
            <a:r>
              <a:rPr lang="en-US" altLang="en-US" sz="2800" dirty="0">
                <a:latin typeface="+mj-lt"/>
              </a:rPr>
              <a:t>’</a:t>
            </a:r>
            <a:r>
              <a:rPr lang="en-US" altLang="de-DE" sz="2800" dirty="0">
                <a:latin typeface="+mj-lt"/>
              </a:rPr>
              <a:t>s scope</a:t>
            </a:r>
          </a:p>
        </p:txBody>
      </p:sp>
      <p:sp>
        <p:nvSpPr>
          <p:cNvPr id="6" name="Foliennummernplatzhalter 3">
            <a:extLst>
              <a:ext uri="{FF2B5EF4-FFF2-40B4-BE49-F238E27FC236}">
                <a16:creationId xmlns:a16="http://schemas.microsoft.com/office/drawing/2014/main" id="{CB76BBDA-596D-42E4-B5AA-AE1323432FF3}"/>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34</a:t>
            </a:fld>
            <a:endParaRPr lang="hr-HR" dirty="0"/>
          </a:p>
        </p:txBody>
      </p:sp>
    </p:spTree>
    <p:extLst>
      <p:ext uri="{BB962C8B-B14F-4D97-AF65-F5344CB8AC3E}">
        <p14:creationId xmlns:p14="http://schemas.microsoft.com/office/powerpoint/2010/main" val="704956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527051" y="1081088"/>
            <a:ext cx="10972800" cy="1143000"/>
          </a:xfrm>
          <a:ln>
            <a:headEnd/>
            <a:tailEnd/>
          </a:ln>
        </p:spPr>
        <p:style>
          <a:lnRef idx="2">
            <a:schemeClr val="accent6"/>
          </a:lnRef>
          <a:fillRef idx="1">
            <a:schemeClr val="lt1"/>
          </a:fillRef>
          <a:effectRef idx="0">
            <a:schemeClr val="accent6"/>
          </a:effectRef>
          <a:fontRef idx="minor">
            <a:schemeClr val="dk1"/>
          </a:fontRef>
        </p:style>
        <p:txBody>
          <a:bodyPr/>
          <a:lstStyle/>
          <a:p>
            <a:pPr algn="ctr" eaLnBrk="1" hangingPunct="1"/>
            <a:r>
              <a:rPr lang="en-US" altLang="de-DE" dirty="0">
                <a:solidFill>
                  <a:schemeClr val="tx1"/>
                </a:solidFill>
                <a:latin typeface="+mj-lt"/>
              </a:rPr>
              <a:t>Project Termination Issues</a:t>
            </a:r>
          </a:p>
        </p:txBody>
      </p:sp>
      <p:sp>
        <p:nvSpPr>
          <p:cNvPr id="415747" name="Text Box 4"/>
          <p:cNvSpPr txBox="1">
            <a:spLocks noChangeArrowheads="1"/>
          </p:cNvSpPr>
          <p:nvPr/>
        </p:nvSpPr>
        <p:spPr bwMode="auto">
          <a:xfrm>
            <a:off x="1976967" y="3165476"/>
            <a:ext cx="25400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dirty="0">
                <a:latin typeface="+mj-lt"/>
              </a:rPr>
              <a:t>Emotional</a:t>
            </a:r>
          </a:p>
        </p:txBody>
      </p:sp>
      <p:sp>
        <p:nvSpPr>
          <p:cNvPr id="415748" name="Text Box 5"/>
          <p:cNvSpPr txBox="1">
            <a:spLocks noChangeArrowheads="1"/>
          </p:cNvSpPr>
          <p:nvPr/>
        </p:nvSpPr>
        <p:spPr bwMode="auto">
          <a:xfrm>
            <a:off x="7056967" y="3165476"/>
            <a:ext cx="26416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a:latin typeface="+mj-lt"/>
              </a:rPr>
              <a:t>Intellectual</a:t>
            </a:r>
          </a:p>
        </p:txBody>
      </p:sp>
      <p:sp>
        <p:nvSpPr>
          <p:cNvPr id="415749" name="Text Box 6"/>
          <p:cNvSpPr txBox="1">
            <a:spLocks noChangeArrowheads="1"/>
          </p:cNvSpPr>
          <p:nvPr/>
        </p:nvSpPr>
        <p:spPr bwMode="auto">
          <a:xfrm>
            <a:off x="3500967" y="4537076"/>
            <a:ext cx="15240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a:latin typeface="+mj-lt"/>
              </a:rPr>
              <a:t>Client</a:t>
            </a:r>
          </a:p>
        </p:txBody>
      </p:sp>
      <p:sp>
        <p:nvSpPr>
          <p:cNvPr id="415750" name="Text Box 7"/>
          <p:cNvSpPr txBox="1">
            <a:spLocks noChangeArrowheads="1"/>
          </p:cNvSpPr>
          <p:nvPr/>
        </p:nvSpPr>
        <p:spPr bwMode="auto">
          <a:xfrm>
            <a:off x="1367367" y="4537076"/>
            <a:ext cx="13208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a:latin typeface="+mj-lt"/>
              </a:rPr>
              <a:t>Staff</a:t>
            </a:r>
          </a:p>
        </p:txBody>
      </p:sp>
      <p:sp>
        <p:nvSpPr>
          <p:cNvPr id="415751" name="Text Box 8"/>
          <p:cNvSpPr txBox="1">
            <a:spLocks noChangeArrowheads="1"/>
          </p:cNvSpPr>
          <p:nvPr/>
        </p:nvSpPr>
        <p:spPr bwMode="auto">
          <a:xfrm>
            <a:off x="8885767" y="4460876"/>
            <a:ext cx="21336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a:latin typeface="+mj-lt"/>
              </a:rPr>
              <a:t>External</a:t>
            </a:r>
          </a:p>
        </p:txBody>
      </p:sp>
      <p:sp>
        <p:nvSpPr>
          <p:cNvPr id="415752" name="Text Box 9"/>
          <p:cNvSpPr txBox="1">
            <a:spLocks noChangeArrowheads="1"/>
          </p:cNvSpPr>
          <p:nvPr/>
        </p:nvSpPr>
        <p:spPr bwMode="auto">
          <a:xfrm>
            <a:off x="6142567" y="4460876"/>
            <a:ext cx="1930400" cy="523220"/>
          </a:xfrm>
          <a:prstGeom prst="rect">
            <a:avLst/>
          </a:prstGeom>
          <a:ln>
            <a:headEnd/>
            <a:tailEnd/>
          </a:ln>
          <a:extLst>
            <a:ext uri="{909E8E84-426E-40dd-AFC4-6F175D3DCCD1}">
              <a14:hiddenFill xmlns:a14="http://schemas.microsoft.com/office/drawing/2010/main" xmlns="">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50000"/>
              </a:spcBef>
              <a:buClrTx/>
              <a:buFontTx/>
              <a:buNone/>
            </a:pPr>
            <a:r>
              <a:rPr lang="en-US" altLang="de-DE" sz="2800">
                <a:latin typeface="+mj-lt"/>
              </a:rPr>
              <a:t>Internal</a:t>
            </a:r>
          </a:p>
        </p:txBody>
      </p:sp>
      <p:cxnSp>
        <p:nvCxnSpPr>
          <p:cNvPr id="415753" name="AutoShape 10"/>
          <p:cNvCxnSpPr>
            <a:cxnSpLocks noChangeShapeType="1"/>
            <a:endCxn id="415747" idx="0"/>
          </p:cNvCxnSpPr>
          <p:nvPr/>
        </p:nvCxnSpPr>
        <p:spPr bwMode="auto">
          <a:xfrm rot="10800000" flipV="1">
            <a:off x="3246967" y="2251074"/>
            <a:ext cx="2794000" cy="914401"/>
          </a:xfrm>
          <a:prstGeom prst="bentConnector2">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cxnSp>
        <p:nvCxnSpPr>
          <p:cNvPr id="415754" name="AutoShape 11"/>
          <p:cNvCxnSpPr>
            <a:cxnSpLocks noChangeShapeType="1"/>
            <a:stCxn id="415747" idx="2"/>
            <a:endCxn id="415750" idx="0"/>
          </p:cNvCxnSpPr>
          <p:nvPr/>
        </p:nvCxnSpPr>
        <p:spPr bwMode="auto">
          <a:xfrm rot="5400000">
            <a:off x="2213177" y="3503286"/>
            <a:ext cx="848380" cy="1219200"/>
          </a:xfrm>
          <a:prstGeom prst="bentConnector3">
            <a:avLst>
              <a:gd name="adj1" fmla="val 50000"/>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cxnSp>
        <p:nvCxnSpPr>
          <p:cNvPr id="415755" name="AutoShape 12"/>
          <p:cNvCxnSpPr>
            <a:cxnSpLocks noChangeShapeType="1"/>
            <a:stCxn id="415747" idx="2"/>
            <a:endCxn id="415749" idx="0"/>
          </p:cNvCxnSpPr>
          <p:nvPr/>
        </p:nvCxnSpPr>
        <p:spPr bwMode="auto">
          <a:xfrm rot="16200000" flipH="1">
            <a:off x="3330777" y="3604886"/>
            <a:ext cx="848380" cy="1016000"/>
          </a:xfrm>
          <a:prstGeom prst="bentConnector3">
            <a:avLst>
              <a:gd name="adj1" fmla="val 50000"/>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cxnSp>
        <p:nvCxnSpPr>
          <p:cNvPr id="415756" name="AutoShape 13"/>
          <p:cNvCxnSpPr>
            <a:cxnSpLocks noChangeShapeType="1"/>
            <a:endCxn id="415748" idx="0"/>
          </p:cNvCxnSpPr>
          <p:nvPr/>
        </p:nvCxnSpPr>
        <p:spPr bwMode="auto">
          <a:xfrm>
            <a:off x="6040967" y="2251075"/>
            <a:ext cx="2336800" cy="914401"/>
          </a:xfrm>
          <a:prstGeom prst="bentConnector2">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cxnSp>
        <p:nvCxnSpPr>
          <p:cNvPr id="415757" name="AutoShape 14"/>
          <p:cNvCxnSpPr>
            <a:cxnSpLocks noChangeShapeType="1"/>
            <a:stCxn id="415748" idx="2"/>
            <a:endCxn id="415752" idx="0"/>
          </p:cNvCxnSpPr>
          <p:nvPr/>
        </p:nvCxnSpPr>
        <p:spPr bwMode="auto">
          <a:xfrm rot="5400000">
            <a:off x="7356677" y="3439786"/>
            <a:ext cx="772180" cy="1270000"/>
          </a:xfrm>
          <a:prstGeom prst="bentConnector3">
            <a:avLst>
              <a:gd name="adj1" fmla="val 50000"/>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cxnSp>
        <p:nvCxnSpPr>
          <p:cNvPr id="415758" name="AutoShape 15"/>
          <p:cNvCxnSpPr>
            <a:cxnSpLocks noChangeShapeType="1"/>
            <a:stCxn id="415748" idx="2"/>
            <a:endCxn id="415751" idx="0"/>
          </p:cNvCxnSpPr>
          <p:nvPr/>
        </p:nvCxnSpPr>
        <p:spPr bwMode="auto">
          <a:xfrm rot="16200000" flipH="1">
            <a:off x="8779077" y="3287386"/>
            <a:ext cx="772180" cy="1574800"/>
          </a:xfrm>
          <a:prstGeom prst="bentConnector3">
            <a:avLst>
              <a:gd name="adj1" fmla="val 50000"/>
            </a:avLst>
          </a:prstGeom>
          <a:ln>
            <a:headEnd/>
            <a:tailEnd/>
          </a:ln>
          <a:extLst>
            <a:ext uri="{909E8E84-426E-40dd-AFC4-6F175D3DCCD1}">
              <a14:hiddenFill xmlns:a14="http://schemas.microsoft.com/office/drawing/2010/main" xmlns="">
                <a:noFill/>
              </a14:hiddenFill>
            </a:ext>
          </a:extLst>
        </p:spPr>
        <p:style>
          <a:lnRef idx="2">
            <a:schemeClr val="accent6"/>
          </a:lnRef>
          <a:fillRef idx="1">
            <a:schemeClr val="lt1"/>
          </a:fillRef>
          <a:effectRef idx="0">
            <a:schemeClr val="accent6"/>
          </a:effectRef>
          <a:fontRef idx="minor">
            <a:schemeClr val="dk1"/>
          </a:fontRef>
        </p:style>
      </p:cxnSp>
      <p:sp>
        <p:nvSpPr>
          <p:cNvPr id="17" name="Foliennummernplatzhalter 3">
            <a:extLst>
              <a:ext uri="{FF2B5EF4-FFF2-40B4-BE49-F238E27FC236}">
                <a16:creationId xmlns:a16="http://schemas.microsoft.com/office/drawing/2014/main" id="{6F5965CC-DBDE-4F86-B28B-0A0A6B11D772}"/>
              </a:ext>
            </a:extLst>
          </p:cNvPr>
          <p:cNvSpPr>
            <a:spLocks noGrp="1"/>
          </p:cNvSpPr>
          <p:nvPr>
            <p:ph type="sldNum" sz="quarter" idx="12"/>
          </p:nvPr>
        </p:nvSpPr>
        <p:spPr>
          <a:xfrm>
            <a:off x="8610600" y="6356350"/>
            <a:ext cx="2743200" cy="365125"/>
          </a:xfrm>
        </p:spPr>
        <p:txBody>
          <a:bodyPr/>
          <a:lstStyle/>
          <a:p>
            <a:pPr algn="ctr"/>
            <a:fld id="{B34092F8-88B9-48E5-9B8F-3F206E5F35A9}" type="slidenum">
              <a:rPr lang="hr-HR" smtClean="0"/>
              <a:pPr algn="ctr"/>
              <a:t>35</a:t>
            </a:fld>
            <a:endParaRPr lang="hr-HR" dirty="0"/>
          </a:p>
        </p:txBody>
      </p:sp>
      <p:sp>
        <p:nvSpPr>
          <p:cNvPr id="16" name="Rechteck 1">
            <a:extLst>
              <a:ext uri="{FF2B5EF4-FFF2-40B4-BE49-F238E27FC236}">
                <a16:creationId xmlns:a16="http://schemas.microsoft.com/office/drawing/2014/main" id="{36D70693-37B3-4C9C-BFCB-75848126A91E}"/>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Tree>
    <p:extLst>
      <p:ext uri="{BB962C8B-B14F-4D97-AF65-F5344CB8AC3E}">
        <p14:creationId xmlns:p14="http://schemas.microsoft.com/office/powerpoint/2010/main" val="376027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itle 1"/>
          <p:cNvSpPr>
            <a:spLocks noGrp="1"/>
          </p:cNvSpPr>
          <p:nvPr>
            <p:ph type="title"/>
          </p:nvPr>
        </p:nvSpPr>
        <p:spPr>
          <a:xfrm>
            <a:off x="609600" y="457200"/>
            <a:ext cx="11074400" cy="1143000"/>
          </a:xfrm>
        </p:spPr>
        <p:txBody>
          <a:bodyPr>
            <a:normAutofit/>
          </a:bodyPr>
          <a:lstStyle/>
          <a:p>
            <a:pPr eaLnBrk="1" hangingPunct="1"/>
            <a:r>
              <a:rPr lang="en-US" altLang="de-DE" sz="4000" b="1" dirty="0">
                <a:latin typeface="+mj-lt"/>
              </a:rPr>
              <a:t>Project Termination Issues: Emotional</a:t>
            </a:r>
            <a:br>
              <a:rPr lang="en-US" altLang="de-DE" sz="4000" b="1" dirty="0">
                <a:latin typeface="+mj-lt"/>
              </a:rPr>
            </a:br>
            <a:endParaRPr lang="en-US" altLang="de-DE" sz="1600"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955015693"/>
              </p:ext>
            </p:extLst>
          </p:nvPr>
        </p:nvGraphicFramePr>
        <p:xfrm>
          <a:off x="508000" y="1600201"/>
          <a:ext cx="11176000" cy="4243409"/>
        </p:xfrm>
        <a:graphic>
          <a:graphicData uri="http://schemas.openxmlformats.org/drawingml/2006/table">
            <a:tbl>
              <a:tblPr/>
              <a:tblGrid>
                <a:gridCol w="5776384">
                  <a:extLst>
                    <a:ext uri="{9D8B030D-6E8A-4147-A177-3AD203B41FA5}">
                      <a16:colId xmlns:a16="http://schemas.microsoft.com/office/drawing/2014/main" val="20000"/>
                    </a:ext>
                  </a:extLst>
                </a:gridCol>
                <a:gridCol w="5399616">
                  <a:extLst>
                    <a:ext uri="{9D8B030D-6E8A-4147-A177-3AD203B41FA5}">
                      <a16:colId xmlns:a16="http://schemas.microsoft.com/office/drawing/2014/main" val="20001"/>
                    </a:ext>
                  </a:extLst>
                </a:gridCol>
              </a:tblGrid>
              <a:tr h="45708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onstantia" pitchFamily="18" charset="0"/>
                          <a:cs typeface="Calibri"/>
                        </a:rPr>
                        <a:t>Emotional</a:t>
                      </a:r>
                      <a:endParaRPr kumimoji="0" lang="en-US" sz="1400" b="0" i="0" u="none" strike="noStrike" cap="none" normalizeH="0" baseline="0" dirty="0">
                        <a:ln>
                          <a:noFill/>
                        </a:ln>
                        <a:solidFill>
                          <a:schemeClr val="tx1"/>
                        </a:solidFill>
                        <a:effectLst/>
                        <a:latin typeface="Constantia" pitchFamily="18" charset="0"/>
                        <a:cs typeface="Calibri"/>
                      </a:endParaRP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57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accent2"/>
                          </a:solidFill>
                          <a:effectLst/>
                          <a:latin typeface="Constantia" pitchFamily="18" charset="0"/>
                          <a:cs typeface="Calibri"/>
                        </a:rPr>
                        <a:t>Project Team</a:t>
                      </a:r>
                      <a:endParaRPr kumimoji="0" lang="en-US" sz="3200" b="0" i="1" u="none" strike="noStrike" cap="none" normalizeH="0" baseline="0" dirty="0">
                        <a:ln>
                          <a:noFill/>
                        </a:ln>
                        <a:solidFill>
                          <a:schemeClr val="accent2"/>
                        </a:solidFill>
                        <a:effectLst/>
                        <a:latin typeface="Constantia" pitchFamily="18" charset="0"/>
                        <a:cs typeface="Calibri"/>
                      </a:endParaRP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accent2"/>
                          </a:solidFill>
                          <a:effectLst/>
                          <a:latin typeface="Constantia" pitchFamily="18" charset="0"/>
                          <a:cs typeface="Calibri"/>
                        </a:rPr>
                        <a:t>Client</a:t>
                      </a:r>
                      <a:endParaRPr kumimoji="0" lang="en-US" sz="3200" b="0" i="1" u="none" strike="noStrike" cap="none" normalizeH="0" baseline="0" dirty="0">
                        <a:ln>
                          <a:noFill/>
                        </a:ln>
                        <a:solidFill>
                          <a:schemeClr val="accent2"/>
                        </a:solidFill>
                        <a:effectLst/>
                        <a:latin typeface="Constantia" pitchFamily="18" charset="0"/>
                        <a:cs typeface="Calibri"/>
                      </a:endParaRP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26606">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cs typeface="Calibri"/>
                        </a:rPr>
                        <a:t>Fear of no future work</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Change in attitude</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26606">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Loss of interest in remaining tasks</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Loss of interest in project</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6188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Loss of project-derived motivation</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Change in personnel dealing with project</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26606">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Loss of team identity</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Unavailability of key personnel</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76188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Selection of personnel to be reassigned</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200" b="0" i="0" u="none" strike="noStrike" cap="none" normalizeH="0" baseline="0" dirty="0">
                        <a:ln>
                          <a:noFill/>
                        </a:ln>
                        <a:solidFill>
                          <a:schemeClr val="tx1"/>
                        </a:solidFill>
                        <a:effectLst/>
                        <a:latin typeface="Constantia" pitchFamily="18" charset="0"/>
                        <a:cs typeface="Calibri"/>
                      </a:endParaRP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52563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200" b="0" i="0" u="none" strike="noStrike" cap="none" normalizeH="0" baseline="0" dirty="0">
                          <a:ln>
                            <a:noFill/>
                          </a:ln>
                          <a:solidFill>
                            <a:schemeClr val="tx1"/>
                          </a:solidFill>
                          <a:effectLst/>
                          <a:latin typeface="Constantia" pitchFamily="18" charset="0"/>
                          <a:ea typeface="Calibri"/>
                          <a:cs typeface="Calibri" pitchFamily="34" charset="0"/>
                        </a:rPr>
                        <a:t>Diversion of effort</a:t>
                      </a: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200" b="0" i="0" u="none" strike="noStrike" cap="none" normalizeH="0" baseline="0" dirty="0">
                        <a:ln>
                          <a:noFill/>
                        </a:ln>
                        <a:solidFill>
                          <a:schemeClr val="tx1"/>
                        </a:solidFill>
                        <a:effectLst/>
                        <a:latin typeface="Constantia" pitchFamily="18" charset="0"/>
                        <a:cs typeface="Calibri"/>
                      </a:endParaRPr>
                    </a:p>
                  </a:txBody>
                  <a:tcPr marL="121920" marR="121920" marT="45665" marB="4566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1680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21E97F73-77F1-43A5-AE0C-1BA9DA4F5C76}" type="slidenum">
              <a:rPr lang="en-US" altLang="de-DE" sz="1200">
                <a:solidFill>
                  <a:schemeClr val="bg1"/>
                </a:solidFill>
                <a:ea typeface="MS Mincho" pitchFamily="49" charset="-128"/>
              </a:rPr>
              <a:pPr>
                <a:lnSpc>
                  <a:spcPct val="100000"/>
                </a:lnSpc>
                <a:spcBef>
                  <a:spcPct val="0"/>
                </a:spcBef>
                <a:buClrTx/>
                <a:buFontTx/>
                <a:buNone/>
              </a:pPr>
              <a:t>36</a:t>
            </a:fld>
            <a:endParaRPr lang="en-US" altLang="de-DE" sz="1200">
              <a:solidFill>
                <a:schemeClr val="bg1"/>
              </a:solidFill>
              <a:ea typeface="MS Mincho" pitchFamily="49" charset="-128"/>
            </a:endParaRPr>
          </a:p>
        </p:txBody>
      </p:sp>
      <p:sp>
        <p:nvSpPr>
          <p:cNvPr id="6" name="Foliennummernplatzhalter 3">
            <a:extLst>
              <a:ext uri="{FF2B5EF4-FFF2-40B4-BE49-F238E27FC236}">
                <a16:creationId xmlns:a16="http://schemas.microsoft.com/office/drawing/2014/main" id="{F1E92994-FBC5-4B5D-B06A-381AF9D84855}"/>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36</a:t>
            </a:fld>
            <a:endParaRPr lang="hr-HR" dirty="0"/>
          </a:p>
        </p:txBody>
      </p:sp>
    </p:spTree>
    <p:extLst>
      <p:ext uri="{BB962C8B-B14F-4D97-AF65-F5344CB8AC3E}">
        <p14:creationId xmlns:p14="http://schemas.microsoft.com/office/powerpoint/2010/main" val="1279808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a:xfrm>
            <a:off x="482600" y="331788"/>
            <a:ext cx="11480800" cy="1143000"/>
          </a:xfrm>
        </p:spPr>
        <p:txBody>
          <a:bodyPr>
            <a:normAutofit/>
          </a:bodyPr>
          <a:lstStyle/>
          <a:p>
            <a:pPr eaLnBrk="1" hangingPunct="1"/>
            <a:r>
              <a:rPr lang="en-US" altLang="de-DE" sz="4000" dirty="0">
                <a:latin typeface="+mj-lt"/>
              </a:rPr>
              <a:t>Project Termination Issues: Intellectual</a:t>
            </a:r>
            <a:br>
              <a:rPr lang="en-US" altLang="de-DE" sz="4000" dirty="0">
                <a:latin typeface="+mj-lt"/>
              </a:rPr>
            </a:br>
            <a:endParaRPr lang="en-US" altLang="de-DE" sz="1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799561458"/>
              </p:ext>
            </p:extLst>
          </p:nvPr>
        </p:nvGraphicFramePr>
        <p:xfrm>
          <a:off x="482600" y="1341439"/>
          <a:ext cx="11176000" cy="4786311"/>
        </p:xfrm>
        <a:graphic>
          <a:graphicData uri="http://schemas.openxmlformats.org/drawingml/2006/table">
            <a:tbl>
              <a:tblPr/>
              <a:tblGrid>
                <a:gridCol w="5355167">
                  <a:extLst>
                    <a:ext uri="{9D8B030D-6E8A-4147-A177-3AD203B41FA5}">
                      <a16:colId xmlns:a16="http://schemas.microsoft.com/office/drawing/2014/main" val="20000"/>
                    </a:ext>
                  </a:extLst>
                </a:gridCol>
                <a:gridCol w="5820833">
                  <a:extLst>
                    <a:ext uri="{9D8B030D-6E8A-4147-A177-3AD203B41FA5}">
                      <a16:colId xmlns:a16="http://schemas.microsoft.com/office/drawing/2014/main" val="20001"/>
                    </a:ext>
                  </a:extLst>
                </a:gridCol>
              </a:tblGrid>
              <a:tr h="4268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Constantia" pitchFamily="18" charset="0"/>
                          <a:cs typeface="Calibri"/>
                        </a:rPr>
                        <a:t>Intellectual</a:t>
                      </a:r>
                      <a:endParaRPr kumimoji="0" lang="en-US" sz="2200" b="0" i="0" u="none" strike="noStrike" cap="none" normalizeH="0" baseline="0" dirty="0">
                        <a:ln>
                          <a:noFill/>
                        </a:ln>
                        <a:solidFill>
                          <a:schemeClr val="tx1"/>
                        </a:solidFill>
                        <a:effectLst/>
                        <a:latin typeface="Constantia" pitchFamily="18" charset="0"/>
                        <a:cs typeface="Calibri"/>
                      </a:endParaRP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26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chemeClr val="accent2"/>
                          </a:solidFill>
                          <a:effectLst/>
                          <a:latin typeface="Constantia" pitchFamily="18" charset="0"/>
                          <a:cs typeface="Calibri"/>
                        </a:rPr>
                        <a:t>Internal</a:t>
                      </a:r>
                      <a:endParaRPr kumimoji="0" lang="en-US" sz="2200" b="0" i="1" u="none" strike="noStrike" cap="none" normalizeH="0" baseline="0" dirty="0">
                        <a:ln>
                          <a:noFill/>
                        </a:ln>
                        <a:solidFill>
                          <a:schemeClr val="accent2"/>
                        </a:solidFill>
                        <a:effectLst/>
                        <a:latin typeface="Constantia" pitchFamily="18" charset="0"/>
                        <a:cs typeface="Calibri"/>
                      </a:endParaRP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chemeClr val="accent2"/>
                          </a:solidFill>
                          <a:effectLst/>
                          <a:latin typeface="Constantia" pitchFamily="18" charset="0"/>
                          <a:cs typeface="Calibri"/>
                        </a:rPr>
                        <a:t>External</a:t>
                      </a:r>
                      <a:endParaRPr kumimoji="0" lang="en-US" sz="2200" b="0" i="1" u="none" strike="noStrike" cap="none" normalizeH="0" baseline="0" dirty="0">
                        <a:ln>
                          <a:noFill/>
                        </a:ln>
                        <a:solidFill>
                          <a:schemeClr val="accent2"/>
                        </a:solidFill>
                        <a:effectLst/>
                        <a:latin typeface="Constantia" pitchFamily="18" charset="0"/>
                        <a:cs typeface="Calibri"/>
                      </a:endParaRP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40207">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Identification of remaining deliverables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Agreement with client on remaining deliverables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40207">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Certification needs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Agreement with suppliers on outstanding commitments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640207">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Identification of outstanding commitments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Communicating closure</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6583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Control of changes to project</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Closing down facilities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640207">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Screening of partially completed tasks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Determination of requirements for audit trail data</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640207">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Closure of work orders and work packages</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800" b="0" i="0" u="none" strike="noStrike" cap="none" normalizeH="0" baseline="0" dirty="0">
                        <a:ln>
                          <a:noFill/>
                        </a:ln>
                        <a:solidFill>
                          <a:schemeClr val="tx1"/>
                        </a:solidFill>
                        <a:effectLst/>
                        <a:latin typeface="Constantia" pitchFamily="18" charset="0"/>
                        <a:cs typeface="Calibri"/>
                      </a:endParaRP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65833">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800" b="0" i="0" u="none" strike="noStrike" cap="none" normalizeH="0" baseline="0" dirty="0">
                          <a:ln>
                            <a:noFill/>
                          </a:ln>
                          <a:solidFill>
                            <a:schemeClr val="tx1"/>
                          </a:solidFill>
                          <a:effectLst/>
                          <a:latin typeface="Constantia" pitchFamily="18" charset="0"/>
                          <a:ea typeface="Calibri"/>
                          <a:cs typeface="Calibri" pitchFamily="34" charset="0"/>
                        </a:rPr>
                        <a:t>Disposal of unused material</a:t>
                      </a: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800" b="0" i="0" u="none" strike="noStrike" cap="none" normalizeH="0" baseline="0" dirty="0">
                        <a:ln>
                          <a:noFill/>
                        </a:ln>
                        <a:solidFill>
                          <a:schemeClr val="tx1"/>
                        </a:solidFill>
                        <a:effectLst/>
                        <a:latin typeface="Constantia" pitchFamily="18" charset="0"/>
                        <a:cs typeface="Calibri"/>
                      </a:endParaRPr>
                    </a:p>
                  </a:txBody>
                  <a:tcPr marL="121920" marR="121920"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41782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FBC84869-3A56-4E28-BA89-9C87A40CDE8D}" type="slidenum">
              <a:rPr lang="en-US" altLang="de-DE" sz="1200">
                <a:solidFill>
                  <a:schemeClr val="bg1"/>
                </a:solidFill>
                <a:ea typeface="MS Mincho" pitchFamily="49" charset="-128"/>
              </a:rPr>
              <a:pPr>
                <a:lnSpc>
                  <a:spcPct val="100000"/>
                </a:lnSpc>
                <a:spcBef>
                  <a:spcPct val="0"/>
                </a:spcBef>
                <a:buClrTx/>
                <a:buFontTx/>
                <a:buNone/>
              </a:pPr>
              <a:t>37</a:t>
            </a:fld>
            <a:endParaRPr lang="en-US" altLang="de-DE" sz="1200">
              <a:solidFill>
                <a:schemeClr val="bg1"/>
              </a:solidFill>
              <a:ea typeface="MS Mincho" pitchFamily="49" charset="-128"/>
            </a:endParaRPr>
          </a:p>
        </p:txBody>
      </p:sp>
      <p:sp>
        <p:nvSpPr>
          <p:cNvPr id="6" name="Foliennummernplatzhalter 3">
            <a:extLst>
              <a:ext uri="{FF2B5EF4-FFF2-40B4-BE49-F238E27FC236}">
                <a16:creationId xmlns:a16="http://schemas.microsoft.com/office/drawing/2014/main" id="{DEF881FE-E7D2-46F7-8DC4-5E9164CF9BB8}"/>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37</a:t>
            </a:fld>
            <a:endParaRPr lang="hr-HR" dirty="0"/>
          </a:p>
        </p:txBody>
      </p:sp>
    </p:spTree>
    <p:extLst>
      <p:ext uri="{BB962C8B-B14F-4D97-AF65-F5344CB8AC3E}">
        <p14:creationId xmlns:p14="http://schemas.microsoft.com/office/powerpoint/2010/main" val="1491451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en-US" b="1" dirty="0">
                <a:latin typeface="+mj-lt"/>
              </a:rPr>
              <a:t>Summary</a:t>
            </a:r>
            <a:endParaRPr lang="en-US" altLang="en-US" b="1" dirty="0">
              <a:latin typeface="+mj-lt"/>
            </a:endParaRPr>
          </a:p>
        </p:txBody>
      </p:sp>
      <p:sp>
        <p:nvSpPr>
          <p:cNvPr id="28677" name="Foliennummernplatzhalt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40CE23C5-F80C-44AA-A6DE-6DE39B8EFE65}" type="slidenum">
              <a:rPr lang="en-US" altLang="de-DE" sz="1200">
                <a:solidFill>
                  <a:schemeClr val="bg1"/>
                </a:solidFill>
                <a:ea typeface="MS Mincho" pitchFamily="49" charset="-128"/>
              </a:rPr>
              <a:pPr>
                <a:lnSpc>
                  <a:spcPct val="100000"/>
                </a:lnSpc>
                <a:spcBef>
                  <a:spcPct val="0"/>
                </a:spcBef>
                <a:buClrTx/>
                <a:buFontTx/>
                <a:buNone/>
              </a:pPr>
              <a:t>38</a:t>
            </a:fld>
            <a:endParaRPr lang="en-US" altLang="de-DE" sz="1200">
              <a:solidFill>
                <a:schemeClr val="bg1"/>
              </a:solidFill>
              <a:ea typeface="MS Mincho" pitchFamily="49" charset="-128"/>
            </a:endParaRPr>
          </a:p>
        </p:txBody>
      </p:sp>
      <p:sp>
        <p:nvSpPr>
          <p:cNvPr id="8" name="Foliennummernplatzhalter 5">
            <a:extLst>
              <a:ext uri="{FF2B5EF4-FFF2-40B4-BE49-F238E27FC236}">
                <a16:creationId xmlns:a16="http://schemas.microsoft.com/office/drawing/2014/main" id="{94F988D0-9C50-4E94-B006-18DC4C7F1B87}"/>
              </a:ext>
            </a:extLst>
          </p:cNvPr>
          <p:cNvSpPr txBox="1">
            <a:spLocks/>
          </p:cNvSpPr>
          <p:nvPr/>
        </p:nvSpPr>
        <p:spPr bwMode="auto">
          <a:xfrm>
            <a:off x="8925984" y="645630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sr-Latn-RS"/>
            </a:defPPr>
            <a:lvl1pPr marL="0" algn="ctr"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1pPr>
            <a:lvl2pPr marL="742950" indent="-28575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2pPr>
            <a:lvl3pPr marL="11430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3pPr>
            <a:lvl4pPr marL="16002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4pPr>
            <a:lvl5pPr marL="20574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5pPr>
            <a:lvl6pPr marL="25146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6pPr>
            <a:lvl7pPr marL="29718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7pPr>
            <a:lvl8pPr marL="34290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8pPr>
            <a:lvl9pPr marL="38862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9pPr>
          </a:lstStyle>
          <a:p>
            <a:pPr>
              <a:lnSpc>
                <a:spcPct val="100000"/>
              </a:lnSpc>
              <a:spcBef>
                <a:spcPct val="0"/>
              </a:spcBef>
              <a:buClrTx/>
              <a:buFontTx/>
              <a:buNone/>
            </a:pPr>
            <a:fld id="{C35CB901-21B1-46C2-BD5D-AA20F1594103}" type="slidenum">
              <a:rPr lang="de-DE" altLang="en-US" sz="1200" smtClean="0">
                <a:solidFill>
                  <a:schemeClr val="bg1">
                    <a:lumMod val="50000"/>
                  </a:schemeClr>
                </a:solidFill>
                <a:ea typeface="MS Mincho" pitchFamily="49" charset="-128"/>
              </a:rPr>
              <a:pPr>
                <a:lnSpc>
                  <a:spcPct val="100000"/>
                </a:lnSpc>
                <a:spcBef>
                  <a:spcPct val="0"/>
                </a:spcBef>
                <a:buClrTx/>
                <a:buFontTx/>
                <a:buNone/>
              </a:pPr>
              <a:t>38</a:t>
            </a:fld>
            <a:endParaRPr lang="de-DE" altLang="en-US" sz="1200">
              <a:solidFill>
                <a:schemeClr val="bg1">
                  <a:lumMod val="50000"/>
                </a:schemeClr>
              </a:solidFill>
              <a:ea typeface="MS Mincho" pitchFamily="49" charset="-128"/>
            </a:endParaRPr>
          </a:p>
        </p:txBody>
      </p:sp>
      <p:graphicFrame>
        <p:nvGraphicFramePr>
          <p:cNvPr id="2" name="Diagramm 1">
            <a:extLst>
              <a:ext uri="{FF2B5EF4-FFF2-40B4-BE49-F238E27FC236}">
                <a16:creationId xmlns:a16="http://schemas.microsoft.com/office/drawing/2014/main" id="{6BCC66C1-B2C3-4D27-995A-27E59BFD3503}"/>
              </a:ext>
            </a:extLst>
          </p:cNvPr>
          <p:cNvGraphicFramePr/>
          <p:nvPr>
            <p:extLst>
              <p:ext uri="{D42A27DB-BD31-4B8C-83A1-F6EECF244321}">
                <p14:modId xmlns:p14="http://schemas.microsoft.com/office/powerpoint/2010/main" val="4256991576"/>
              </p:ext>
            </p:extLst>
          </p:nvPr>
        </p:nvGraphicFramePr>
        <p:xfrm>
          <a:off x="279918" y="1537855"/>
          <a:ext cx="11912082" cy="443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31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p:txBody>
          <a:bodyPr rtlCol="0">
            <a:noAutofit/>
          </a:bodyPr>
          <a:lstStyle/>
          <a:p>
            <a:pPr marL="0" indent="0" eaLnBrk="1" fontAlgn="auto" hangingPunct="1">
              <a:buFont typeface="Times" panose="02020603050405020304" pitchFamily="18" charset="0"/>
              <a:buNone/>
              <a:defRPr/>
            </a:pPr>
            <a:r>
              <a:rPr lang="en-US" sz="2400" dirty="0">
                <a:latin typeface="+mj-lt"/>
                <a:ea typeface="+mn-ea"/>
              </a:rPr>
              <a:t>After completing this chapter, you should be able to:</a:t>
            </a:r>
          </a:p>
          <a:p>
            <a:pPr>
              <a:buFont typeface="Times" panose="02020603050405020304" pitchFamily="18" charset="0"/>
              <a:buChar char="•"/>
              <a:defRPr/>
            </a:pPr>
            <a:r>
              <a:rPr lang="en-US" sz="2400" dirty="0">
                <a:latin typeface="+mj-lt"/>
                <a:ea typeface="+mn-ea"/>
              </a:rPr>
              <a:t>Apply the necessary processes when terminating your project naturally</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when you have to terminate your project early</a:t>
            </a:r>
          </a:p>
          <a:p>
            <a:pPr eaLnBrk="1" fontAlgn="auto" hangingPunct="1">
              <a:spcAft>
                <a:spcPts val="0"/>
              </a:spcAft>
              <a:buFont typeface="Times" panose="02020603050405020304" pitchFamily="18" charset="0"/>
              <a:buChar char="•"/>
              <a:defRPr/>
            </a:pPr>
            <a:r>
              <a:rPr lang="en-US" sz="2400" dirty="0">
                <a:latin typeface="+mj-lt"/>
                <a:ea typeface="+mn-ea"/>
              </a:rPr>
              <a:t>Handle common project termination issues</a:t>
            </a:r>
          </a:p>
          <a:p>
            <a:pPr eaLnBrk="1" fontAlgn="auto" hangingPunct="1">
              <a:spcAft>
                <a:spcPts val="0"/>
              </a:spcAft>
              <a:buFont typeface="Times" panose="02020603050405020304" pitchFamily="18" charset="0"/>
              <a:buChar char="•"/>
              <a:defRPr/>
            </a:pPr>
            <a:endParaRPr lang="en-US" sz="2400" dirty="0">
              <a:latin typeface="+mj-lt"/>
              <a:ea typeface="+mn-ea"/>
            </a:endParaRPr>
          </a:p>
          <a:p>
            <a:pPr marL="0" indent="0" eaLnBrk="1" fontAlgn="auto" hangingPunct="1">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CA388EC7-F99E-4D16-9F4D-92D7F742CFA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39</a:t>
            </a:fld>
            <a:endParaRPr lang="hr-HR"/>
          </a:p>
        </p:txBody>
      </p:sp>
    </p:spTree>
    <p:extLst>
      <p:ext uri="{BB962C8B-B14F-4D97-AF65-F5344CB8AC3E}">
        <p14:creationId xmlns:p14="http://schemas.microsoft.com/office/powerpoint/2010/main" val="87729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341FF39-794A-477C-B083-B8A9B22CD3E1}"/>
              </a:ext>
            </a:extLst>
          </p:cNvPr>
          <p:cNvSpPr>
            <a:spLocks noGrp="1" noChangeArrowheads="1"/>
          </p:cNvSpPr>
          <p:nvPr>
            <p:ph type="title"/>
          </p:nvPr>
        </p:nvSpPr>
        <p:spPr/>
        <p:txBody>
          <a:bodyPr>
            <a:normAutofit/>
          </a:bodyPr>
          <a:lstStyle/>
          <a:p>
            <a:r>
              <a:rPr lang="en-US" altLang="en-US" sz="4000" b="1" dirty="0">
                <a:latin typeface="+mj-lt"/>
              </a:rPr>
              <a:t>Project</a:t>
            </a:r>
            <a:r>
              <a:rPr lang="en-US" altLang="en-US" sz="4000" b="1" dirty="0">
                <a:solidFill>
                  <a:srgbClr val="76B900"/>
                </a:solidFill>
                <a:latin typeface="+mj-lt"/>
              </a:rPr>
              <a:t> </a:t>
            </a:r>
            <a:r>
              <a:rPr lang="en-US" altLang="en-US" sz="4000" b="1" dirty="0">
                <a:latin typeface="+mj-lt"/>
              </a:rPr>
              <a:t>Group Work: Written Project Plan</a:t>
            </a:r>
            <a:endParaRPr lang="de-DE" altLang="de-DE" sz="4000" b="1" dirty="0">
              <a:latin typeface="+mj-lt"/>
            </a:endParaRPr>
          </a:p>
        </p:txBody>
      </p:sp>
      <p:sp>
        <p:nvSpPr>
          <p:cNvPr id="13315" name="Content Placeholder 2">
            <a:extLst>
              <a:ext uri="{FF2B5EF4-FFF2-40B4-BE49-F238E27FC236}">
                <a16:creationId xmlns:a16="http://schemas.microsoft.com/office/drawing/2014/main" id="{558EF29E-8FC6-448F-B7F2-71A629BBE4FC}"/>
              </a:ext>
            </a:extLst>
          </p:cNvPr>
          <p:cNvSpPr>
            <a:spLocks noGrp="1" noChangeArrowheads="1"/>
          </p:cNvSpPr>
          <p:nvPr>
            <p:ph idx="1"/>
          </p:nvPr>
        </p:nvSpPr>
        <p:spPr>
          <a:xfrm>
            <a:off x="1814623" y="1690688"/>
            <a:ext cx="7772400" cy="4419600"/>
          </a:xfrm>
        </p:spPr>
        <p:txBody>
          <a:bodyPr/>
          <a:lstStyle/>
          <a:p>
            <a:pPr>
              <a:lnSpc>
                <a:spcPct val="130000"/>
              </a:lnSpc>
            </a:pPr>
            <a:r>
              <a:rPr lang="en-US" altLang="de-DE" sz="2000" dirty="0">
                <a:latin typeface="+mj-lt"/>
              </a:rPr>
              <a:t>Submission:</a:t>
            </a:r>
          </a:p>
          <a:p>
            <a:pPr lvl="1">
              <a:lnSpc>
                <a:spcPct val="130000"/>
              </a:lnSpc>
            </a:pPr>
            <a:r>
              <a:rPr lang="en-US" altLang="de-DE" sz="2000" dirty="0">
                <a:latin typeface="+mj-lt"/>
              </a:rPr>
              <a:t>Via e-mail to professor</a:t>
            </a:r>
          </a:p>
          <a:p>
            <a:pPr lvl="1">
              <a:lnSpc>
                <a:spcPct val="130000"/>
              </a:lnSpc>
            </a:pPr>
            <a:r>
              <a:rPr lang="en-US" altLang="de-DE" sz="2000" dirty="0">
                <a:latin typeface="+mj-lt"/>
              </a:rPr>
              <a:t>1 PDF</a:t>
            </a:r>
          </a:p>
          <a:p>
            <a:pPr lvl="1">
              <a:lnSpc>
                <a:spcPct val="130000"/>
              </a:lnSpc>
            </a:pPr>
            <a:r>
              <a:rPr lang="en-US" altLang="de-DE" sz="2000" dirty="0">
                <a:latin typeface="+mj-lt"/>
              </a:rPr>
              <a:t>Including title page with team members’ full names </a:t>
            </a:r>
          </a:p>
          <a:p>
            <a:pPr>
              <a:lnSpc>
                <a:spcPct val="130000"/>
              </a:lnSpc>
            </a:pPr>
            <a:r>
              <a:rPr lang="en-US" altLang="de-DE" sz="2000" dirty="0">
                <a:latin typeface="+mj-lt"/>
              </a:rPr>
              <a:t>Evaluation criteria:</a:t>
            </a:r>
          </a:p>
          <a:p>
            <a:pPr lvl="1">
              <a:lnSpc>
                <a:spcPct val="130000"/>
              </a:lnSpc>
            </a:pPr>
            <a:r>
              <a:rPr lang="en-US" altLang="de-DE" sz="2000" dirty="0">
                <a:latin typeface="+mj-lt"/>
              </a:rPr>
              <a:t>Completeness</a:t>
            </a:r>
          </a:p>
          <a:p>
            <a:pPr lvl="1">
              <a:lnSpc>
                <a:spcPct val="130000"/>
              </a:lnSpc>
            </a:pPr>
            <a:r>
              <a:rPr lang="en-US" altLang="de-DE" sz="2000" dirty="0">
                <a:latin typeface="+mj-lt"/>
              </a:rPr>
              <a:t>Clarity</a:t>
            </a:r>
          </a:p>
          <a:p>
            <a:pPr lvl="1">
              <a:lnSpc>
                <a:spcPct val="130000"/>
              </a:lnSpc>
            </a:pPr>
            <a:r>
              <a:rPr lang="en-US" altLang="de-DE" sz="2000" dirty="0">
                <a:latin typeface="+mj-lt"/>
              </a:rPr>
              <a:t>Logical consistency</a:t>
            </a:r>
          </a:p>
          <a:p>
            <a:pPr lvl="1">
              <a:lnSpc>
                <a:spcPct val="130000"/>
              </a:lnSpc>
            </a:pPr>
            <a:r>
              <a:rPr lang="en-US" altLang="de-DE" sz="2000" dirty="0">
                <a:latin typeface="+mj-lt"/>
              </a:rPr>
              <a:t>Academic standards</a:t>
            </a:r>
          </a:p>
        </p:txBody>
      </p:sp>
      <p:sp>
        <p:nvSpPr>
          <p:cNvPr id="13317" name="Slide Number Placeholder 4">
            <a:extLst>
              <a:ext uri="{FF2B5EF4-FFF2-40B4-BE49-F238E27FC236}">
                <a16:creationId xmlns:a16="http://schemas.microsoft.com/office/drawing/2014/main" id="{8C76D592-3B3E-4EED-8FD0-3D3ED309DAE2}"/>
              </a:ext>
            </a:extLst>
          </p:cNvPr>
          <p:cNvSpPr>
            <a:spLocks noGrp="1"/>
          </p:cNvSpPr>
          <p:nvPr>
            <p:ph type="sldNum" sz="quarter" idx="10"/>
          </p:nvPr>
        </p:nvSpPr>
        <p:spPr bwMode="auto">
          <a:xfrm>
            <a:off x="8969375" y="6440489"/>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fld id="{0494D17B-F835-4116-9C9A-9CB1E6ACFB8E}" type="slidenum">
              <a:rPr lang="en-US" altLang="de-DE" sz="1200">
                <a:solidFill>
                  <a:schemeClr val="bg1"/>
                </a:solidFill>
                <a:ea typeface="MS Mincho" panose="02020609040205080304" pitchFamily="49" charset="-128"/>
              </a:rPr>
              <a:pPr algn="ctr">
                <a:lnSpc>
                  <a:spcPct val="100000"/>
                </a:lnSpc>
                <a:spcBef>
                  <a:spcPct val="0"/>
                </a:spcBef>
                <a:buClrTx/>
                <a:buFontTx/>
                <a:buNone/>
              </a:pPr>
              <a:t>4</a:t>
            </a:fld>
            <a:endParaRPr lang="en-US" altLang="de-DE" sz="1200">
              <a:solidFill>
                <a:schemeClr val="bg1"/>
              </a:solidFill>
              <a:ea typeface="MS Mincho" panose="020206090402050803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FD871-BC41-42AC-9481-A7D14C660447}"/>
              </a:ext>
            </a:extLst>
          </p:cNvPr>
          <p:cNvSpPr>
            <a:spLocks noGrp="1"/>
          </p:cNvSpPr>
          <p:nvPr>
            <p:ph type="title"/>
          </p:nvPr>
        </p:nvSpPr>
        <p:spPr/>
        <p:txBody>
          <a:bodyPr/>
          <a:lstStyle/>
          <a:p>
            <a:r>
              <a:rPr lang="de-DE" b="1" dirty="0">
                <a:latin typeface="+mj-lt"/>
              </a:rPr>
              <a:t>References</a:t>
            </a:r>
          </a:p>
        </p:txBody>
      </p:sp>
      <p:sp>
        <p:nvSpPr>
          <p:cNvPr id="3" name="Inhaltsplatzhalter 2">
            <a:extLst>
              <a:ext uri="{FF2B5EF4-FFF2-40B4-BE49-F238E27FC236}">
                <a16:creationId xmlns:a16="http://schemas.microsoft.com/office/drawing/2014/main" id="{51D3368C-046D-4712-973D-A806D77A82F6}"/>
              </a:ext>
            </a:extLst>
          </p:cNvPr>
          <p:cNvSpPr>
            <a:spLocks noGrp="1"/>
          </p:cNvSpPr>
          <p:nvPr>
            <p:ph idx="1"/>
          </p:nvPr>
        </p:nvSpPr>
        <p:spPr/>
        <p:txBody>
          <a:bodyPr>
            <a:normAutofit/>
          </a:bodyPr>
          <a:lstStyle/>
          <a:p>
            <a:r>
              <a:rPr lang="en-US" altLang="en-US" sz="1600" dirty="0" err="1">
                <a:latin typeface="+mj-lt"/>
              </a:rPr>
              <a:t>GTZ</a:t>
            </a:r>
            <a:r>
              <a:rPr lang="en-US" altLang="en-US" sz="1600" dirty="0">
                <a:latin typeface="+mj-lt"/>
              </a:rPr>
              <a:t> (2007): </a:t>
            </a:r>
            <a:r>
              <a:rPr lang="en-US" altLang="en-US" sz="1600" dirty="0" err="1">
                <a:latin typeface="+mj-lt"/>
              </a:rPr>
              <a:t>GTZ</a:t>
            </a:r>
            <a:r>
              <a:rPr lang="en-US" altLang="en-US" sz="1600" dirty="0">
                <a:latin typeface="+mj-lt"/>
              </a:rPr>
              <a:t> HERA Cooking Energy Compendium – A practical guidebook for implementers of cooking energy interventions. </a:t>
            </a:r>
            <a:r>
              <a:rPr lang="de-DE" altLang="en-US" sz="1600" dirty="0">
                <a:latin typeface="+mj-lt"/>
              </a:rPr>
              <a:t>Deutsche Gesellschaft für Internationale Zusammenarbeit (GIZ) GmbH. Eschborn Germany.</a:t>
            </a:r>
          </a:p>
          <a:p>
            <a:r>
              <a:rPr lang="de-DE" altLang="en-US" sz="1600" dirty="0">
                <a:latin typeface="+mj-lt"/>
              </a:rPr>
              <a:t>GTZ (2008): </a:t>
            </a:r>
            <a:r>
              <a:rPr lang="de-DE" sz="1600" dirty="0" err="1">
                <a:solidFill>
                  <a:schemeClr val="tx1"/>
                </a:solidFill>
                <a:latin typeface="+mj-lt"/>
              </a:rPr>
              <a:t>Results-based</a:t>
            </a:r>
            <a:r>
              <a:rPr lang="de-DE" sz="1600" dirty="0">
                <a:solidFill>
                  <a:schemeClr val="tx1"/>
                </a:solidFill>
                <a:latin typeface="+mj-lt"/>
              </a:rPr>
              <a:t> Monitoring: Guidelines </a:t>
            </a:r>
            <a:r>
              <a:rPr lang="de-DE" sz="1600" dirty="0" err="1">
                <a:solidFill>
                  <a:schemeClr val="tx1"/>
                </a:solidFill>
                <a:latin typeface="+mj-lt"/>
              </a:rPr>
              <a:t>for</a:t>
            </a:r>
            <a:r>
              <a:rPr lang="de-DE" sz="1600" dirty="0">
                <a:solidFill>
                  <a:schemeClr val="tx1"/>
                </a:solidFill>
                <a:latin typeface="+mj-lt"/>
              </a:rPr>
              <a:t> Technical </a:t>
            </a:r>
            <a:r>
              <a:rPr lang="de-DE" sz="1600" dirty="0" err="1">
                <a:solidFill>
                  <a:schemeClr val="tx1"/>
                </a:solidFill>
                <a:latin typeface="+mj-lt"/>
              </a:rPr>
              <a:t>Cooperation</a:t>
            </a:r>
            <a:r>
              <a:rPr lang="de-DE" altLang="en-US" sz="1400" dirty="0">
                <a:latin typeface="+mj-lt"/>
              </a:rPr>
              <a:t>. Deutsche Gesellschaft für Internationale Zusammenarbeit (GIZ) GmbH. Eschborn Germany.</a:t>
            </a:r>
          </a:p>
          <a:p>
            <a:r>
              <a:rPr lang="en-US" altLang="en-US" sz="1600" dirty="0" err="1">
                <a:latin typeface="+mj-lt"/>
              </a:rPr>
              <a:t>Horine</a:t>
            </a:r>
            <a:r>
              <a:rPr lang="en-US" altLang="en-US" sz="1600" dirty="0">
                <a:latin typeface="+mj-lt"/>
              </a:rPr>
              <a:t>, Greg (2013): </a:t>
            </a:r>
            <a:r>
              <a:rPr lang="en-US" altLang="en-US" sz="1600" i="1" dirty="0">
                <a:latin typeface="+mj-lt"/>
              </a:rPr>
              <a:t>Absolute Beginner’s Guide to Project Management</a:t>
            </a:r>
            <a:r>
              <a:rPr lang="en-US" altLang="en-US" sz="1600" dirty="0">
                <a:latin typeface="+mj-lt"/>
              </a:rPr>
              <a:t>, Que </a:t>
            </a:r>
            <a:r>
              <a:rPr lang="en-US" altLang="en-US" sz="1600" dirty="0" err="1">
                <a:latin typeface="+mj-lt"/>
              </a:rPr>
              <a:t>Sams</a:t>
            </a:r>
            <a:r>
              <a:rPr lang="en-US" altLang="en-US" sz="1600" dirty="0">
                <a:latin typeface="+mj-lt"/>
              </a:rPr>
              <a:t>/Pearson Education, 3</a:t>
            </a:r>
            <a:r>
              <a:rPr lang="en-US" altLang="en-US" sz="1600" baseline="30000" dirty="0">
                <a:latin typeface="+mj-lt"/>
              </a:rPr>
              <a:t>rd</a:t>
            </a:r>
            <a:r>
              <a:rPr lang="en-US" altLang="en-US" sz="1600" dirty="0">
                <a:latin typeface="+mj-lt"/>
              </a:rPr>
              <a:t> ed.</a:t>
            </a:r>
          </a:p>
          <a:p>
            <a:r>
              <a:rPr lang="en-US" altLang="en-US" sz="1600" dirty="0">
                <a:latin typeface="+mj-lt"/>
              </a:rPr>
              <a:t>Pinto, J. K. (2015): Project management. Achieving competitive advantage, Pearson Education, Harlow, Essex, 4</a:t>
            </a:r>
            <a:r>
              <a:rPr lang="en-US" altLang="en-US" sz="1600" baseline="30000" dirty="0">
                <a:latin typeface="+mj-lt"/>
              </a:rPr>
              <a:t>th</a:t>
            </a:r>
            <a:r>
              <a:rPr lang="en-US" altLang="en-US" sz="1600" dirty="0">
                <a:latin typeface="+mj-lt"/>
              </a:rPr>
              <a:t> ed.</a:t>
            </a:r>
          </a:p>
          <a:p>
            <a:r>
              <a:rPr lang="en-GB" altLang="en-US" sz="1600" dirty="0">
                <a:latin typeface="+mj-lt"/>
              </a:rPr>
              <a:t>Project Management Institute (2013): A Guide to the Project Management Body of Knowledge: </a:t>
            </a:r>
            <a:r>
              <a:rPr lang="en-GB" altLang="en-US" sz="1600" dirty="0" err="1">
                <a:latin typeface="+mj-lt"/>
              </a:rPr>
              <a:t>PMBOK</a:t>
            </a:r>
            <a:r>
              <a:rPr lang="en-GB" altLang="en-US" sz="1600" dirty="0">
                <a:latin typeface="+mj-lt"/>
              </a:rPr>
              <a:t>(R) Guide, Project Management Institute; 5</a:t>
            </a:r>
            <a:r>
              <a:rPr lang="en-GB" altLang="en-US" sz="1600" baseline="30000" dirty="0">
                <a:latin typeface="+mj-lt"/>
              </a:rPr>
              <a:t>th</a:t>
            </a:r>
            <a:r>
              <a:rPr lang="en-GB" altLang="en-US" sz="1600" dirty="0">
                <a:latin typeface="+mj-lt"/>
              </a:rPr>
              <a:t> ed.</a:t>
            </a:r>
          </a:p>
          <a:p>
            <a:endParaRPr lang="de-DE" sz="1600" dirty="0">
              <a:latin typeface="+mj-lt"/>
            </a:endParaRPr>
          </a:p>
        </p:txBody>
      </p:sp>
      <p:sp>
        <p:nvSpPr>
          <p:cNvPr id="4" name="Foliennummernplatzhalter 3">
            <a:extLst>
              <a:ext uri="{FF2B5EF4-FFF2-40B4-BE49-F238E27FC236}">
                <a16:creationId xmlns:a16="http://schemas.microsoft.com/office/drawing/2014/main" id="{E366C27A-3C26-43E7-A0B0-16AC8E21C235}"/>
              </a:ext>
            </a:extLst>
          </p:cNvPr>
          <p:cNvSpPr>
            <a:spLocks noGrp="1"/>
          </p:cNvSpPr>
          <p:nvPr>
            <p:ph type="sldNum" sz="quarter" idx="12"/>
          </p:nvPr>
        </p:nvSpPr>
        <p:spPr/>
        <p:txBody>
          <a:bodyPr/>
          <a:lstStyle/>
          <a:p>
            <a:fld id="{B34092F8-88B9-48E5-9B8F-3F206E5F35A9}" type="slidenum">
              <a:rPr lang="hr-HR" smtClean="0"/>
              <a:t>40</a:t>
            </a:fld>
            <a:endParaRPr lang="hr-HR"/>
          </a:p>
        </p:txBody>
      </p:sp>
    </p:spTree>
    <p:extLst>
      <p:ext uri="{BB962C8B-B14F-4D97-AF65-F5344CB8AC3E}">
        <p14:creationId xmlns:p14="http://schemas.microsoft.com/office/powerpoint/2010/main" val="33810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6C6B2E3-9EB3-43C8-8AE5-512E0B8A8376}"/>
              </a:ext>
            </a:extLst>
          </p:cNvPr>
          <p:cNvSpPr>
            <a:spLocks noGrp="1" noChangeArrowheads="1"/>
          </p:cNvSpPr>
          <p:nvPr>
            <p:ph type="title"/>
          </p:nvPr>
        </p:nvSpPr>
        <p:spPr/>
        <p:txBody>
          <a:bodyPr>
            <a:normAutofit/>
          </a:bodyPr>
          <a:lstStyle/>
          <a:p>
            <a:r>
              <a:rPr lang="en-US" altLang="en-US" sz="4000" b="1" dirty="0">
                <a:latin typeface="+mj-lt"/>
              </a:rPr>
              <a:t>Project Group Work: Written Project Plan</a:t>
            </a:r>
            <a:endParaRPr lang="de-DE" altLang="de-DE" sz="4000" b="1" dirty="0">
              <a:latin typeface="+mj-lt"/>
            </a:endParaRPr>
          </a:p>
        </p:txBody>
      </p:sp>
      <p:sp>
        <p:nvSpPr>
          <p:cNvPr id="11267" name="Content Placeholder 2">
            <a:extLst>
              <a:ext uri="{FF2B5EF4-FFF2-40B4-BE49-F238E27FC236}">
                <a16:creationId xmlns:a16="http://schemas.microsoft.com/office/drawing/2014/main" id="{31CFA78E-A492-4634-BE0F-B3A4F0BBC54F}"/>
              </a:ext>
            </a:extLst>
          </p:cNvPr>
          <p:cNvSpPr>
            <a:spLocks noGrp="1" noChangeArrowheads="1"/>
          </p:cNvSpPr>
          <p:nvPr>
            <p:ph idx="1"/>
          </p:nvPr>
        </p:nvSpPr>
        <p:spPr>
          <a:xfrm>
            <a:off x="1196975" y="1690688"/>
            <a:ext cx="7772400" cy="4419600"/>
          </a:xfrm>
        </p:spPr>
        <p:txBody>
          <a:bodyPr>
            <a:normAutofit fontScale="92500" lnSpcReduction="20000"/>
          </a:bodyPr>
          <a:lstStyle/>
          <a:p>
            <a:pPr>
              <a:lnSpc>
                <a:spcPct val="130000"/>
              </a:lnSpc>
            </a:pPr>
            <a:r>
              <a:rPr lang="en-US" altLang="de-DE" sz="2000" dirty="0">
                <a:latin typeface="+mj-lt"/>
              </a:rPr>
              <a:t>Project Plan Content:</a:t>
            </a:r>
          </a:p>
          <a:p>
            <a:pPr lvl="1">
              <a:lnSpc>
                <a:spcPct val="130000"/>
              </a:lnSpc>
            </a:pPr>
            <a:r>
              <a:rPr lang="en-US" altLang="de-DE" sz="2000" dirty="0">
                <a:latin typeface="+mj-lt"/>
              </a:rPr>
              <a:t>Project objective</a:t>
            </a:r>
          </a:p>
          <a:p>
            <a:pPr lvl="1">
              <a:lnSpc>
                <a:spcPct val="130000"/>
              </a:lnSpc>
            </a:pPr>
            <a:r>
              <a:rPr lang="en-US" altLang="de-DE" sz="2000" dirty="0">
                <a:latin typeface="+mj-lt"/>
              </a:rPr>
              <a:t>Project description</a:t>
            </a:r>
          </a:p>
          <a:p>
            <a:pPr lvl="1">
              <a:lnSpc>
                <a:spcPct val="130000"/>
              </a:lnSpc>
            </a:pPr>
            <a:r>
              <a:rPr lang="en-US" altLang="de-DE" sz="2000" dirty="0">
                <a:latin typeface="+mj-lt"/>
              </a:rPr>
              <a:t>6 Project tools </a:t>
            </a:r>
          </a:p>
          <a:p>
            <a:pPr lvl="2">
              <a:lnSpc>
                <a:spcPct val="130000"/>
              </a:lnSpc>
            </a:pPr>
            <a:r>
              <a:rPr lang="en-US" altLang="de-DE" sz="1800" dirty="0">
                <a:latin typeface="+mj-lt"/>
              </a:rPr>
              <a:t>Stakeholder map + participation table + actor profile</a:t>
            </a:r>
          </a:p>
          <a:p>
            <a:pPr lvl="2">
              <a:lnSpc>
                <a:spcPct val="130000"/>
              </a:lnSpc>
            </a:pPr>
            <a:r>
              <a:rPr lang="en-US" altLang="de-DE" sz="1800" dirty="0">
                <a:latin typeface="+mj-lt"/>
              </a:rPr>
              <a:t>WBS</a:t>
            </a:r>
          </a:p>
          <a:p>
            <a:pPr lvl="2">
              <a:lnSpc>
                <a:spcPct val="130000"/>
              </a:lnSpc>
            </a:pPr>
            <a:r>
              <a:rPr lang="en-US" altLang="de-DE" sz="1800" dirty="0">
                <a:latin typeface="+mj-lt"/>
              </a:rPr>
              <a:t>Time plan as Gantt chart + network diagram</a:t>
            </a:r>
          </a:p>
          <a:p>
            <a:pPr lvl="2">
              <a:lnSpc>
                <a:spcPct val="130000"/>
              </a:lnSpc>
            </a:pPr>
            <a:r>
              <a:rPr lang="en-US" altLang="de-DE" sz="1800" dirty="0">
                <a:latin typeface="+mj-lt"/>
              </a:rPr>
              <a:t>Budget (incl. explanation)</a:t>
            </a:r>
          </a:p>
          <a:p>
            <a:pPr lvl="2">
              <a:lnSpc>
                <a:spcPct val="130000"/>
              </a:lnSpc>
            </a:pPr>
            <a:r>
              <a:rPr lang="en-US" altLang="de-DE" sz="1800" dirty="0">
                <a:latin typeface="+mj-lt"/>
              </a:rPr>
              <a:t>Risk management plan</a:t>
            </a:r>
          </a:p>
          <a:p>
            <a:pPr lvl="2">
              <a:lnSpc>
                <a:spcPct val="130000"/>
              </a:lnSpc>
            </a:pPr>
            <a:r>
              <a:rPr lang="en-US" altLang="de-DE" sz="1800" dirty="0">
                <a:latin typeface="+mj-lt"/>
              </a:rPr>
              <a:t>Result chain</a:t>
            </a:r>
          </a:p>
          <a:p>
            <a:pPr lvl="1">
              <a:lnSpc>
                <a:spcPct val="130000"/>
              </a:lnSpc>
            </a:pPr>
            <a:r>
              <a:rPr lang="en-US" altLang="de-DE" sz="2000" b="1" dirty="0">
                <a:latin typeface="+mj-lt"/>
              </a:rPr>
              <a:t>Reflection on team work</a:t>
            </a:r>
          </a:p>
          <a:p>
            <a:pPr lvl="1">
              <a:lnSpc>
                <a:spcPct val="130000"/>
              </a:lnSpc>
            </a:pPr>
            <a:r>
              <a:rPr lang="en-US" altLang="de-DE" sz="2000" dirty="0">
                <a:latin typeface="+mj-lt"/>
              </a:rPr>
              <a:t>List of references</a:t>
            </a:r>
          </a:p>
        </p:txBody>
      </p:sp>
      <p:sp>
        <p:nvSpPr>
          <p:cNvPr id="11269" name="Slide Number Placeholder 4">
            <a:extLst>
              <a:ext uri="{FF2B5EF4-FFF2-40B4-BE49-F238E27FC236}">
                <a16:creationId xmlns:a16="http://schemas.microsoft.com/office/drawing/2014/main" id="{1A812F57-62C9-4C07-A356-5F387942533C}"/>
              </a:ext>
            </a:extLst>
          </p:cNvPr>
          <p:cNvSpPr>
            <a:spLocks noGrp="1"/>
          </p:cNvSpPr>
          <p:nvPr>
            <p:ph type="sldNum" sz="quarter" idx="12"/>
          </p:nvPr>
        </p:nvSpPr>
        <p:spPr bwMode="auto">
          <a:xfrm>
            <a:off x="8969375" y="6440489"/>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gn="ctr">
              <a:lnSpc>
                <a:spcPct val="100000"/>
              </a:lnSpc>
              <a:spcBef>
                <a:spcPct val="0"/>
              </a:spcBef>
              <a:buClrTx/>
              <a:buFontTx/>
              <a:buNone/>
            </a:pPr>
            <a:fld id="{E52517AC-B133-42A1-B20A-D4F1E2C70CE7}" type="slidenum">
              <a:rPr lang="en-US" altLang="de-DE" sz="1200">
                <a:solidFill>
                  <a:schemeClr val="bg1"/>
                </a:solidFill>
                <a:ea typeface="MS Mincho" panose="02020609040205080304" pitchFamily="49" charset="-128"/>
              </a:rPr>
              <a:pPr algn="ctr">
                <a:lnSpc>
                  <a:spcPct val="100000"/>
                </a:lnSpc>
                <a:spcBef>
                  <a:spcPct val="0"/>
                </a:spcBef>
                <a:buClrTx/>
                <a:buFontTx/>
                <a:buNone/>
              </a:pPr>
              <a:t>5</a:t>
            </a:fld>
            <a:endParaRPr lang="en-US" altLang="de-DE" sz="1200">
              <a:solidFill>
                <a:schemeClr val="bg1"/>
              </a:solidFill>
              <a:ea typeface="MS Mincho" panose="02020609040205080304" pitchFamily="49" charset="-128"/>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14400" y="3870251"/>
            <a:ext cx="10363200" cy="2333699"/>
          </a:xfrm>
        </p:spPr>
        <p:txBody>
          <a:bodyPr>
            <a:normAutofit/>
          </a:bodyPr>
          <a:lstStyle/>
          <a:p>
            <a:pPr>
              <a:lnSpc>
                <a:spcPct val="150000"/>
              </a:lnSpc>
              <a:defRPr/>
            </a:pPr>
            <a:r>
              <a:rPr lang="en-GB" sz="2800" dirty="0">
                <a:latin typeface="+mj-lt"/>
                <a:ea typeface="+mn-ea"/>
                <a:cs typeface="+mn-cs"/>
              </a:rPr>
              <a:t>1. Monitoring and Evaluation</a:t>
            </a:r>
            <a:br>
              <a:rPr lang="en-GB" sz="2800" dirty="0">
                <a:latin typeface="+mj-lt"/>
                <a:ea typeface="+mn-ea"/>
                <a:cs typeface="+mn-cs"/>
              </a:rPr>
            </a:br>
            <a:r>
              <a:rPr lang="en-GB" sz="2800" dirty="0">
                <a:latin typeface="+mj-lt"/>
                <a:ea typeface="+mn-ea"/>
                <a:cs typeface="+mn-cs"/>
              </a:rPr>
              <a:t>2. Project Closure</a:t>
            </a:r>
            <a:br>
              <a:rPr lang="en-GB" sz="2800" dirty="0">
                <a:latin typeface="+mj-lt"/>
                <a:ea typeface="+mn-ea"/>
                <a:cs typeface="+mn-cs"/>
              </a:rPr>
            </a:br>
            <a:endParaRPr lang="en-US" altLang="en-US" sz="2800" dirty="0">
              <a:latin typeface="+mj-lt"/>
              <a:ea typeface="+mn-ea"/>
              <a:cs typeface="+mn-cs"/>
            </a:endParaRPr>
          </a:p>
        </p:txBody>
      </p:sp>
      <p:sp>
        <p:nvSpPr>
          <p:cNvPr id="87043" name="Rectangle 3"/>
          <p:cNvSpPr>
            <a:spLocks noGrp="1" noChangeArrowheads="1"/>
          </p:cNvSpPr>
          <p:nvPr>
            <p:ph type="subTitle" idx="1"/>
          </p:nvPr>
        </p:nvSpPr>
        <p:spPr>
          <a:xfrm>
            <a:off x="1524000" y="2828260"/>
            <a:ext cx="9144000" cy="1424763"/>
          </a:xfrm>
        </p:spPr>
        <p:txBody>
          <a:bodyPr>
            <a:normAutofit/>
          </a:bodyPr>
          <a:lstStyle/>
          <a:p>
            <a:pPr algn="ctr" eaLnBrk="1" hangingPunct="1">
              <a:buFont typeface="Times" charset="0"/>
              <a:buNone/>
            </a:pPr>
            <a:r>
              <a:rPr lang="en-US" altLang="en-US" sz="4400" b="1" dirty="0">
                <a:latin typeface="+mj-lt"/>
              </a:rPr>
              <a:t>5. Monitoring and Project Closure</a:t>
            </a:r>
          </a:p>
        </p:txBody>
      </p:sp>
      <p:sp>
        <p:nvSpPr>
          <p:cNvPr id="87046" name="Foliennummernplatzhalt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346FCAB1-1706-4865-BEC4-C6A20B156483}" type="slidenum">
              <a:rPr lang="en-US" altLang="en-US" sz="1200">
                <a:solidFill>
                  <a:schemeClr val="bg1"/>
                </a:solidFill>
                <a:ea typeface="MS Mincho" pitchFamily="49" charset="-128"/>
              </a:rPr>
              <a:pPr>
                <a:lnSpc>
                  <a:spcPct val="100000"/>
                </a:lnSpc>
                <a:spcBef>
                  <a:spcPct val="0"/>
                </a:spcBef>
                <a:buClrTx/>
                <a:buFontTx/>
                <a:buNone/>
              </a:pPr>
              <a:t>6</a:t>
            </a:fld>
            <a:endParaRPr lang="en-US" altLang="en-US"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CD6AA5BB-073B-48B4-A5D0-AD7239801CC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6</a:t>
            </a:fld>
            <a:endParaRPr lang="hr-HR" dirty="0"/>
          </a:p>
        </p:txBody>
      </p:sp>
    </p:spTree>
    <p:extLst>
      <p:ext uri="{BB962C8B-B14F-4D97-AF65-F5344CB8AC3E}">
        <p14:creationId xmlns:p14="http://schemas.microsoft.com/office/powerpoint/2010/main" val="322413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2"/>
          <p:cNvSpPr>
            <a:spLocks noGrp="1"/>
          </p:cNvSpPr>
          <p:nvPr>
            <p:ph type="title"/>
          </p:nvPr>
        </p:nvSpPr>
        <p:spPr/>
        <p:txBody>
          <a:bodyPr>
            <a:normAutofit/>
          </a:bodyPr>
          <a:lstStyle/>
          <a:p>
            <a:r>
              <a:rPr lang="en-US" altLang="en-US" sz="4000" b="1" dirty="0">
                <a:latin typeface="+mj-lt"/>
              </a:rPr>
              <a:t>Monitoring and Evaluation</a:t>
            </a:r>
          </a:p>
        </p:txBody>
      </p:sp>
      <p:sp>
        <p:nvSpPr>
          <p:cNvPr id="7" name="Foliennummernplatzhalter 3">
            <a:extLst>
              <a:ext uri="{FF2B5EF4-FFF2-40B4-BE49-F238E27FC236}">
                <a16:creationId xmlns:a16="http://schemas.microsoft.com/office/drawing/2014/main" id="{40156FB4-CB34-440D-935C-B6B8AE675AA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7</a:t>
            </a:fld>
            <a:endParaRPr lang="hr-HR"/>
          </a:p>
        </p:txBody>
      </p:sp>
      <p:pic>
        <p:nvPicPr>
          <p:cNvPr id="5" name="Inhaltsplatzhalter 4">
            <a:extLst>
              <a:ext uri="{FF2B5EF4-FFF2-40B4-BE49-F238E27FC236}">
                <a16:creationId xmlns:a16="http://schemas.microsoft.com/office/drawing/2014/main" id="{B46B9C83-1D0B-4370-8E23-242C3812AD37}"/>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5634" y="1539628"/>
            <a:ext cx="5044966" cy="4321854"/>
          </a:xfrm>
        </p:spPr>
      </p:pic>
      <p:sp>
        <p:nvSpPr>
          <p:cNvPr id="6" name="Textfeld 5">
            <a:extLst>
              <a:ext uri="{FF2B5EF4-FFF2-40B4-BE49-F238E27FC236}">
                <a16:creationId xmlns:a16="http://schemas.microsoft.com/office/drawing/2014/main" id="{5078EF8C-4621-4906-A3BA-0F9E90FD861F}"/>
              </a:ext>
            </a:extLst>
          </p:cNvPr>
          <p:cNvSpPr txBox="1"/>
          <p:nvPr/>
        </p:nvSpPr>
        <p:spPr>
          <a:xfrm>
            <a:off x="4667050" y="5761455"/>
            <a:ext cx="2857899" cy="200055"/>
          </a:xfrm>
          <a:prstGeom prst="rect">
            <a:avLst/>
          </a:prstGeom>
          <a:noFill/>
        </p:spPr>
        <p:txBody>
          <a:bodyPr wrap="square" rtlCol="0">
            <a:spAutoFit/>
          </a:bodyPr>
          <a:lstStyle/>
          <a:p>
            <a:r>
              <a:rPr lang="de-DE" sz="700" dirty="0" err="1">
                <a:hlinkClick r:id="rId5" tooltip="https://creativecommons.org/licenses/by-sa/3.0/"/>
              </a:rPr>
              <a:t>Licensed</a:t>
            </a:r>
            <a:r>
              <a:rPr lang="de-DE" sz="700" dirty="0">
                <a:hlinkClick r:id="rId5" tooltip="https://creativecommons.org/licenses/by-sa/3.0/"/>
              </a:rPr>
              <a:t> </a:t>
            </a:r>
            <a:r>
              <a:rPr lang="de-DE" sz="700" dirty="0" err="1">
                <a:hlinkClick r:id="rId5" tooltip="https://creativecommons.org/licenses/by-sa/3.0/"/>
              </a:rPr>
              <a:t>under</a:t>
            </a:r>
            <a:r>
              <a:rPr lang="de-DE" sz="700" dirty="0">
                <a:hlinkClick r:id="rId5" tooltip="https://creativecommons.org/licenses/by-sa/3.0/"/>
              </a:rPr>
              <a:t> CC BY-SA</a:t>
            </a:r>
            <a:endParaRPr lang="de-DE" sz="700" dirty="0"/>
          </a:p>
        </p:txBody>
      </p:sp>
    </p:spTree>
    <p:extLst>
      <p:ext uri="{BB962C8B-B14F-4D97-AF65-F5344CB8AC3E}">
        <p14:creationId xmlns:p14="http://schemas.microsoft.com/office/powerpoint/2010/main" val="307509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p:txBody>
          <a:bodyPr rtlCol="0">
            <a:noAutofit/>
          </a:bodyPr>
          <a:lstStyle/>
          <a:p>
            <a:pPr marL="0" indent="0" eaLnBrk="1" fontAlgn="auto" hangingPunct="1">
              <a:buFont typeface="Times" panose="02020603050405020304" pitchFamily="18" charset="0"/>
              <a:buNone/>
              <a:defRPr/>
            </a:pPr>
            <a:r>
              <a:rPr lang="en-US" sz="2400" dirty="0">
                <a:latin typeface="+mj-lt"/>
                <a:ea typeface="+mn-ea"/>
              </a:rPr>
              <a:t>After completing this chapter, you should be able to:</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the strengths and weaknesses of common project evaluation and control methods</a:t>
            </a:r>
          </a:p>
          <a:p>
            <a:pPr eaLnBrk="1" fontAlgn="auto" hangingPunct="1">
              <a:spcAft>
                <a:spcPts val="0"/>
              </a:spcAft>
              <a:buFont typeface="Times" panose="02020603050405020304" pitchFamily="18" charset="0"/>
              <a:buChar char="•"/>
              <a:defRPr/>
            </a:pPr>
            <a:r>
              <a:rPr lang="en-US" sz="2400" dirty="0">
                <a:latin typeface="+mj-lt"/>
                <a:ea typeface="+mn-ea"/>
              </a:rPr>
              <a:t>Understand the difference between monitoring and evaluation</a:t>
            </a:r>
          </a:p>
          <a:p>
            <a:pPr eaLnBrk="1" fontAlgn="auto" hangingPunct="1">
              <a:spcAft>
                <a:spcPts val="0"/>
              </a:spcAft>
              <a:buFont typeface="Times" panose="02020603050405020304" pitchFamily="18" charset="0"/>
              <a:buChar char="•"/>
              <a:defRPr/>
            </a:pPr>
            <a:r>
              <a:rPr lang="en-US" sz="2400" dirty="0">
                <a:latin typeface="+mj-lt"/>
                <a:ea typeface="+mn-ea"/>
              </a:rPr>
              <a:t>Understand how monitoring can assist project tracking and evaluation</a:t>
            </a:r>
          </a:p>
          <a:p>
            <a:pPr marL="0" indent="0" eaLnBrk="1" fontAlgn="auto" hangingPunct="1">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CA388EC7-F99E-4D16-9F4D-92D7F742CFA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8</a:t>
            </a:fld>
            <a:endParaRPr lang="hr-HR"/>
          </a:p>
        </p:txBody>
      </p:sp>
    </p:spTree>
    <p:extLst>
      <p:ext uri="{BB962C8B-B14F-4D97-AF65-F5344CB8AC3E}">
        <p14:creationId xmlns:p14="http://schemas.microsoft.com/office/powerpoint/2010/main" val="301605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itle 1"/>
          <p:cNvSpPr>
            <a:spLocks noGrp="1"/>
          </p:cNvSpPr>
          <p:nvPr>
            <p:ph type="title"/>
          </p:nvPr>
        </p:nvSpPr>
        <p:spPr>
          <a:xfrm>
            <a:off x="609600" y="381000"/>
            <a:ext cx="11074400" cy="1143000"/>
          </a:xfrm>
        </p:spPr>
        <p:txBody>
          <a:bodyPr>
            <a:normAutofit fontScale="90000"/>
          </a:bodyPr>
          <a:lstStyle/>
          <a:p>
            <a:pPr eaLnBrk="1" hangingPunct="1"/>
            <a:r>
              <a:rPr lang="en-US" altLang="de-DE" b="1" dirty="0">
                <a:latin typeface="+mj-lt"/>
              </a:rPr>
              <a:t>The Project Control Cycle</a:t>
            </a:r>
            <a:br>
              <a:rPr lang="en-US" altLang="de-DE" b="1" dirty="0">
                <a:latin typeface="+mj-lt"/>
              </a:rPr>
            </a:br>
            <a:endParaRPr lang="en-US" altLang="de-DE" b="1" dirty="0">
              <a:latin typeface="+mj-lt"/>
            </a:endParaRPr>
          </a:p>
        </p:txBody>
      </p:sp>
      <p:sp>
        <p:nvSpPr>
          <p:cNvPr id="7" name="Foliennummernplatzhalter 3">
            <a:extLst>
              <a:ext uri="{FF2B5EF4-FFF2-40B4-BE49-F238E27FC236}">
                <a16:creationId xmlns:a16="http://schemas.microsoft.com/office/drawing/2014/main" id="{BEF1620F-92E3-491E-B42F-E7E65568658D}"/>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9</a:t>
            </a:fld>
            <a:endParaRPr lang="hr-HR"/>
          </a:p>
        </p:txBody>
      </p:sp>
      <p:graphicFrame>
        <p:nvGraphicFramePr>
          <p:cNvPr id="2" name="Diagramm 1">
            <a:extLst>
              <a:ext uri="{FF2B5EF4-FFF2-40B4-BE49-F238E27FC236}">
                <a16:creationId xmlns:a16="http://schemas.microsoft.com/office/drawing/2014/main" id="{7D2C211C-E6D7-4F6F-B0A7-A1D88BA3551A}"/>
              </a:ext>
            </a:extLst>
          </p:cNvPr>
          <p:cNvGraphicFramePr/>
          <p:nvPr>
            <p:extLst>
              <p:ext uri="{D42A27DB-BD31-4B8C-83A1-F6EECF244321}">
                <p14:modId xmlns:p14="http://schemas.microsoft.com/office/powerpoint/2010/main" val="2912935310"/>
              </p:ext>
            </p:extLst>
          </p:nvPr>
        </p:nvGraphicFramePr>
        <p:xfrm>
          <a:off x="2032000" y="961696"/>
          <a:ext cx="8128000" cy="4735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592704"/>
      </p:ext>
    </p:extLst>
  </p:cSld>
  <p:clrMapOvr>
    <a:masterClrMapping/>
  </p:clrMapOvr>
</p:sld>
</file>

<file path=ppt/theme/theme1.xml><?xml version="1.0" encoding="utf-8"?>
<a:theme xmlns:a="http://schemas.openxmlformats.org/drawingml/2006/main" name="C.2.1_Project Manag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3700</Words>
  <Application>Microsoft Office PowerPoint</Application>
  <PresentationFormat>Breitbild</PresentationFormat>
  <Paragraphs>589</Paragraphs>
  <Slides>40</Slides>
  <Notes>29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40</vt:i4>
      </vt:variant>
    </vt:vector>
  </HeadingPairs>
  <TitlesOfParts>
    <vt:vector size="52" baseType="lpstr">
      <vt:lpstr>Arial</vt:lpstr>
      <vt:lpstr>Calibri</vt:lpstr>
      <vt:lpstr>Calibri Light</vt:lpstr>
      <vt:lpstr>Constantia</vt:lpstr>
      <vt:lpstr>Corbel</vt:lpstr>
      <vt:lpstr>New Baskerville</vt:lpstr>
      <vt:lpstr>Symbol</vt:lpstr>
      <vt:lpstr>Times</vt:lpstr>
      <vt:lpstr>Verdana</vt:lpstr>
      <vt:lpstr>Wingdings</vt:lpstr>
      <vt:lpstr>Wingdings 2</vt:lpstr>
      <vt:lpstr>C.2.1_Project Management</vt:lpstr>
      <vt:lpstr>Project Management</vt:lpstr>
      <vt:lpstr>Review: Your Status</vt:lpstr>
      <vt:lpstr>Examination</vt:lpstr>
      <vt:lpstr>Project Group Work: Written Project Plan</vt:lpstr>
      <vt:lpstr>Project Group Work: Written Project Plan</vt:lpstr>
      <vt:lpstr>1. Monitoring and Evaluation 2. Project Closure </vt:lpstr>
      <vt:lpstr>Monitoring and Evaluation</vt:lpstr>
      <vt:lpstr>Learning Objectives</vt:lpstr>
      <vt:lpstr>The Project Control Cycle </vt:lpstr>
      <vt:lpstr>Monitoring and Evaluation (M&amp;E)</vt:lpstr>
      <vt:lpstr>Monitoring Project Performance</vt:lpstr>
      <vt:lpstr>Milestone Analysis</vt:lpstr>
      <vt:lpstr>Gantt Chart with Milestones </vt:lpstr>
      <vt:lpstr>Earned Value Management</vt:lpstr>
      <vt:lpstr>Earned Value Terms</vt:lpstr>
      <vt:lpstr>Steps in Earned Value Management</vt:lpstr>
      <vt:lpstr>Earned Value Example</vt:lpstr>
      <vt:lpstr>Earned Value Example</vt:lpstr>
      <vt:lpstr>Earned Value Example</vt:lpstr>
      <vt:lpstr>Result-Based Monitoring</vt:lpstr>
      <vt:lpstr>PowerPoint-Präsentation</vt:lpstr>
      <vt:lpstr>PowerPoint-Präsentation</vt:lpstr>
      <vt:lpstr>PowerPoint-Präsentation</vt:lpstr>
      <vt:lpstr>Formulation of Indicators</vt:lpstr>
      <vt:lpstr>Result Chain Example</vt:lpstr>
      <vt:lpstr>Measurement Plan</vt:lpstr>
      <vt:lpstr>Example Result Chain</vt:lpstr>
      <vt:lpstr>Human Factors in  Project Evaluation &amp; Control</vt:lpstr>
      <vt:lpstr>Learning Objectives</vt:lpstr>
      <vt:lpstr>1. Monitoring and Evaluation 2. Project Closure </vt:lpstr>
      <vt:lpstr>Project Termination</vt:lpstr>
      <vt:lpstr>Learning Objectives</vt:lpstr>
      <vt:lpstr>Natural Termination Closeout Process</vt:lpstr>
      <vt:lpstr>Early Termination Decision Rules</vt:lpstr>
      <vt:lpstr>Project Termination Issues</vt:lpstr>
      <vt:lpstr>Project Termination Issues: Emotional </vt:lpstr>
      <vt:lpstr>Project Termination Issues: Intellectual </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Tine</dc:creator>
  <cp:lastModifiedBy>Tine</cp:lastModifiedBy>
  <cp:revision>41</cp:revision>
  <dcterms:created xsi:type="dcterms:W3CDTF">2017-07-06T07:32:09Z</dcterms:created>
  <dcterms:modified xsi:type="dcterms:W3CDTF">2019-07-05T09:42:36Z</dcterms:modified>
</cp:coreProperties>
</file>