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305" r:id="rId4"/>
    <p:sldId id="304" r:id="rId5"/>
    <p:sldId id="308" r:id="rId6"/>
    <p:sldId id="309" r:id="rId7"/>
    <p:sldId id="303" r:id="rId8"/>
    <p:sldId id="312" r:id="rId9"/>
    <p:sldId id="314" r:id="rId10"/>
    <p:sldId id="310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2D3"/>
    <a:srgbClr val="99CA48"/>
    <a:srgbClr val="404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4" autoAdjust="0"/>
    <p:restoredTop sz="97725" autoAdjust="0"/>
  </p:normalViewPr>
  <p:slideViewPr>
    <p:cSldViewPr snapToGrid="0">
      <p:cViewPr varScale="1">
        <p:scale>
          <a:sx n="161" d="100"/>
          <a:sy n="161" d="100"/>
        </p:scale>
        <p:origin x="-376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ohlgemv\Documents\HTW\Intense\Student%20meeting%20Berlin\Kanban\Burn%20up%20Chart%20EXCEL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7023012690322"/>
          <c:y val="0.000584057147495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782911123305442"/>
          <c:y val="0.0453734069323809"/>
          <c:w val="0.921515276395925"/>
          <c:h val="0.562978616643508"/>
        </c:manualLayout>
      </c:layout>
      <c:lineChart>
        <c:grouping val="standard"/>
        <c:varyColors val="0"/>
        <c:ser>
          <c:idx val="0"/>
          <c:order val="0"/>
          <c:tx>
            <c:strRef>
              <c:f>'[Burn up Chart EXCEL.xlsx]Tabelle1'!$C$1</c:f>
              <c:strCache>
                <c:ptCount val="1"/>
                <c:pt idx="0">
                  <c:v>Time (min) cumulated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'[Burn up Chart EXCEL.xlsx]Tabelle1'!$B$2:$B$6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'[Burn up Chart EXCEL.xlsx]Tabelle1'!$C$2:$C$6</c:f>
              <c:numCache>
                <c:formatCode>General</c:formatCode>
                <c:ptCount val="5"/>
                <c:pt idx="0">
                  <c:v>0.0</c:v>
                </c:pt>
                <c:pt idx="1">
                  <c:v>60.0</c:v>
                </c:pt>
                <c:pt idx="2">
                  <c:v>120.0</c:v>
                </c:pt>
                <c:pt idx="3">
                  <c:v>195.0</c:v>
                </c:pt>
                <c:pt idx="4">
                  <c:v>270.0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A32-4867-9D95-3A4D5C4D2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147048"/>
        <c:axId val="2078180360"/>
      </c:lineChart>
      <c:catAx>
        <c:axId val="2078147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180360"/>
        <c:crosses val="autoZero"/>
        <c:auto val="1"/>
        <c:lblAlgn val="ctr"/>
        <c:lblOffset val="200"/>
        <c:tickMarkSkip val="1"/>
        <c:noMultiLvlLbl val="0"/>
      </c:catAx>
      <c:valAx>
        <c:axId val="207818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814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A78B9F-22FF-4248-A9B6-1CCAFC825A6B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989C6FF0-FC08-4B51-80A3-FE738497BE15}">
      <dgm:prSet phldrT="[Text]"/>
      <dgm:spPr/>
      <dgm:t>
        <a:bodyPr/>
        <a:lstStyle/>
        <a:p>
          <a:r>
            <a:rPr lang="en-GB" noProof="0" dirty="0" smtClean="0"/>
            <a:t>Activity organised by the lecturers (15-30min)</a:t>
          </a:r>
          <a:endParaRPr lang="en-GB" noProof="0" dirty="0"/>
        </a:p>
      </dgm:t>
    </dgm:pt>
    <dgm:pt modelId="{829F2E33-D8F3-4AB0-95FA-E4448041F61F}" type="parTrans" cxnId="{1F60EA4C-8647-41C1-AC0D-4224FC1BC3BE}">
      <dgm:prSet/>
      <dgm:spPr/>
      <dgm:t>
        <a:bodyPr/>
        <a:lstStyle/>
        <a:p>
          <a:endParaRPr lang="de-DE"/>
        </a:p>
      </dgm:t>
    </dgm:pt>
    <dgm:pt modelId="{6C593BCB-C1C8-40EA-A982-FD9176276CDE}" type="sibTrans" cxnId="{1F60EA4C-8647-41C1-AC0D-4224FC1BC3BE}">
      <dgm:prSet/>
      <dgm:spPr/>
      <dgm:t>
        <a:bodyPr/>
        <a:lstStyle/>
        <a:p>
          <a:endParaRPr lang="en-GB" noProof="0"/>
        </a:p>
      </dgm:t>
    </dgm:pt>
    <dgm:pt modelId="{D39E2E0C-7AB9-430D-AB7B-92F487E497C7}">
      <dgm:prSet phldrT="[Text]"/>
      <dgm:spPr/>
      <dgm:t>
        <a:bodyPr/>
        <a:lstStyle/>
        <a:p>
          <a:r>
            <a:rPr lang="en-GB" noProof="0" smtClean="0"/>
            <a:t>Sprints (50-65min)</a:t>
          </a:r>
          <a:endParaRPr lang="en-GB" noProof="0"/>
        </a:p>
      </dgm:t>
    </dgm:pt>
    <dgm:pt modelId="{1E5AB5E1-ABF9-471E-865E-36095291B4B3}" type="parTrans" cxnId="{4E73179D-6D01-4BEC-8CAF-BDFFE8A0F3FC}">
      <dgm:prSet/>
      <dgm:spPr/>
      <dgm:t>
        <a:bodyPr/>
        <a:lstStyle/>
        <a:p>
          <a:endParaRPr lang="de-DE"/>
        </a:p>
      </dgm:t>
    </dgm:pt>
    <dgm:pt modelId="{D61F8EF2-C251-4204-A997-CADBBC262C62}" type="sibTrans" cxnId="{4E73179D-6D01-4BEC-8CAF-BDFFE8A0F3FC}">
      <dgm:prSet/>
      <dgm:spPr/>
      <dgm:t>
        <a:bodyPr/>
        <a:lstStyle/>
        <a:p>
          <a:endParaRPr lang="en-GB" noProof="0"/>
        </a:p>
      </dgm:t>
    </dgm:pt>
    <dgm:pt modelId="{5F5B6B52-978D-49A0-A4CB-60DFA3D4C58B}">
      <dgm:prSet phldrT="[Text]"/>
      <dgm:spPr/>
      <dgm:t>
        <a:bodyPr/>
        <a:lstStyle/>
        <a:p>
          <a:r>
            <a:rPr lang="en-GB" noProof="0" dirty="0" smtClean="0"/>
            <a:t>Retrospection and review (10min)</a:t>
          </a:r>
          <a:endParaRPr lang="en-GB" noProof="0" dirty="0"/>
        </a:p>
      </dgm:t>
    </dgm:pt>
    <dgm:pt modelId="{5B2068D6-8433-4558-AED5-008AB7827A0B}" type="parTrans" cxnId="{FD174444-8796-4C70-A75D-428AE6E3829F}">
      <dgm:prSet/>
      <dgm:spPr/>
      <dgm:t>
        <a:bodyPr/>
        <a:lstStyle/>
        <a:p>
          <a:endParaRPr lang="de-DE"/>
        </a:p>
      </dgm:t>
    </dgm:pt>
    <dgm:pt modelId="{10A53C37-6115-4E9B-89E9-A9BBE8CB26ED}" type="sibTrans" cxnId="{FD174444-8796-4C70-A75D-428AE6E3829F}">
      <dgm:prSet/>
      <dgm:spPr/>
      <dgm:t>
        <a:bodyPr/>
        <a:lstStyle/>
        <a:p>
          <a:endParaRPr lang="de-DE"/>
        </a:p>
      </dgm:t>
    </dgm:pt>
    <dgm:pt modelId="{82612308-BDBB-42B3-A513-63B6FAB53046}" type="pres">
      <dgm:prSet presAssocID="{A2A78B9F-22FF-4248-A9B6-1CCAFC825A6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A4DDCD0-2E78-4360-913C-F2DFBDF9E335}" type="pres">
      <dgm:prSet presAssocID="{A2A78B9F-22FF-4248-A9B6-1CCAFC825A6B}" presName="dummyMaxCanvas" presStyleCnt="0">
        <dgm:presLayoutVars/>
      </dgm:prSet>
      <dgm:spPr/>
    </dgm:pt>
    <dgm:pt modelId="{30522E66-3C0A-421B-9287-922D1C875A63}" type="pres">
      <dgm:prSet presAssocID="{A2A78B9F-22FF-4248-A9B6-1CCAFC825A6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148CA1-CF67-4724-9963-FBEA577F864D}" type="pres">
      <dgm:prSet presAssocID="{A2A78B9F-22FF-4248-A9B6-1CCAFC825A6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4F30DE0-C210-470D-9DE8-A837FF28077D}" type="pres">
      <dgm:prSet presAssocID="{A2A78B9F-22FF-4248-A9B6-1CCAFC825A6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8C7A68-0D71-424D-8557-2835DEFA9D9D}" type="pres">
      <dgm:prSet presAssocID="{A2A78B9F-22FF-4248-A9B6-1CCAFC825A6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E53AED-C9CC-4368-A94A-5E47D859A1EA}" type="pres">
      <dgm:prSet presAssocID="{A2A78B9F-22FF-4248-A9B6-1CCAFC825A6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8DA1B2-D770-4196-B2FC-6892794B9F1D}" type="pres">
      <dgm:prSet presAssocID="{A2A78B9F-22FF-4248-A9B6-1CCAFC825A6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1E6A0C-6742-4886-9DF7-D5AA0EC8D920}" type="pres">
      <dgm:prSet presAssocID="{A2A78B9F-22FF-4248-A9B6-1CCAFC825A6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519058-F543-40FC-8252-D33681C04F9D}" type="pres">
      <dgm:prSet presAssocID="{A2A78B9F-22FF-4248-A9B6-1CCAFC825A6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60EA4C-8647-41C1-AC0D-4224FC1BC3BE}" srcId="{A2A78B9F-22FF-4248-A9B6-1CCAFC825A6B}" destId="{989C6FF0-FC08-4B51-80A3-FE738497BE15}" srcOrd="0" destOrd="0" parTransId="{829F2E33-D8F3-4AB0-95FA-E4448041F61F}" sibTransId="{6C593BCB-C1C8-40EA-A982-FD9176276CDE}"/>
    <dgm:cxn modelId="{CB8E7058-5917-4CCB-9C91-94878D288C14}" type="presOf" srcId="{989C6FF0-FC08-4B51-80A3-FE738497BE15}" destId="{30522E66-3C0A-421B-9287-922D1C875A63}" srcOrd="0" destOrd="0" presId="urn:microsoft.com/office/officeart/2005/8/layout/vProcess5"/>
    <dgm:cxn modelId="{ED4278AC-88E1-457B-ACD0-E9B959FBAF32}" type="presOf" srcId="{5F5B6B52-978D-49A0-A4CB-60DFA3D4C58B}" destId="{31519058-F543-40FC-8252-D33681C04F9D}" srcOrd="1" destOrd="0" presId="urn:microsoft.com/office/officeart/2005/8/layout/vProcess5"/>
    <dgm:cxn modelId="{F981DCD9-965D-4074-911E-2AF11E48D11B}" type="presOf" srcId="{989C6FF0-FC08-4B51-80A3-FE738497BE15}" destId="{048DA1B2-D770-4196-B2FC-6892794B9F1D}" srcOrd="1" destOrd="0" presId="urn:microsoft.com/office/officeart/2005/8/layout/vProcess5"/>
    <dgm:cxn modelId="{FD174444-8796-4C70-A75D-428AE6E3829F}" srcId="{A2A78B9F-22FF-4248-A9B6-1CCAFC825A6B}" destId="{5F5B6B52-978D-49A0-A4CB-60DFA3D4C58B}" srcOrd="2" destOrd="0" parTransId="{5B2068D6-8433-4558-AED5-008AB7827A0B}" sibTransId="{10A53C37-6115-4E9B-89E9-A9BBE8CB26ED}"/>
    <dgm:cxn modelId="{808006F5-EDBC-448F-9E02-93350BFEB917}" type="presOf" srcId="{D61F8EF2-C251-4204-A997-CADBBC262C62}" destId="{CAE53AED-C9CC-4368-A94A-5E47D859A1EA}" srcOrd="0" destOrd="0" presId="urn:microsoft.com/office/officeart/2005/8/layout/vProcess5"/>
    <dgm:cxn modelId="{25310FF0-60D2-4F44-9ED0-D496F390B760}" type="presOf" srcId="{D39E2E0C-7AB9-430D-AB7B-92F487E497C7}" destId="{CF148CA1-CF67-4724-9963-FBEA577F864D}" srcOrd="0" destOrd="0" presId="urn:microsoft.com/office/officeart/2005/8/layout/vProcess5"/>
    <dgm:cxn modelId="{3544C365-904C-4EB4-AA62-97CDD7520446}" type="presOf" srcId="{D39E2E0C-7AB9-430D-AB7B-92F487E497C7}" destId="{781E6A0C-6742-4886-9DF7-D5AA0EC8D920}" srcOrd="1" destOrd="0" presId="urn:microsoft.com/office/officeart/2005/8/layout/vProcess5"/>
    <dgm:cxn modelId="{4E73179D-6D01-4BEC-8CAF-BDFFE8A0F3FC}" srcId="{A2A78B9F-22FF-4248-A9B6-1CCAFC825A6B}" destId="{D39E2E0C-7AB9-430D-AB7B-92F487E497C7}" srcOrd="1" destOrd="0" parTransId="{1E5AB5E1-ABF9-471E-865E-36095291B4B3}" sibTransId="{D61F8EF2-C251-4204-A997-CADBBC262C62}"/>
    <dgm:cxn modelId="{5945D9AD-EC1F-49E1-ACDD-3EE22EDC3F04}" type="presOf" srcId="{5F5B6B52-978D-49A0-A4CB-60DFA3D4C58B}" destId="{E4F30DE0-C210-470D-9DE8-A837FF28077D}" srcOrd="0" destOrd="0" presId="urn:microsoft.com/office/officeart/2005/8/layout/vProcess5"/>
    <dgm:cxn modelId="{DA32B0AD-E21A-4E88-835D-B625ADC32E0F}" type="presOf" srcId="{A2A78B9F-22FF-4248-A9B6-1CCAFC825A6B}" destId="{82612308-BDBB-42B3-A513-63B6FAB53046}" srcOrd="0" destOrd="0" presId="urn:microsoft.com/office/officeart/2005/8/layout/vProcess5"/>
    <dgm:cxn modelId="{64DC4D1E-9F66-46A3-BB07-7ADDDBAD13AF}" type="presOf" srcId="{6C593BCB-C1C8-40EA-A982-FD9176276CDE}" destId="{0A8C7A68-0D71-424D-8557-2835DEFA9D9D}" srcOrd="0" destOrd="0" presId="urn:microsoft.com/office/officeart/2005/8/layout/vProcess5"/>
    <dgm:cxn modelId="{BE792CA0-3240-40C3-BA65-922D3871725C}" type="presParOf" srcId="{82612308-BDBB-42B3-A513-63B6FAB53046}" destId="{EA4DDCD0-2E78-4360-913C-F2DFBDF9E335}" srcOrd="0" destOrd="0" presId="urn:microsoft.com/office/officeart/2005/8/layout/vProcess5"/>
    <dgm:cxn modelId="{5B41B6DF-0E80-472B-BF99-CB55FAC385C3}" type="presParOf" srcId="{82612308-BDBB-42B3-A513-63B6FAB53046}" destId="{30522E66-3C0A-421B-9287-922D1C875A63}" srcOrd="1" destOrd="0" presId="urn:microsoft.com/office/officeart/2005/8/layout/vProcess5"/>
    <dgm:cxn modelId="{DF467FBF-577A-453E-B60E-2E9E71FF28F0}" type="presParOf" srcId="{82612308-BDBB-42B3-A513-63B6FAB53046}" destId="{CF148CA1-CF67-4724-9963-FBEA577F864D}" srcOrd="2" destOrd="0" presId="urn:microsoft.com/office/officeart/2005/8/layout/vProcess5"/>
    <dgm:cxn modelId="{A2C487DA-CE5F-4DA4-9F90-306BE58A9E25}" type="presParOf" srcId="{82612308-BDBB-42B3-A513-63B6FAB53046}" destId="{E4F30DE0-C210-470D-9DE8-A837FF28077D}" srcOrd="3" destOrd="0" presId="urn:microsoft.com/office/officeart/2005/8/layout/vProcess5"/>
    <dgm:cxn modelId="{E5E9BD29-63BE-417E-AE9E-0A83F9168329}" type="presParOf" srcId="{82612308-BDBB-42B3-A513-63B6FAB53046}" destId="{0A8C7A68-0D71-424D-8557-2835DEFA9D9D}" srcOrd="4" destOrd="0" presId="urn:microsoft.com/office/officeart/2005/8/layout/vProcess5"/>
    <dgm:cxn modelId="{EB4AE325-21AC-47C9-8D21-58B6EC249DE6}" type="presParOf" srcId="{82612308-BDBB-42B3-A513-63B6FAB53046}" destId="{CAE53AED-C9CC-4368-A94A-5E47D859A1EA}" srcOrd="5" destOrd="0" presId="urn:microsoft.com/office/officeart/2005/8/layout/vProcess5"/>
    <dgm:cxn modelId="{2826E5EC-5AC0-43DC-B491-75F41A7550B9}" type="presParOf" srcId="{82612308-BDBB-42B3-A513-63B6FAB53046}" destId="{048DA1B2-D770-4196-B2FC-6892794B9F1D}" srcOrd="6" destOrd="0" presId="urn:microsoft.com/office/officeart/2005/8/layout/vProcess5"/>
    <dgm:cxn modelId="{37BE5D62-3F05-4036-8EEC-49EE794DE4E6}" type="presParOf" srcId="{82612308-BDBB-42B3-A513-63B6FAB53046}" destId="{781E6A0C-6742-4886-9DF7-D5AA0EC8D920}" srcOrd="7" destOrd="0" presId="urn:microsoft.com/office/officeart/2005/8/layout/vProcess5"/>
    <dgm:cxn modelId="{481C8956-BA83-4F17-8A5C-CBCAB69F671B}" type="presParOf" srcId="{82612308-BDBB-42B3-A513-63B6FAB53046}" destId="{31519058-F543-40FC-8252-D33681C04F9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22E66-3C0A-421B-9287-922D1C875A63}">
      <dsp:nvSpPr>
        <dsp:cNvPr id="0" name=""/>
        <dsp:cNvSpPr/>
      </dsp:nvSpPr>
      <dsp:spPr>
        <a:xfrm>
          <a:off x="0" y="0"/>
          <a:ext cx="6066790" cy="130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noProof="0" dirty="0" smtClean="0"/>
            <a:t>Activity organised by the lecturers (15-30min)</a:t>
          </a:r>
          <a:endParaRPr lang="en-GB" sz="3400" kern="1200" noProof="0" dirty="0"/>
        </a:p>
      </dsp:txBody>
      <dsp:txXfrm>
        <a:off x="38234" y="38234"/>
        <a:ext cx="4658159" cy="1228933"/>
      </dsp:txXfrm>
    </dsp:sp>
    <dsp:sp modelId="{CF148CA1-CF67-4724-9963-FBEA577F864D}">
      <dsp:nvSpPr>
        <dsp:cNvPr id="0" name=""/>
        <dsp:cNvSpPr/>
      </dsp:nvSpPr>
      <dsp:spPr>
        <a:xfrm>
          <a:off x="535304" y="1522968"/>
          <a:ext cx="6066790" cy="130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noProof="0" smtClean="0"/>
            <a:t>Sprints (50-65min)</a:t>
          </a:r>
          <a:endParaRPr lang="en-GB" sz="3400" kern="1200" noProof="0"/>
        </a:p>
      </dsp:txBody>
      <dsp:txXfrm>
        <a:off x="573538" y="1561202"/>
        <a:ext cx="4606506" cy="1228933"/>
      </dsp:txXfrm>
    </dsp:sp>
    <dsp:sp modelId="{E4F30DE0-C210-470D-9DE8-A837FF28077D}">
      <dsp:nvSpPr>
        <dsp:cNvPr id="0" name=""/>
        <dsp:cNvSpPr/>
      </dsp:nvSpPr>
      <dsp:spPr>
        <a:xfrm>
          <a:off x="1070609" y="3045936"/>
          <a:ext cx="6066790" cy="13054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noProof="0" dirty="0" smtClean="0"/>
            <a:t>Retrospection and review (10min)</a:t>
          </a:r>
          <a:endParaRPr lang="en-GB" sz="3400" kern="1200" noProof="0" dirty="0"/>
        </a:p>
      </dsp:txBody>
      <dsp:txXfrm>
        <a:off x="1108843" y="3084170"/>
        <a:ext cx="4606506" cy="1228933"/>
      </dsp:txXfrm>
    </dsp:sp>
    <dsp:sp modelId="{0A8C7A68-0D71-424D-8557-2835DEFA9D9D}">
      <dsp:nvSpPr>
        <dsp:cNvPr id="0" name=""/>
        <dsp:cNvSpPr/>
      </dsp:nvSpPr>
      <dsp:spPr>
        <a:xfrm>
          <a:off x="521827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noProof="0"/>
        </a:p>
      </dsp:txBody>
      <dsp:txXfrm>
        <a:off x="5409194" y="989929"/>
        <a:ext cx="466680" cy="638504"/>
      </dsp:txXfrm>
    </dsp:sp>
    <dsp:sp modelId="{CAE53AED-C9CC-4368-A94A-5E47D859A1EA}">
      <dsp:nvSpPr>
        <dsp:cNvPr id="0" name=""/>
        <dsp:cNvSpPr/>
      </dsp:nvSpPr>
      <dsp:spPr>
        <a:xfrm>
          <a:off x="5753584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 noProof="0"/>
        </a:p>
      </dsp:txBody>
      <dsp:txXfrm>
        <a:off x="5944499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B9545-461E-4B5F-BC9D-F1136251BE6F}" type="datetimeFigureOut">
              <a:rPr lang="en-US" smtClean="0"/>
              <a:t>3/1/19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30B57-ABB7-4D19-9DB9-85DEF5B911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2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03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26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2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crucial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board</a:t>
            </a:r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	Team Name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Team </a:t>
            </a:r>
            <a:r>
              <a:rPr lang="de-DE" baseline="0" dirty="0" err="1" smtClean="0"/>
              <a:t>members</a:t>
            </a:r>
            <a:endParaRPr lang="de-DE" dirty="0" smtClean="0"/>
          </a:p>
          <a:p>
            <a:r>
              <a:rPr lang="de-DE" dirty="0" smtClean="0"/>
              <a:t>	Boxes </a:t>
            </a:r>
            <a:r>
              <a:rPr lang="de-DE" dirty="0" err="1" smtClean="0"/>
              <a:t>with</a:t>
            </a:r>
            <a:r>
              <a:rPr lang="de-DE" baseline="0" dirty="0" smtClean="0"/>
              <a:t>: Do-</a:t>
            </a:r>
            <a:r>
              <a:rPr lang="de-DE" baseline="0" dirty="0" err="1" smtClean="0"/>
              <a:t>Tos</a:t>
            </a:r>
            <a:r>
              <a:rPr lang="de-DE" baseline="0" dirty="0" smtClean="0"/>
              <a:t>, Work in Progress, Help </a:t>
            </a:r>
            <a:r>
              <a:rPr lang="de-DE" baseline="0" dirty="0" err="1" smtClean="0"/>
              <a:t>needed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Done</a:t>
            </a:r>
            <a:endParaRPr lang="de-DE" baseline="0" dirty="0" smtClean="0"/>
          </a:p>
          <a:p>
            <a:r>
              <a:rPr lang="de-DE" baseline="0" dirty="0" smtClean="0"/>
              <a:t>	Post-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tasks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indication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worload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 in time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points</a:t>
            </a:r>
            <a:r>
              <a:rPr lang="de-DE" baseline="0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0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burn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lines</a:t>
            </a:r>
            <a:endParaRPr lang="de-DE" baseline="0" dirty="0" smtClean="0"/>
          </a:p>
          <a:p>
            <a:r>
              <a:rPr lang="de-DE" baseline="0" dirty="0" smtClean="0"/>
              <a:t>Line 1 (</a:t>
            </a:r>
            <a:r>
              <a:rPr lang="de-DE" baseline="0" dirty="0" err="1" smtClean="0"/>
              <a:t>red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estimated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cumulated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endParaRPr lang="de-DE" baseline="0" dirty="0" smtClean="0"/>
          </a:p>
          <a:p>
            <a:r>
              <a:rPr lang="de-DE" baseline="0" dirty="0" smtClean="0"/>
              <a:t>Line 2 (</a:t>
            </a:r>
            <a:r>
              <a:rPr lang="de-DE" baseline="0" dirty="0" err="1" smtClean="0"/>
              <a:t>green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real </a:t>
            </a:r>
            <a:r>
              <a:rPr lang="de-DE" baseline="0" dirty="0" err="1" smtClean="0"/>
              <a:t>cumulated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help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management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progress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8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noProof="0" dirty="0" smtClean="0"/>
              <a:t>Enter your available</a:t>
            </a:r>
            <a:r>
              <a:rPr lang="en-GB" b="0" baseline="0" noProof="0" dirty="0" smtClean="0"/>
              <a:t> time slot here and calculate the total amount of available time</a:t>
            </a:r>
            <a:endParaRPr lang="en-GB" b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45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time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adjusted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66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adjusted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12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30B57-ABB7-4D19-9DB9-85DEF5B911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5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de-DE" smtClean="0"/>
              <a:t>Titelmasterformat durch Klicken bearbeiten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767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348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63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612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6236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60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74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511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744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00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86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5DF5-0D99-4637-AE20-09851F225AB0}" type="datetimeFigureOut">
              <a:rPr lang="hr-HR" smtClean="0"/>
              <a:t>3/1/19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92F8-88B9-48E5-9B8F-3F206E5F35A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21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04041"/>
          </a:solidFill>
          <a:latin typeface="Adobe Fan Heiti Std B" panose="020B0700000000000000" pitchFamily="34" charset="-128"/>
          <a:ea typeface="Adobe Fan Heiti Std B" panose="020B07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>
                <a:latin typeface="+mn-lt"/>
              </a:rPr>
              <a:t>International </a:t>
            </a:r>
            <a:r>
              <a:rPr lang="en-GB" noProof="0" dirty="0" smtClean="0">
                <a:latin typeface="+mn-lt"/>
              </a:rPr>
              <a:t>Student Meeting</a:t>
            </a:r>
            <a:endParaRPr lang="en-GB" noProof="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Preparing </a:t>
            </a:r>
            <a:r>
              <a:rPr lang="en-GB" sz="4000" dirty="0" smtClean="0">
                <a:latin typeface="+mn-lt"/>
              </a:rPr>
              <a:t>Your </a:t>
            </a:r>
            <a:r>
              <a:rPr lang="en-GB" sz="4000" dirty="0" err="1" smtClean="0">
                <a:latin typeface="+mn-lt"/>
              </a:rPr>
              <a:t>Kanban</a:t>
            </a:r>
            <a:r>
              <a:rPr lang="en-GB" sz="4000" dirty="0" smtClean="0">
                <a:latin typeface="+mn-lt"/>
              </a:rPr>
              <a:t> Board</a:t>
            </a:r>
            <a:endParaRPr lang="hr-HR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975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How do you prepare your board?</a:t>
            </a:r>
            <a:endParaRPr lang="en-GB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Please draw a board (incl. a </a:t>
            </a:r>
            <a:r>
              <a:rPr lang="en-GB" dirty="0" smtClean="0">
                <a:latin typeface="+mn-lt"/>
              </a:rPr>
              <a:t>burn up </a:t>
            </a:r>
            <a:r>
              <a:rPr lang="en-GB" dirty="0" smtClean="0">
                <a:latin typeface="+mn-lt"/>
              </a:rPr>
              <a:t>chart) as in the example (previous slides)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Take </a:t>
            </a:r>
            <a:r>
              <a:rPr lang="en-GB" dirty="0" smtClean="0">
                <a:latin typeface="+mn-lt"/>
              </a:rPr>
              <a:t>time </a:t>
            </a:r>
            <a:r>
              <a:rPr lang="en-GB" dirty="0" smtClean="0">
                <a:latin typeface="+mn-lt"/>
              </a:rPr>
              <a:t>to get on overview of what you want to achieve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Write down each sub-task (sprint) on a post-it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Estimate the time/points you need to achieve each sub-task (sprint) and write it on the respective post-it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+mn-lt"/>
              </a:rPr>
              <a:t>Pin the posts on the “To </a:t>
            </a:r>
            <a:r>
              <a:rPr lang="en-GB" dirty="0" smtClean="0">
                <a:latin typeface="+mn-lt"/>
              </a:rPr>
              <a:t>do</a:t>
            </a:r>
            <a:r>
              <a:rPr lang="en-GB" dirty="0" smtClean="0">
                <a:latin typeface="+mn-lt"/>
              </a:rPr>
              <a:t>” section of your board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>
              <a:latin typeface="+mn-lt"/>
            </a:endParaRP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		If you need help, just ask me!</a:t>
            </a:r>
          </a:p>
          <a:p>
            <a:pPr lvl="0" fontAlgn="base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28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Work in </a:t>
            </a:r>
            <a:r>
              <a:rPr lang="en-GB" dirty="0" smtClean="0">
                <a:latin typeface="+mn-lt"/>
              </a:rPr>
              <a:t>Progress</a:t>
            </a:r>
            <a:endParaRPr lang="en-GB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endParaRPr lang="en-US" dirty="0"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44" y="1320775"/>
            <a:ext cx="9109356" cy="491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2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Why do we need </a:t>
            </a:r>
            <a:r>
              <a:rPr lang="en-GB" dirty="0" err="1" smtClean="0">
                <a:latin typeface="+mn-lt"/>
              </a:rPr>
              <a:t>Kanban</a:t>
            </a:r>
            <a:r>
              <a:rPr lang="en-GB" dirty="0" smtClean="0">
                <a:latin typeface="+mn-lt"/>
              </a:rPr>
              <a:t> boards</a:t>
            </a:r>
            <a:r>
              <a:rPr lang="en-GB" dirty="0" smtClean="0">
                <a:latin typeface="+mn-lt"/>
              </a:rPr>
              <a:t>?</a:t>
            </a:r>
            <a:endParaRPr lang="en-GB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GB" dirty="0" smtClean="0">
                <a:latin typeface="+mn-lt"/>
              </a:rPr>
              <a:t>Provides </a:t>
            </a:r>
            <a:r>
              <a:rPr lang="en-GB" dirty="0" smtClean="0">
                <a:latin typeface="+mn-lt"/>
              </a:rPr>
              <a:t>you (and the lecturers) with transparency of your progress</a:t>
            </a:r>
          </a:p>
          <a:p>
            <a:pPr lvl="0" fontAlgn="base"/>
            <a:r>
              <a:rPr lang="en-GB" dirty="0" smtClean="0">
                <a:latin typeface="+mn-lt"/>
              </a:rPr>
              <a:t>Structures </a:t>
            </a:r>
            <a:r>
              <a:rPr lang="en-GB" dirty="0" smtClean="0">
                <a:latin typeface="+mn-lt"/>
              </a:rPr>
              <a:t>your time to make sure </a:t>
            </a:r>
            <a:r>
              <a:rPr lang="en-GB" dirty="0" smtClean="0">
                <a:latin typeface="+mn-lt"/>
              </a:rPr>
              <a:t>it’s used </a:t>
            </a:r>
            <a:r>
              <a:rPr lang="en-GB" dirty="0" smtClean="0">
                <a:latin typeface="+mn-lt"/>
              </a:rPr>
              <a:t>as productively as possible, but at your own terms</a:t>
            </a:r>
          </a:p>
          <a:p>
            <a:pPr lvl="0" fontAlgn="base"/>
            <a:r>
              <a:rPr lang="en-GB" dirty="0" smtClean="0">
                <a:latin typeface="+mn-lt"/>
              </a:rPr>
              <a:t>Ensures the </a:t>
            </a:r>
            <a:r>
              <a:rPr lang="en-GB" dirty="0" smtClean="0">
                <a:latin typeface="+mn-lt"/>
              </a:rPr>
              <a:t>lecturers can help </a:t>
            </a:r>
            <a:r>
              <a:rPr lang="en-GB" dirty="0" smtClean="0">
                <a:latin typeface="+mn-lt"/>
              </a:rPr>
              <a:t>with </a:t>
            </a:r>
            <a:r>
              <a:rPr lang="en-GB" dirty="0" smtClean="0">
                <a:latin typeface="+mn-lt"/>
              </a:rPr>
              <a:t>your tasks immediately</a:t>
            </a:r>
          </a:p>
          <a:p>
            <a:pPr lvl="0" fontAlgn="base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58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What is a Kanban board?</a:t>
            </a:r>
            <a:endParaRPr lang="en-GB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endParaRPr lang="en-US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6576"/>
            <a:ext cx="9156550" cy="47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0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What is a burn up chart?</a:t>
            </a:r>
            <a:endParaRPr lang="en-GB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endParaRPr lang="en-US" dirty="0">
              <a:latin typeface="+mn-l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1419529"/>
            <a:ext cx="6477000" cy="475743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060180" y="5471160"/>
            <a:ext cx="96012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Slots</a:t>
            </a:r>
          </a:p>
        </p:txBody>
      </p:sp>
      <p:sp>
        <p:nvSpPr>
          <p:cNvPr id="7" name="Rechteck 6"/>
          <p:cNvSpPr/>
          <p:nvPr/>
        </p:nvSpPr>
        <p:spPr>
          <a:xfrm>
            <a:off x="2524104" y="2109798"/>
            <a:ext cx="96012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Points/ Time</a:t>
            </a:r>
          </a:p>
        </p:txBody>
      </p:sp>
    </p:spTree>
    <p:extLst>
      <p:ext uri="{BB962C8B-B14F-4D97-AF65-F5344CB8AC3E}">
        <p14:creationId xmlns:p14="http://schemas.microsoft.com/office/powerpoint/2010/main" val="78778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latin typeface="+mn-lt"/>
              </a:rPr>
              <a:t>How much self-organised time </a:t>
            </a:r>
            <a:r>
              <a:rPr lang="en-GB" noProof="0" dirty="0" smtClean="0">
                <a:latin typeface="+mn-lt"/>
              </a:rPr>
              <a:t>do </a:t>
            </a:r>
            <a:r>
              <a:rPr lang="en-GB" noProof="0" dirty="0" smtClean="0">
                <a:latin typeface="+mn-lt"/>
              </a:rPr>
              <a:t>you have?</a:t>
            </a:r>
            <a:endParaRPr lang="en-GB" noProof="0" dirty="0">
              <a:latin typeface="+mn-lt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117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How are your sessions structured?</a:t>
            </a:r>
            <a:endParaRPr lang="en-GB" dirty="0">
              <a:latin typeface="+mn-lt"/>
            </a:endParaRPr>
          </a:p>
        </p:txBody>
      </p:sp>
      <p:graphicFrame>
        <p:nvGraphicFramePr>
          <p:cNvPr id="19" name="Inhaltsplatzhalter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468985"/>
              </p:ext>
            </p:extLst>
          </p:nvPr>
        </p:nvGraphicFramePr>
        <p:xfrm>
          <a:off x="838200" y="1825625"/>
          <a:ext cx="71374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8792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How should your board look?</a:t>
            </a:r>
            <a:endParaRPr lang="en-GB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38200" y="1690688"/>
            <a:ext cx="9315450" cy="4405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23950" y="1690688"/>
            <a:ext cx="27051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Team </a:t>
            </a:r>
            <a:r>
              <a:rPr lang="de-DE" dirty="0" err="1"/>
              <a:t>n</a:t>
            </a:r>
            <a:r>
              <a:rPr lang="de-DE" dirty="0" err="1" smtClean="0"/>
              <a:t>ame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400550" y="1690688"/>
            <a:ext cx="563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Team </a:t>
            </a:r>
            <a:r>
              <a:rPr lang="de-DE" dirty="0" err="1"/>
              <a:t>m</a:t>
            </a:r>
            <a:r>
              <a:rPr lang="de-DE" dirty="0" err="1" smtClean="0"/>
              <a:t>embers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123950" y="2443163"/>
            <a:ext cx="184215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o: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3395662" y="2443163"/>
            <a:ext cx="27051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Currently</a:t>
            </a:r>
            <a:r>
              <a:rPr lang="de-DE" dirty="0" smtClean="0"/>
              <a:t> in </a:t>
            </a:r>
            <a:r>
              <a:rPr lang="de-DE" dirty="0" err="1"/>
              <a:t>p</a:t>
            </a:r>
            <a:r>
              <a:rPr lang="de-DE" dirty="0" err="1" smtClean="0"/>
              <a:t>rogress</a:t>
            </a:r>
            <a:r>
              <a:rPr lang="de-DE" dirty="0" smtClean="0"/>
              <a:t>: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395662" y="4028598"/>
            <a:ext cx="139923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Help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teams</a:t>
            </a:r>
            <a:r>
              <a:rPr lang="de-DE" dirty="0" smtClean="0"/>
              <a:t>: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895850" y="4013595"/>
            <a:ext cx="1190625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Help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lecturers</a:t>
            </a:r>
            <a:r>
              <a:rPr lang="de-DE" dirty="0" smtClean="0"/>
              <a:t>: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6362700" y="2402681"/>
            <a:ext cx="36766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Done</a:t>
            </a:r>
            <a:r>
              <a:rPr lang="de-DE" dirty="0" smtClean="0"/>
              <a:t>: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362700" y="4062174"/>
            <a:ext cx="367665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err="1" smtClean="0"/>
              <a:t>Burn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chart</a:t>
            </a:r>
            <a:r>
              <a:rPr lang="de-DE" dirty="0" smtClean="0"/>
              <a:t>: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</p:txBody>
      </p:sp>
      <p:cxnSp>
        <p:nvCxnSpPr>
          <p:cNvPr id="18" name="Gekrümmter Verbinder 17"/>
          <p:cNvCxnSpPr/>
          <p:nvPr/>
        </p:nvCxnSpPr>
        <p:spPr>
          <a:xfrm rot="5400000">
            <a:off x="6924000" y="5061600"/>
            <a:ext cx="1147200" cy="48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/>
          <p:nvPr/>
        </p:nvCxnSpPr>
        <p:spPr>
          <a:xfrm flipH="1">
            <a:off x="7495200" y="5637600"/>
            <a:ext cx="180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V="1">
            <a:off x="7495200" y="4771200"/>
            <a:ext cx="1191600" cy="86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78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How should your </a:t>
            </a:r>
            <a:r>
              <a:rPr lang="en-GB" dirty="0" smtClean="0">
                <a:latin typeface="+mn-lt"/>
              </a:rPr>
              <a:t>burn up </a:t>
            </a:r>
            <a:r>
              <a:rPr lang="en-GB" dirty="0" smtClean="0">
                <a:latin typeface="+mn-lt"/>
              </a:rPr>
              <a:t>chart look?</a:t>
            </a:r>
            <a:endParaRPr lang="en-GB" dirty="0">
              <a:latin typeface="+mn-lt"/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336470"/>
              </p:ext>
            </p:extLst>
          </p:nvPr>
        </p:nvGraphicFramePr>
        <p:xfrm>
          <a:off x="375920" y="1690688"/>
          <a:ext cx="10261599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9110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DDD96114-6485-4712-A2E5-F80BEEB2F904}" vid="{E763CF33-CB39-41AA-926E-C2936AC49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Financial Plan</Template>
  <TotalTime>17</TotalTime>
  <Words>346</Words>
  <Application>Microsoft Macintosh PowerPoint</Application>
  <PresentationFormat>Custom</PresentationFormat>
  <Paragraphs>75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International Student Meeting</vt:lpstr>
      <vt:lpstr>Work in Progress</vt:lpstr>
      <vt:lpstr>Why do we need Kanban boards?</vt:lpstr>
      <vt:lpstr>What is a Kanban board?</vt:lpstr>
      <vt:lpstr>What is a burn up chart?</vt:lpstr>
      <vt:lpstr>How much self-organised time do you have?</vt:lpstr>
      <vt:lpstr>How are your sessions structured?</vt:lpstr>
      <vt:lpstr>How should your board look?</vt:lpstr>
      <vt:lpstr>How should your burn up chart look?</vt:lpstr>
      <vt:lpstr>How do you prepare your board?</vt:lpstr>
    </vt:vector>
  </TitlesOfParts>
  <Company>HTW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C1.4.4 Financial Plan</dc:title>
  <dc:creator>Wohlgemuth</dc:creator>
  <cp:lastModifiedBy>Microsoft Office User</cp:lastModifiedBy>
  <cp:revision>102</cp:revision>
  <dcterms:created xsi:type="dcterms:W3CDTF">2017-05-24T11:49:00Z</dcterms:created>
  <dcterms:modified xsi:type="dcterms:W3CDTF">2019-03-01T09:27:55Z</dcterms:modified>
</cp:coreProperties>
</file>