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83" r:id="rId3"/>
    <p:sldId id="281" r:id="rId4"/>
    <p:sldId id="258" r:id="rId5"/>
    <p:sldId id="105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1060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1062" r:id="rId27"/>
    <p:sldId id="1061" r:id="rId28"/>
    <p:sldId id="1064" r:id="rId2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2D3"/>
    <a:srgbClr val="99CA48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7747" autoAdjust="0"/>
  </p:normalViewPr>
  <p:slideViewPr>
    <p:cSldViewPr snapToGrid="0">
      <p:cViewPr varScale="1">
        <p:scale>
          <a:sx n="60" d="100"/>
          <a:sy n="60" d="100"/>
        </p:scale>
        <p:origin x="852" y="6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http://chantingtypist.blogspot.com/2012/03/its-always-good-to-check-price-tag.html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://www.eoi.es/blogs/embasev/2015/10/07/claves-para-aprender-idiomas/" TargetMode="External"/><Relationship Id="rId1" Type="http://schemas.openxmlformats.org/officeDocument/2006/relationships/image" Target="../media/image8.jpeg"/><Relationship Id="rId6" Type="http://schemas.openxmlformats.org/officeDocument/2006/relationships/hyperlink" Target="https://www.boundless.com/finance/textbooks/boundless-finance-textbook/forecasting-financial-statements-4/building-a-cash-budget-52/the-forecast-budget-249-3817/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openclipart.org/detail/48427/clock-by-palomaironique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pngimg.com/download/14891" TargetMode="External"/><Relationship Id="rId1" Type="http://schemas.openxmlformats.org/officeDocument/2006/relationships/image" Target="../media/image13.png"/><Relationship Id="rId6" Type="http://schemas.openxmlformats.org/officeDocument/2006/relationships/hyperlink" Target="http://pngimg.com/download/14974" TargetMode="External"/><Relationship Id="rId5" Type="http://schemas.openxmlformats.org/officeDocument/2006/relationships/image" Target="../media/image15.png"/><Relationship Id="rId4" Type="http://schemas.openxmlformats.org/officeDocument/2006/relationships/hyperlink" Target="http://commons.wikimedia.org/wiki/File:2_number_black_and_white.svg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http://chantingtypist.blogspot.com/2012/03/its-always-good-to-check-price-tag.html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hyperlink" Target="http://www.eoi.es/blogs/embasev/2015/10/07/claves-para-aprender-idiomas/" TargetMode="External"/><Relationship Id="rId1" Type="http://schemas.openxmlformats.org/officeDocument/2006/relationships/image" Target="../media/image8.jpeg"/><Relationship Id="rId6" Type="http://schemas.openxmlformats.org/officeDocument/2006/relationships/hyperlink" Target="https://www.boundless.com/finance/textbooks/boundless-finance-textbook/forecasting-financial-statements-4/building-a-cash-budget-52/the-forecast-budget-249-3817/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openclipart.org/detail/48427/clock-by-palomaironique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pngimg.com/download/14891" TargetMode="External"/><Relationship Id="rId1" Type="http://schemas.openxmlformats.org/officeDocument/2006/relationships/image" Target="../media/image13.png"/><Relationship Id="rId6" Type="http://schemas.openxmlformats.org/officeDocument/2006/relationships/hyperlink" Target="http://pngimg.com/download/14974" TargetMode="External"/><Relationship Id="rId5" Type="http://schemas.openxmlformats.org/officeDocument/2006/relationships/image" Target="../media/image15.png"/><Relationship Id="rId4" Type="http://schemas.openxmlformats.org/officeDocument/2006/relationships/hyperlink" Target="http://commons.wikimedia.org/wiki/File:2_number_black_and_white.sv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FB38B-3A63-4D35-9FE7-C11A91810BD7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B1971FAC-F26A-4CBB-B07F-B961FFA1B864}">
      <dgm:prSet phldrT="[Text]"/>
      <dgm:spPr/>
      <dgm:t>
        <a:bodyPr/>
        <a:lstStyle/>
        <a:p>
          <a:pPr>
            <a:buNone/>
          </a:pPr>
          <a:r>
            <a:rPr lang="en-GB"/>
            <a:t>Direct costs vs. indirect costs (=overhead) </a:t>
          </a:r>
          <a:endParaRPr lang="de-DE"/>
        </a:p>
      </dgm:t>
    </dgm:pt>
    <dgm:pt modelId="{CE9C42B9-8ADA-463C-BFBF-3A2C1012740F}" type="parTrans" cxnId="{B6ED1AEB-811F-46A4-A558-94E204FE9A2B}">
      <dgm:prSet/>
      <dgm:spPr/>
      <dgm:t>
        <a:bodyPr/>
        <a:lstStyle/>
        <a:p>
          <a:endParaRPr lang="de-DE"/>
        </a:p>
      </dgm:t>
    </dgm:pt>
    <dgm:pt modelId="{5C1A50C1-5DA4-4884-B952-1994BEBF4445}" type="sibTrans" cxnId="{B6ED1AEB-811F-46A4-A558-94E204FE9A2B}">
      <dgm:prSet/>
      <dgm:spPr/>
      <dgm:t>
        <a:bodyPr/>
        <a:lstStyle/>
        <a:p>
          <a:endParaRPr lang="de-DE"/>
        </a:p>
      </dgm:t>
    </dgm:pt>
    <dgm:pt modelId="{A09E3E90-263F-4AB9-8A77-2D996C6FCE27}">
      <dgm:prSet/>
      <dgm:spPr/>
      <dgm:t>
        <a:bodyPr/>
        <a:lstStyle/>
        <a:p>
          <a:r>
            <a:rPr lang="en-GB"/>
            <a:t>Direct cost are (conveniently and economically) traceable to a cost object</a:t>
          </a:r>
          <a:endParaRPr lang="en-GB" dirty="0"/>
        </a:p>
      </dgm:t>
    </dgm:pt>
    <dgm:pt modelId="{A263ED14-FB14-4B68-8345-B38EBC78AB4B}" type="parTrans" cxnId="{97D7884F-BD50-4636-96D1-E90E152DDD5D}">
      <dgm:prSet/>
      <dgm:spPr/>
      <dgm:t>
        <a:bodyPr/>
        <a:lstStyle/>
        <a:p>
          <a:endParaRPr lang="de-DE"/>
        </a:p>
      </dgm:t>
    </dgm:pt>
    <dgm:pt modelId="{B9090C81-A443-42E7-BDC3-715F3F234A2A}" type="sibTrans" cxnId="{97D7884F-BD50-4636-96D1-E90E152DDD5D}">
      <dgm:prSet/>
      <dgm:spPr/>
      <dgm:t>
        <a:bodyPr/>
        <a:lstStyle/>
        <a:p>
          <a:endParaRPr lang="de-DE"/>
        </a:p>
      </dgm:t>
    </dgm:pt>
    <dgm:pt modelId="{3F587296-AE0E-4613-AB39-8C2325407DC2}">
      <dgm:prSet/>
      <dgm:spPr/>
      <dgm:t>
        <a:bodyPr/>
        <a:lstStyle/>
        <a:p>
          <a:r>
            <a:rPr lang="en-GB"/>
            <a:t>Indirect costs are not</a:t>
          </a:r>
          <a:endParaRPr lang="en-GB" dirty="0"/>
        </a:p>
      </dgm:t>
    </dgm:pt>
    <dgm:pt modelId="{6AFD8C53-F734-4ACC-A4D3-F443914B423D}" type="parTrans" cxnId="{245EE75A-98E2-467C-B05D-968956A756AB}">
      <dgm:prSet/>
      <dgm:spPr/>
      <dgm:t>
        <a:bodyPr/>
        <a:lstStyle/>
        <a:p>
          <a:endParaRPr lang="de-DE"/>
        </a:p>
      </dgm:t>
    </dgm:pt>
    <dgm:pt modelId="{3220E1FB-BFE2-4CA5-ACDF-1CBCAFFB9F21}" type="sibTrans" cxnId="{245EE75A-98E2-467C-B05D-968956A756AB}">
      <dgm:prSet/>
      <dgm:spPr/>
      <dgm:t>
        <a:bodyPr/>
        <a:lstStyle/>
        <a:p>
          <a:endParaRPr lang="de-DE"/>
        </a:p>
      </dgm:t>
    </dgm:pt>
    <dgm:pt modelId="{4FC8ECAF-450A-4AD5-ABB5-087BEFF6A2C9}">
      <dgm:prSet/>
      <dgm:spPr/>
      <dgm:t>
        <a:bodyPr/>
        <a:lstStyle/>
        <a:p>
          <a:r>
            <a:rPr lang="en-GB"/>
            <a:t>Variable costs vs. fixed costs</a:t>
          </a:r>
          <a:endParaRPr lang="en-GB" dirty="0"/>
        </a:p>
      </dgm:t>
    </dgm:pt>
    <dgm:pt modelId="{F225330D-D572-4126-B3CE-00E872128301}" type="parTrans" cxnId="{377EF43F-2C1F-4D8E-A3D5-8D772A78A586}">
      <dgm:prSet/>
      <dgm:spPr/>
      <dgm:t>
        <a:bodyPr/>
        <a:lstStyle/>
        <a:p>
          <a:endParaRPr lang="de-DE"/>
        </a:p>
      </dgm:t>
    </dgm:pt>
    <dgm:pt modelId="{AA4C2927-A9F7-488C-AB6C-F80F282D2D5B}" type="sibTrans" cxnId="{377EF43F-2C1F-4D8E-A3D5-8D772A78A586}">
      <dgm:prSet/>
      <dgm:spPr/>
      <dgm:t>
        <a:bodyPr/>
        <a:lstStyle/>
        <a:p>
          <a:endParaRPr lang="de-DE"/>
        </a:p>
      </dgm:t>
    </dgm:pt>
    <dgm:pt modelId="{D88C89A0-4C3E-47F0-989E-DFADAC1D4CCF}">
      <dgm:prSet/>
      <dgm:spPr/>
      <dgm:t>
        <a:bodyPr/>
        <a:lstStyle/>
        <a:p>
          <a:r>
            <a:rPr lang="en-GB" dirty="0"/>
            <a:t>Variable costs change (in total) proportionally to changes in activity/volume levels</a:t>
          </a:r>
        </a:p>
      </dgm:t>
    </dgm:pt>
    <dgm:pt modelId="{A11CBE7D-20EF-4B3F-8861-38E46EBCD67B}" type="parTrans" cxnId="{67B50A37-84B2-40DB-A0B8-410767CE7C89}">
      <dgm:prSet/>
      <dgm:spPr/>
      <dgm:t>
        <a:bodyPr/>
        <a:lstStyle/>
        <a:p>
          <a:endParaRPr lang="de-DE"/>
        </a:p>
      </dgm:t>
    </dgm:pt>
    <dgm:pt modelId="{FC99464C-DEA8-405B-AE27-1A072DCBF2CC}" type="sibTrans" cxnId="{67B50A37-84B2-40DB-A0B8-410767CE7C89}">
      <dgm:prSet/>
      <dgm:spPr/>
      <dgm:t>
        <a:bodyPr/>
        <a:lstStyle/>
        <a:p>
          <a:endParaRPr lang="de-DE"/>
        </a:p>
      </dgm:t>
    </dgm:pt>
    <dgm:pt modelId="{B3BA83BC-F6CF-474B-8538-C2848A308B32}">
      <dgm:prSet/>
      <dgm:spPr/>
      <dgm:t>
        <a:bodyPr/>
        <a:lstStyle/>
        <a:p>
          <a:r>
            <a:rPr lang="en-GB"/>
            <a:t>Fixed cost (in total) do not</a:t>
          </a:r>
          <a:endParaRPr lang="en-GB" dirty="0"/>
        </a:p>
      </dgm:t>
    </dgm:pt>
    <dgm:pt modelId="{4A6EFB74-39E0-4A9C-9CEF-3C49424CCF7D}" type="parTrans" cxnId="{C5D0EB07-3822-44AE-AA76-69B10B4A9476}">
      <dgm:prSet/>
      <dgm:spPr/>
      <dgm:t>
        <a:bodyPr/>
        <a:lstStyle/>
        <a:p>
          <a:endParaRPr lang="de-DE"/>
        </a:p>
      </dgm:t>
    </dgm:pt>
    <dgm:pt modelId="{6D43CB48-4504-4633-BBF0-5D98DF5AF4EF}" type="sibTrans" cxnId="{C5D0EB07-3822-44AE-AA76-69B10B4A9476}">
      <dgm:prSet/>
      <dgm:spPr/>
      <dgm:t>
        <a:bodyPr/>
        <a:lstStyle/>
        <a:p>
          <a:endParaRPr lang="de-DE"/>
        </a:p>
      </dgm:t>
    </dgm:pt>
    <dgm:pt modelId="{5F2CBBFD-0507-4FE8-9B14-AAA74E6B80EE}">
      <dgm:prSet/>
      <dgm:spPr/>
      <dgm:t>
        <a:bodyPr/>
        <a:lstStyle/>
        <a:p>
          <a:r>
            <a:rPr lang="en-GB" dirty="0"/>
            <a:t>This is the opposite on a per unit level</a:t>
          </a:r>
        </a:p>
      </dgm:t>
    </dgm:pt>
    <dgm:pt modelId="{7C4C2700-CAD2-4DE7-B169-408C0BD241C7}" type="parTrans" cxnId="{8D760A6B-9A47-49E2-934B-B82F53F2EDB7}">
      <dgm:prSet/>
      <dgm:spPr/>
      <dgm:t>
        <a:bodyPr/>
        <a:lstStyle/>
        <a:p>
          <a:endParaRPr lang="de-DE"/>
        </a:p>
      </dgm:t>
    </dgm:pt>
    <dgm:pt modelId="{03723EB0-F409-4F2C-9E80-990CE6F78664}" type="sibTrans" cxnId="{8D760A6B-9A47-49E2-934B-B82F53F2EDB7}">
      <dgm:prSet/>
      <dgm:spPr/>
      <dgm:t>
        <a:bodyPr/>
        <a:lstStyle/>
        <a:p>
          <a:endParaRPr lang="de-DE"/>
        </a:p>
      </dgm:t>
    </dgm:pt>
    <dgm:pt modelId="{B4697800-BCCA-4FA0-997D-15937DEFC5C4}">
      <dgm:prSet/>
      <dgm:spPr/>
      <dgm:t>
        <a:bodyPr/>
        <a:lstStyle/>
        <a:p>
          <a:r>
            <a:rPr lang="en-GB"/>
            <a:t>Fixed cost are only fixed within a relevant range (step-cost function)</a:t>
          </a:r>
          <a:endParaRPr lang="en-GB" dirty="0"/>
        </a:p>
      </dgm:t>
    </dgm:pt>
    <dgm:pt modelId="{712043DE-B2EC-4779-92D3-5482EFF64FE8}" type="parTrans" cxnId="{F29AF8D3-CD80-4350-BC42-9090A6E9F3A9}">
      <dgm:prSet/>
      <dgm:spPr/>
      <dgm:t>
        <a:bodyPr/>
        <a:lstStyle/>
        <a:p>
          <a:endParaRPr lang="de-DE"/>
        </a:p>
      </dgm:t>
    </dgm:pt>
    <dgm:pt modelId="{C4055BDC-6646-453A-94BA-35C4E5423046}" type="sibTrans" cxnId="{F29AF8D3-CD80-4350-BC42-9090A6E9F3A9}">
      <dgm:prSet/>
      <dgm:spPr/>
      <dgm:t>
        <a:bodyPr/>
        <a:lstStyle/>
        <a:p>
          <a:endParaRPr lang="de-DE"/>
        </a:p>
      </dgm:t>
    </dgm:pt>
    <dgm:pt modelId="{DB800215-B174-40BE-BA77-9C0906247203}">
      <dgm:prSet/>
      <dgm:spPr/>
      <dgm:t>
        <a:bodyPr/>
        <a:lstStyle/>
        <a:p>
          <a:r>
            <a:rPr lang="en-GB"/>
            <a:t>Inventoriable costs vs. period costs</a:t>
          </a:r>
          <a:endParaRPr lang="en-GB" dirty="0"/>
        </a:p>
      </dgm:t>
    </dgm:pt>
    <dgm:pt modelId="{0C631BDD-3F19-403F-8E02-BC9D88A93D82}" type="parTrans" cxnId="{547092E7-6B0A-4015-91F7-DEDACAE9ACA3}">
      <dgm:prSet/>
      <dgm:spPr/>
      <dgm:t>
        <a:bodyPr/>
        <a:lstStyle/>
        <a:p>
          <a:endParaRPr lang="de-DE"/>
        </a:p>
      </dgm:t>
    </dgm:pt>
    <dgm:pt modelId="{625840A5-2900-4B2F-B983-823D466FBC79}" type="sibTrans" cxnId="{547092E7-6B0A-4015-91F7-DEDACAE9ACA3}">
      <dgm:prSet/>
      <dgm:spPr/>
      <dgm:t>
        <a:bodyPr/>
        <a:lstStyle/>
        <a:p>
          <a:endParaRPr lang="de-DE"/>
        </a:p>
      </dgm:t>
    </dgm:pt>
    <dgm:pt modelId="{577060C9-1783-4EB7-9EE7-7CF3622E5BF9}">
      <dgm:prSet/>
      <dgm:spPr/>
      <dgm:t>
        <a:bodyPr/>
        <a:lstStyle/>
        <a:p>
          <a:r>
            <a:rPr lang="en-GB" dirty="0"/>
            <a:t>Inventoriable costs are capitalised (B/S) and later become COGS</a:t>
          </a:r>
        </a:p>
      </dgm:t>
    </dgm:pt>
    <dgm:pt modelId="{AE2FF99C-6D69-4FCB-8B22-46DE1158F4A3}" type="parTrans" cxnId="{632CE076-9F46-4715-B13C-3C0B7C94ADC0}">
      <dgm:prSet/>
      <dgm:spPr/>
      <dgm:t>
        <a:bodyPr/>
        <a:lstStyle/>
        <a:p>
          <a:endParaRPr lang="de-DE"/>
        </a:p>
      </dgm:t>
    </dgm:pt>
    <dgm:pt modelId="{16D237A2-128A-4945-9E4C-1569ACDD0BE1}" type="sibTrans" cxnId="{632CE076-9F46-4715-B13C-3C0B7C94ADC0}">
      <dgm:prSet/>
      <dgm:spPr/>
      <dgm:t>
        <a:bodyPr/>
        <a:lstStyle/>
        <a:p>
          <a:endParaRPr lang="de-DE"/>
        </a:p>
      </dgm:t>
    </dgm:pt>
    <dgm:pt modelId="{DB84AF7C-D12F-4BB6-A599-36FC4B2A7B81}">
      <dgm:prSet/>
      <dgm:spPr/>
      <dgm:t>
        <a:bodyPr/>
        <a:lstStyle/>
        <a:p>
          <a:r>
            <a:rPr lang="en-GB"/>
            <a:t>Period costs are expensed in the period incurred (P/L)</a:t>
          </a:r>
          <a:endParaRPr lang="en-GB" dirty="0"/>
        </a:p>
      </dgm:t>
    </dgm:pt>
    <dgm:pt modelId="{E0E52BE9-73C7-4EBA-AA6F-F67757ABB9CD}" type="parTrans" cxnId="{348D0FB7-E7F9-40EA-B3FF-C046993549BF}">
      <dgm:prSet/>
      <dgm:spPr/>
      <dgm:t>
        <a:bodyPr/>
        <a:lstStyle/>
        <a:p>
          <a:endParaRPr lang="de-DE"/>
        </a:p>
      </dgm:t>
    </dgm:pt>
    <dgm:pt modelId="{CABB4DB6-D0B4-4BFA-A3AB-F35DBDFBBA78}" type="sibTrans" cxnId="{348D0FB7-E7F9-40EA-B3FF-C046993549BF}">
      <dgm:prSet/>
      <dgm:spPr/>
      <dgm:t>
        <a:bodyPr/>
        <a:lstStyle/>
        <a:p>
          <a:endParaRPr lang="de-DE"/>
        </a:p>
      </dgm:t>
    </dgm:pt>
    <dgm:pt modelId="{A218ADCA-70EB-4904-9CD2-302E10D110B4}" type="pres">
      <dgm:prSet presAssocID="{789FB38B-3A63-4D35-9FE7-C11A91810BD7}" presName="Name0" presStyleCnt="0">
        <dgm:presLayoutVars>
          <dgm:dir/>
          <dgm:animLvl val="lvl"/>
          <dgm:resizeHandles val="exact"/>
        </dgm:presLayoutVars>
      </dgm:prSet>
      <dgm:spPr/>
    </dgm:pt>
    <dgm:pt modelId="{9796BB58-9A34-4530-8F43-7AFD1DF757D0}" type="pres">
      <dgm:prSet presAssocID="{B1971FAC-F26A-4CBB-B07F-B961FFA1B864}" presName="composite" presStyleCnt="0"/>
      <dgm:spPr/>
    </dgm:pt>
    <dgm:pt modelId="{1391C4D2-CE34-4497-8129-234FE08C0E2E}" type="pres">
      <dgm:prSet presAssocID="{B1971FAC-F26A-4CBB-B07F-B961FFA1B86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F3343FB-5B95-49D5-8962-47DC2CB589D8}" type="pres">
      <dgm:prSet presAssocID="{B1971FAC-F26A-4CBB-B07F-B961FFA1B864}" presName="desTx" presStyleLbl="alignAccFollowNode1" presStyleIdx="0" presStyleCnt="3">
        <dgm:presLayoutVars>
          <dgm:bulletEnabled val="1"/>
        </dgm:presLayoutVars>
      </dgm:prSet>
      <dgm:spPr/>
    </dgm:pt>
    <dgm:pt modelId="{B0683BCA-2EBF-45ED-9609-CBF54D9D7D0A}" type="pres">
      <dgm:prSet presAssocID="{5C1A50C1-5DA4-4884-B952-1994BEBF4445}" presName="space" presStyleCnt="0"/>
      <dgm:spPr/>
    </dgm:pt>
    <dgm:pt modelId="{81042B25-7DC3-4F53-97C6-76DA3B4548E6}" type="pres">
      <dgm:prSet presAssocID="{4FC8ECAF-450A-4AD5-ABB5-087BEFF6A2C9}" presName="composite" presStyleCnt="0"/>
      <dgm:spPr/>
    </dgm:pt>
    <dgm:pt modelId="{4A65EF5B-0D00-42F1-A292-7865AF277754}" type="pres">
      <dgm:prSet presAssocID="{4FC8ECAF-450A-4AD5-ABB5-087BEFF6A2C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4746A19-0D28-4BE8-9BE8-71C4F0D4432C}" type="pres">
      <dgm:prSet presAssocID="{4FC8ECAF-450A-4AD5-ABB5-087BEFF6A2C9}" presName="desTx" presStyleLbl="alignAccFollowNode1" presStyleIdx="1" presStyleCnt="3">
        <dgm:presLayoutVars>
          <dgm:bulletEnabled val="1"/>
        </dgm:presLayoutVars>
      </dgm:prSet>
      <dgm:spPr/>
    </dgm:pt>
    <dgm:pt modelId="{C198C0C5-8403-4839-A5F8-34EE1026D597}" type="pres">
      <dgm:prSet presAssocID="{AA4C2927-A9F7-488C-AB6C-F80F282D2D5B}" presName="space" presStyleCnt="0"/>
      <dgm:spPr/>
    </dgm:pt>
    <dgm:pt modelId="{F24FB968-CEF1-4A70-8135-8872DF671A7C}" type="pres">
      <dgm:prSet presAssocID="{DB800215-B174-40BE-BA77-9C0906247203}" presName="composite" presStyleCnt="0"/>
      <dgm:spPr/>
    </dgm:pt>
    <dgm:pt modelId="{E25BDAA4-D95C-4645-B727-8BD73D9CCA37}" type="pres">
      <dgm:prSet presAssocID="{DB800215-B174-40BE-BA77-9C090624720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FA58F0B-9628-4C96-8D7B-F79BFC519FE9}" type="pres">
      <dgm:prSet presAssocID="{DB800215-B174-40BE-BA77-9C090624720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5D0EB07-3822-44AE-AA76-69B10B4A9476}" srcId="{4FC8ECAF-450A-4AD5-ABB5-087BEFF6A2C9}" destId="{B3BA83BC-F6CF-474B-8538-C2848A308B32}" srcOrd="1" destOrd="0" parTransId="{4A6EFB74-39E0-4A9C-9CEF-3C49424CCF7D}" sibTransId="{6D43CB48-4504-4633-BBF0-5D98DF5AF4EF}"/>
    <dgm:cxn modelId="{C374FF12-BB30-4F88-AF98-5FFAF76879A9}" type="presOf" srcId="{B3BA83BC-F6CF-474B-8538-C2848A308B32}" destId="{34746A19-0D28-4BE8-9BE8-71C4F0D4432C}" srcOrd="0" destOrd="1" presId="urn:microsoft.com/office/officeart/2005/8/layout/hList1"/>
    <dgm:cxn modelId="{12163935-DB54-48B5-9DC2-CF207AD6E479}" type="presOf" srcId="{B1971FAC-F26A-4CBB-B07F-B961FFA1B864}" destId="{1391C4D2-CE34-4497-8129-234FE08C0E2E}" srcOrd="0" destOrd="0" presId="urn:microsoft.com/office/officeart/2005/8/layout/hList1"/>
    <dgm:cxn modelId="{67B50A37-84B2-40DB-A0B8-410767CE7C89}" srcId="{4FC8ECAF-450A-4AD5-ABB5-087BEFF6A2C9}" destId="{D88C89A0-4C3E-47F0-989E-DFADAC1D4CCF}" srcOrd="0" destOrd="0" parTransId="{A11CBE7D-20EF-4B3F-8861-38E46EBCD67B}" sibTransId="{FC99464C-DEA8-405B-AE27-1A072DCBF2CC}"/>
    <dgm:cxn modelId="{377EF43F-2C1F-4D8E-A3D5-8D772A78A586}" srcId="{789FB38B-3A63-4D35-9FE7-C11A91810BD7}" destId="{4FC8ECAF-450A-4AD5-ABB5-087BEFF6A2C9}" srcOrd="1" destOrd="0" parTransId="{F225330D-D572-4126-B3CE-00E872128301}" sibTransId="{AA4C2927-A9F7-488C-AB6C-F80F282D2D5B}"/>
    <dgm:cxn modelId="{2E0B2D44-0309-4F5B-9716-DD5FFB731126}" type="presOf" srcId="{DB84AF7C-D12F-4BB6-A599-36FC4B2A7B81}" destId="{AFA58F0B-9628-4C96-8D7B-F79BFC519FE9}" srcOrd="0" destOrd="1" presId="urn:microsoft.com/office/officeart/2005/8/layout/hList1"/>
    <dgm:cxn modelId="{359F6548-9914-466F-80E0-9E81830BB99B}" type="presOf" srcId="{789FB38B-3A63-4D35-9FE7-C11A91810BD7}" destId="{A218ADCA-70EB-4904-9CD2-302E10D110B4}" srcOrd="0" destOrd="0" presId="urn:microsoft.com/office/officeart/2005/8/layout/hList1"/>
    <dgm:cxn modelId="{C71E384A-2B1A-4F79-B6A9-F18CD6C45B10}" type="presOf" srcId="{5F2CBBFD-0507-4FE8-9B14-AAA74E6B80EE}" destId="{34746A19-0D28-4BE8-9BE8-71C4F0D4432C}" srcOrd="0" destOrd="2" presId="urn:microsoft.com/office/officeart/2005/8/layout/hList1"/>
    <dgm:cxn modelId="{8D760A6B-9A47-49E2-934B-B82F53F2EDB7}" srcId="{4FC8ECAF-450A-4AD5-ABB5-087BEFF6A2C9}" destId="{5F2CBBFD-0507-4FE8-9B14-AAA74E6B80EE}" srcOrd="2" destOrd="0" parTransId="{7C4C2700-CAD2-4DE7-B169-408C0BD241C7}" sibTransId="{03723EB0-F409-4F2C-9E80-990CE6F78664}"/>
    <dgm:cxn modelId="{DFADC36C-3334-475B-8017-81C02628A080}" type="presOf" srcId="{3F587296-AE0E-4613-AB39-8C2325407DC2}" destId="{1F3343FB-5B95-49D5-8962-47DC2CB589D8}" srcOrd="0" destOrd="1" presId="urn:microsoft.com/office/officeart/2005/8/layout/hList1"/>
    <dgm:cxn modelId="{D8CF926D-4DF4-4D34-B79E-8C379EBEB7AB}" type="presOf" srcId="{B4697800-BCCA-4FA0-997D-15937DEFC5C4}" destId="{34746A19-0D28-4BE8-9BE8-71C4F0D4432C}" srcOrd="0" destOrd="3" presId="urn:microsoft.com/office/officeart/2005/8/layout/hList1"/>
    <dgm:cxn modelId="{97D7884F-BD50-4636-96D1-E90E152DDD5D}" srcId="{B1971FAC-F26A-4CBB-B07F-B961FFA1B864}" destId="{A09E3E90-263F-4AB9-8A77-2D996C6FCE27}" srcOrd="0" destOrd="0" parTransId="{A263ED14-FB14-4B68-8345-B38EBC78AB4B}" sibTransId="{B9090C81-A443-42E7-BDC3-715F3F234A2A}"/>
    <dgm:cxn modelId="{632CE076-9F46-4715-B13C-3C0B7C94ADC0}" srcId="{DB800215-B174-40BE-BA77-9C0906247203}" destId="{577060C9-1783-4EB7-9EE7-7CF3622E5BF9}" srcOrd="0" destOrd="0" parTransId="{AE2FF99C-6D69-4FCB-8B22-46DE1158F4A3}" sibTransId="{16D237A2-128A-4945-9E4C-1569ACDD0BE1}"/>
    <dgm:cxn modelId="{245EE75A-98E2-467C-B05D-968956A756AB}" srcId="{B1971FAC-F26A-4CBB-B07F-B961FFA1B864}" destId="{3F587296-AE0E-4613-AB39-8C2325407DC2}" srcOrd="1" destOrd="0" parTransId="{6AFD8C53-F734-4ACC-A4D3-F443914B423D}" sibTransId="{3220E1FB-BFE2-4CA5-ACDF-1CBCAFFB9F21}"/>
    <dgm:cxn modelId="{30976098-A253-4B5E-9EB5-2DB6B1526554}" type="presOf" srcId="{DB800215-B174-40BE-BA77-9C0906247203}" destId="{E25BDAA4-D95C-4645-B727-8BD73D9CCA37}" srcOrd="0" destOrd="0" presId="urn:microsoft.com/office/officeart/2005/8/layout/hList1"/>
    <dgm:cxn modelId="{1093EEA2-BDE3-4C69-BE23-53519C24117C}" type="presOf" srcId="{A09E3E90-263F-4AB9-8A77-2D996C6FCE27}" destId="{1F3343FB-5B95-49D5-8962-47DC2CB589D8}" srcOrd="0" destOrd="0" presId="urn:microsoft.com/office/officeart/2005/8/layout/hList1"/>
    <dgm:cxn modelId="{1BB00CAC-B26C-4C81-9F53-5CDA8321ADB3}" type="presOf" srcId="{577060C9-1783-4EB7-9EE7-7CF3622E5BF9}" destId="{AFA58F0B-9628-4C96-8D7B-F79BFC519FE9}" srcOrd="0" destOrd="0" presId="urn:microsoft.com/office/officeart/2005/8/layout/hList1"/>
    <dgm:cxn modelId="{348D0FB7-E7F9-40EA-B3FF-C046993549BF}" srcId="{DB800215-B174-40BE-BA77-9C0906247203}" destId="{DB84AF7C-D12F-4BB6-A599-36FC4B2A7B81}" srcOrd="1" destOrd="0" parTransId="{E0E52BE9-73C7-4EBA-AA6F-F67757ABB9CD}" sibTransId="{CABB4DB6-D0B4-4BFA-A3AB-F35DBDFBBA78}"/>
    <dgm:cxn modelId="{F29AF8D3-CD80-4350-BC42-9090A6E9F3A9}" srcId="{4FC8ECAF-450A-4AD5-ABB5-087BEFF6A2C9}" destId="{B4697800-BCCA-4FA0-997D-15937DEFC5C4}" srcOrd="3" destOrd="0" parTransId="{712043DE-B2EC-4779-92D3-5482EFF64FE8}" sibTransId="{C4055BDC-6646-453A-94BA-35C4E5423046}"/>
    <dgm:cxn modelId="{547092E7-6B0A-4015-91F7-DEDACAE9ACA3}" srcId="{789FB38B-3A63-4D35-9FE7-C11A91810BD7}" destId="{DB800215-B174-40BE-BA77-9C0906247203}" srcOrd="2" destOrd="0" parTransId="{0C631BDD-3F19-403F-8E02-BC9D88A93D82}" sibTransId="{625840A5-2900-4B2F-B983-823D466FBC79}"/>
    <dgm:cxn modelId="{D6F625EA-9D02-42E0-A6E7-CB62E458E288}" type="presOf" srcId="{4FC8ECAF-450A-4AD5-ABB5-087BEFF6A2C9}" destId="{4A65EF5B-0D00-42F1-A292-7865AF277754}" srcOrd="0" destOrd="0" presId="urn:microsoft.com/office/officeart/2005/8/layout/hList1"/>
    <dgm:cxn modelId="{B6ED1AEB-811F-46A4-A558-94E204FE9A2B}" srcId="{789FB38B-3A63-4D35-9FE7-C11A91810BD7}" destId="{B1971FAC-F26A-4CBB-B07F-B961FFA1B864}" srcOrd="0" destOrd="0" parTransId="{CE9C42B9-8ADA-463C-BFBF-3A2C1012740F}" sibTransId="{5C1A50C1-5DA4-4884-B952-1994BEBF4445}"/>
    <dgm:cxn modelId="{1002FFF5-3AB0-48FC-B65D-0D1564B7EB5C}" type="presOf" srcId="{D88C89A0-4C3E-47F0-989E-DFADAC1D4CCF}" destId="{34746A19-0D28-4BE8-9BE8-71C4F0D4432C}" srcOrd="0" destOrd="0" presId="urn:microsoft.com/office/officeart/2005/8/layout/hList1"/>
    <dgm:cxn modelId="{EAC036F7-09E5-45F6-989D-9FEB1743F8DE}" type="presParOf" srcId="{A218ADCA-70EB-4904-9CD2-302E10D110B4}" destId="{9796BB58-9A34-4530-8F43-7AFD1DF757D0}" srcOrd="0" destOrd="0" presId="urn:microsoft.com/office/officeart/2005/8/layout/hList1"/>
    <dgm:cxn modelId="{CAD901ED-0B3F-44D8-A48A-A06265DF0962}" type="presParOf" srcId="{9796BB58-9A34-4530-8F43-7AFD1DF757D0}" destId="{1391C4D2-CE34-4497-8129-234FE08C0E2E}" srcOrd="0" destOrd="0" presId="urn:microsoft.com/office/officeart/2005/8/layout/hList1"/>
    <dgm:cxn modelId="{7F587599-BACD-4C0D-AE24-08C15177AFB4}" type="presParOf" srcId="{9796BB58-9A34-4530-8F43-7AFD1DF757D0}" destId="{1F3343FB-5B95-49D5-8962-47DC2CB589D8}" srcOrd="1" destOrd="0" presId="urn:microsoft.com/office/officeart/2005/8/layout/hList1"/>
    <dgm:cxn modelId="{3766C028-D24E-42CD-AAAD-B38C8CD10F47}" type="presParOf" srcId="{A218ADCA-70EB-4904-9CD2-302E10D110B4}" destId="{B0683BCA-2EBF-45ED-9609-CBF54D9D7D0A}" srcOrd="1" destOrd="0" presId="urn:microsoft.com/office/officeart/2005/8/layout/hList1"/>
    <dgm:cxn modelId="{3E3F47A6-A43D-49C5-8C03-70D014926467}" type="presParOf" srcId="{A218ADCA-70EB-4904-9CD2-302E10D110B4}" destId="{81042B25-7DC3-4F53-97C6-76DA3B4548E6}" srcOrd="2" destOrd="0" presId="urn:microsoft.com/office/officeart/2005/8/layout/hList1"/>
    <dgm:cxn modelId="{2D88F0A5-AE4D-4E68-9154-12B372EFA064}" type="presParOf" srcId="{81042B25-7DC3-4F53-97C6-76DA3B4548E6}" destId="{4A65EF5B-0D00-42F1-A292-7865AF277754}" srcOrd="0" destOrd="0" presId="urn:microsoft.com/office/officeart/2005/8/layout/hList1"/>
    <dgm:cxn modelId="{9CFB6B08-E44B-4D3D-B7AE-272079F04EF8}" type="presParOf" srcId="{81042B25-7DC3-4F53-97C6-76DA3B4548E6}" destId="{34746A19-0D28-4BE8-9BE8-71C4F0D4432C}" srcOrd="1" destOrd="0" presId="urn:microsoft.com/office/officeart/2005/8/layout/hList1"/>
    <dgm:cxn modelId="{6D1FDCDE-3F33-496D-B586-7618B88C6273}" type="presParOf" srcId="{A218ADCA-70EB-4904-9CD2-302E10D110B4}" destId="{C198C0C5-8403-4839-A5F8-34EE1026D597}" srcOrd="3" destOrd="0" presId="urn:microsoft.com/office/officeart/2005/8/layout/hList1"/>
    <dgm:cxn modelId="{51C8027E-1399-4A9A-A8CE-3402F787ACAD}" type="presParOf" srcId="{A218ADCA-70EB-4904-9CD2-302E10D110B4}" destId="{F24FB968-CEF1-4A70-8135-8872DF671A7C}" srcOrd="4" destOrd="0" presId="urn:microsoft.com/office/officeart/2005/8/layout/hList1"/>
    <dgm:cxn modelId="{5DABC13F-F024-40B2-B41E-7845E7D1859E}" type="presParOf" srcId="{F24FB968-CEF1-4A70-8135-8872DF671A7C}" destId="{E25BDAA4-D95C-4645-B727-8BD73D9CCA37}" srcOrd="0" destOrd="0" presId="urn:microsoft.com/office/officeart/2005/8/layout/hList1"/>
    <dgm:cxn modelId="{F8D62CAF-3F3E-4A72-A734-9F70B6C930A7}" type="presParOf" srcId="{F24FB968-CEF1-4A70-8135-8872DF671A7C}" destId="{AFA58F0B-9628-4C96-8D7B-F79BFC519F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B13232-D858-49DD-9AC9-E9CA57970F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1F53AC9-870B-485D-9936-2AF055BCE56E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400" b="1" noProof="0" dirty="0"/>
            <a:t>Revenue budget</a:t>
          </a:r>
        </a:p>
      </dgm:t>
    </dgm:pt>
    <dgm:pt modelId="{0F4A36DD-569D-4E45-AC83-5F0F172A5E69}" type="parTrans" cxnId="{D8FFFFC4-F481-4545-B79E-D09687CCBB2E}">
      <dgm:prSet/>
      <dgm:spPr/>
      <dgm:t>
        <a:bodyPr/>
        <a:lstStyle/>
        <a:p>
          <a:endParaRPr lang="de-DE" sz="2000"/>
        </a:p>
      </dgm:t>
    </dgm:pt>
    <dgm:pt modelId="{6DABDAC6-68ED-4428-B5C0-DA472EAE59D7}" type="sibTrans" cxnId="{D8FFFFC4-F481-4545-B79E-D09687CCBB2E}">
      <dgm:prSet/>
      <dgm:spPr/>
      <dgm:t>
        <a:bodyPr/>
        <a:lstStyle/>
        <a:p>
          <a:endParaRPr lang="de-DE" sz="2000"/>
        </a:p>
      </dgm:t>
    </dgm:pt>
    <dgm:pt modelId="{8D7CFAD8-537C-4698-A2BF-8F53908C6BBE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400" b="1" noProof="0" dirty="0"/>
            <a:t>Production budgets</a:t>
          </a:r>
        </a:p>
        <a:p>
          <a:pPr algn="l"/>
          <a:r>
            <a:rPr lang="en-US" sz="1400" b="0" noProof="0" dirty="0"/>
            <a:t>- Direct materials</a:t>
          </a:r>
        </a:p>
        <a:p>
          <a:pPr algn="l"/>
          <a:r>
            <a:rPr lang="en-US" sz="1400" b="0" noProof="0" dirty="0"/>
            <a:t>- Direct </a:t>
          </a:r>
          <a:r>
            <a:rPr lang="en-US" sz="1400" b="0" noProof="0" dirty="0" err="1"/>
            <a:t>labour</a:t>
          </a:r>
          <a:endParaRPr lang="en-US" sz="1400" b="0" noProof="0" dirty="0"/>
        </a:p>
        <a:p>
          <a:pPr algn="l"/>
          <a:r>
            <a:rPr lang="en-US" sz="1400" b="0" noProof="0" dirty="0"/>
            <a:t>- Overhead</a:t>
          </a:r>
        </a:p>
      </dgm:t>
    </dgm:pt>
    <dgm:pt modelId="{DD3141CE-0E89-49B7-9957-3CA323B1BC0E}" type="parTrans" cxnId="{8928A8FC-3C2C-4325-BE82-1BB3AEE54A21}">
      <dgm:prSet/>
      <dgm:spPr/>
      <dgm:t>
        <a:bodyPr/>
        <a:lstStyle/>
        <a:p>
          <a:endParaRPr lang="de-DE" sz="2000"/>
        </a:p>
      </dgm:t>
    </dgm:pt>
    <dgm:pt modelId="{A1B1FBBC-8C98-406B-BA32-3FE22869B8CA}" type="sibTrans" cxnId="{8928A8FC-3C2C-4325-BE82-1BB3AEE54A21}">
      <dgm:prSet/>
      <dgm:spPr/>
      <dgm:t>
        <a:bodyPr/>
        <a:lstStyle/>
        <a:p>
          <a:endParaRPr lang="de-DE" sz="2000"/>
        </a:p>
      </dgm:t>
    </dgm:pt>
    <dgm:pt modelId="{59116EFF-3B5D-4152-AB8C-D7AB0FA26541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400" b="1" noProof="0" dirty="0"/>
            <a:t>Cost of goods manufactured and sold budget</a:t>
          </a:r>
        </a:p>
      </dgm:t>
    </dgm:pt>
    <dgm:pt modelId="{C76C5E75-79FC-49FD-9B6A-4629AAB1367C}" type="parTrans" cxnId="{FD1E585F-75D1-460F-92B8-BA4EE05735C8}">
      <dgm:prSet/>
      <dgm:spPr/>
      <dgm:t>
        <a:bodyPr/>
        <a:lstStyle/>
        <a:p>
          <a:endParaRPr lang="de-DE" sz="2000"/>
        </a:p>
      </dgm:t>
    </dgm:pt>
    <dgm:pt modelId="{337C2352-D681-45D3-A67F-9191B4FEF807}" type="sibTrans" cxnId="{FD1E585F-75D1-460F-92B8-BA4EE05735C8}">
      <dgm:prSet/>
      <dgm:spPr/>
      <dgm:t>
        <a:bodyPr/>
        <a:lstStyle/>
        <a:p>
          <a:endParaRPr lang="de-DE" sz="2000"/>
        </a:p>
      </dgm:t>
    </dgm:pt>
    <dgm:pt modelId="{DF51FFA4-3388-4153-83BE-5CFF9C6209C0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300" b="1" noProof="0" dirty="0"/>
            <a:t>Selling &amp; administrative expenses budgets</a:t>
          </a:r>
        </a:p>
        <a:p>
          <a:pPr algn="l"/>
          <a:r>
            <a:rPr lang="en-US" sz="1300" b="0" noProof="0" dirty="0"/>
            <a:t>- Marketing expenses</a:t>
          </a:r>
        </a:p>
        <a:p>
          <a:pPr algn="l"/>
          <a:r>
            <a:rPr lang="en-US" sz="1300" b="0" noProof="0" dirty="0"/>
            <a:t>- Administration</a:t>
          </a:r>
        </a:p>
        <a:p>
          <a:pPr algn="l"/>
          <a:r>
            <a:rPr lang="en-US" sz="1300" b="0" noProof="0" dirty="0"/>
            <a:t>- R&amp;D</a:t>
          </a:r>
        </a:p>
      </dgm:t>
    </dgm:pt>
    <dgm:pt modelId="{5CF77FE4-7E2F-4904-968A-EB9B5AB18031}" type="parTrans" cxnId="{B13990CE-E602-40B7-B1AD-34232B6A147A}">
      <dgm:prSet/>
      <dgm:spPr/>
      <dgm:t>
        <a:bodyPr/>
        <a:lstStyle/>
        <a:p>
          <a:endParaRPr lang="de-DE" sz="2000"/>
        </a:p>
      </dgm:t>
    </dgm:pt>
    <dgm:pt modelId="{5EB66133-8025-4167-AE72-6A5FCB40BA95}" type="sibTrans" cxnId="{B13990CE-E602-40B7-B1AD-34232B6A147A}">
      <dgm:prSet/>
      <dgm:spPr/>
      <dgm:t>
        <a:bodyPr/>
        <a:lstStyle/>
        <a:p>
          <a:endParaRPr lang="de-DE" sz="2000"/>
        </a:p>
      </dgm:t>
    </dgm:pt>
    <dgm:pt modelId="{4A1A61BB-7104-4207-80F0-C494B8D5A0F9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400" b="1" noProof="0" dirty="0"/>
            <a:t>Cash budget</a:t>
          </a:r>
        </a:p>
      </dgm:t>
    </dgm:pt>
    <dgm:pt modelId="{EB685023-5590-403C-8D62-BED66EF34FE8}" type="parTrans" cxnId="{3594A246-E979-4548-A4CA-F33A0B0C735F}">
      <dgm:prSet/>
      <dgm:spPr/>
      <dgm:t>
        <a:bodyPr/>
        <a:lstStyle/>
        <a:p>
          <a:endParaRPr lang="de-DE" sz="2000"/>
        </a:p>
      </dgm:t>
    </dgm:pt>
    <dgm:pt modelId="{B0E4FA57-1C58-4C4B-BEC6-477660D92773}" type="sibTrans" cxnId="{3594A246-E979-4548-A4CA-F33A0B0C735F}">
      <dgm:prSet/>
      <dgm:spPr/>
      <dgm:t>
        <a:bodyPr/>
        <a:lstStyle/>
        <a:p>
          <a:endParaRPr lang="de-DE" sz="2000"/>
        </a:p>
      </dgm:t>
    </dgm:pt>
    <dgm:pt modelId="{01D1B415-85CD-4E5C-8C10-9778540CE1EB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noProof="0" dirty="0"/>
            <a:t>Budgeted income statement</a:t>
          </a:r>
        </a:p>
      </dgm:t>
    </dgm:pt>
    <dgm:pt modelId="{E60AE49A-AEE9-4400-827F-59FB2998A975}" type="parTrans" cxnId="{1B9B2385-06FC-47EB-9094-C2F26E3E46EB}">
      <dgm:prSet/>
      <dgm:spPr/>
      <dgm:t>
        <a:bodyPr/>
        <a:lstStyle/>
        <a:p>
          <a:endParaRPr lang="de-DE" sz="2000"/>
        </a:p>
      </dgm:t>
    </dgm:pt>
    <dgm:pt modelId="{E27C503A-AB0F-4126-B02D-A1040CDAFFD3}" type="sibTrans" cxnId="{1B9B2385-06FC-47EB-9094-C2F26E3E46EB}">
      <dgm:prSet/>
      <dgm:spPr/>
      <dgm:t>
        <a:bodyPr/>
        <a:lstStyle/>
        <a:p>
          <a:endParaRPr lang="de-DE" sz="2000"/>
        </a:p>
      </dgm:t>
    </dgm:pt>
    <dgm:pt modelId="{DDE4D24C-2D86-4A76-9B35-EBC783847166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noProof="0" dirty="0"/>
            <a:t>Budgeted balance sheet</a:t>
          </a:r>
        </a:p>
      </dgm:t>
    </dgm:pt>
    <dgm:pt modelId="{CC4CF786-B9F6-413B-B593-39DC02275771}" type="parTrans" cxnId="{8DABDF88-4FED-4637-AA7A-23B6C266B13B}">
      <dgm:prSet/>
      <dgm:spPr/>
      <dgm:t>
        <a:bodyPr/>
        <a:lstStyle/>
        <a:p>
          <a:endParaRPr lang="de-DE" sz="2000"/>
        </a:p>
      </dgm:t>
    </dgm:pt>
    <dgm:pt modelId="{C0BA65C1-A5AA-4127-9C3E-F6ED9FB93443}" type="sibTrans" cxnId="{8DABDF88-4FED-4637-AA7A-23B6C266B13B}">
      <dgm:prSet/>
      <dgm:spPr/>
      <dgm:t>
        <a:bodyPr/>
        <a:lstStyle/>
        <a:p>
          <a:endParaRPr lang="de-DE" sz="2000"/>
        </a:p>
      </dgm:t>
    </dgm:pt>
    <dgm:pt modelId="{244A4083-8515-427F-9325-B9A1C6DE7365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noProof="0" dirty="0"/>
            <a:t>Budgeted cash flow statement</a:t>
          </a:r>
        </a:p>
      </dgm:t>
    </dgm:pt>
    <dgm:pt modelId="{A4107721-8E31-4124-A55E-04E80CFCC5CB}" type="parTrans" cxnId="{E5049A22-6F0F-4D4B-A530-A4AFD2CADDDF}">
      <dgm:prSet/>
      <dgm:spPr/>
      <dgm:t>
        <a:bodyPr/>
        <a:lstStyle/>
        <a:p>
          <a:endParaRPr lang="de-DE" sz="2000"/>
        </a:p>
      </dgm:t>
    </dgm:pt>
    <dgm:pt modelId="{B64B1693-CF21-4698-8092-D409302C3DE3}" type="sibTrans" cxnId="{E5049A22-6F0F-4D4B-A530-A4AFD2CADDDF}">
      <dgm:prSet/>
      <dgm:spPr/>
      <dgm:t>
        <a:bodyPr/>
        <a:lstStyle/>
        <a:p>
          <a:endParaRPr lang="de-DE" sz="2000"/>
        </a:p>
      </dgm:t>
    </dgm:pt>
    <dgm:pt modelId="{65D9CEE8-BD81-4655-9E19-4C6C2661927B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pPr algn="l"/>
          <a:r>
            <a:rPr lang="en-US" sz="1400" b="1" noProof="0" dirty="0"/>
            <a:t>Capital expenditure budget</a:t>
          </a:r>
        </a:p>
        <a:p>
          <a:pPr algn="ctr"/>
          <a:endParaRPr lang="de-DE" sz="1200" dirty="0"/>
        </a:p>
      </dgm:t>
    </dgm:pt>
    <dgm:pt modelId="{FE4B2C7B-BA1D-4F60-9A47-AF40D216CE44}" type="parTrans" cxnId="{185702EE-659F-4874-9A6B-24F3BF143F23}">
      <dgm:prSet/>
      <dgm:spPr/>
      <dgm:t>
        <a:bodyPr/>
        <a:lstStyle/>
        <a:p>
          <a:endParaRPr lang="de-DE" sz="2000"/>
        </a:p>
      </dgm:t>
    </dgm:pt>
    <dgm:pt modelId="{C6BFF5D4-6C5B-420E-B852-8790F6543B74}" type="sibTrans" cxnId="{185702EE-659F-4874-9A6B-24F3BF143F23}">
      <dgm:prSet/>
      <dgm:spPr/>
      <dgm:t>
        <a:bodyPr/>
        <a:lstStyle/>
        <a:p>
          <a:endParaRPr lang="de-DE" sz="2000"/>
        </a:p>
      </dgm:t>
    </dgm:pt>
    <dgm:pt modelId="{7B21A88A-AEBE-4C58-AC5A-DB806CCB60F5}" type="pres">
      <dgm:prSet presAssocID="{E8B13232-D858-49DD-9AC9-E9CA57970FC2}" presName="diagram" presStyleCnt="0">
        <dgm:presLayoutVars>
          <dgm:dir/>
          <dgm:resizeHandles val="exact"/>
        </dgm:presLayoutVars>
      </dgm:prSet>
      <dgm:spPr/>
    </dgm:pt>
    <dgm:pt modelId="{2CA96528-415A-4198-A975-ED4047C41C4E}" type="pres">
      <dgm:prSet presAssocID="{F1F53AC9-870B-485D-9936-2AF055BCE56E}" presName="node" presStyleLbl="node1" presStyleIdx="0" presStyleCnt="9" custScaleX="11720" custScaleY="17654" custLinFactNeighborX="-700" custLinFactNeighborY="13389">
        <dgm:presLayoutVars>
          <dgm:bulletEnabled val="1"/>
        </dgm:presLayoutVars>
      </dgm:prSet>
      <dgm:spPr/>
    </dgm:pt>
    <dgm:pt modelId="{E32E99AA-960C-47B7-A1C1-1E939AC1D3A5}" type="pres">
      <dgm:prSet presAssocID="{6DABDAC6-68ED-4428-B5C0-DA472EAE59D7}" presName="sibTrans" presStyleCnt="0"/>
      <dgm:spPr/>
    </dgm:pt>
    <dgm:pt modelId="{23C0546F-1445-4CA9-B19F-650715C6C349}" type="pres">
      <dgm:prSet presAssocID="{8D7CFAD8-537C-4698-A2BF-8F53908C6BBE}" presName="node" presStyleLbl="node1" presStyleIdx="1" presStyleCnt="9" custScaleX="11720" custScaleY="17654" custLinFactNeighborX="-17151" custLinFactNeighborY="37342">
        <dgm:presLayoutVars>
          <dgm:bulletEnabled val="1"/>
        </dgm:presLayoutVars>
      </dgm:prSet>
      <dgm:spPr/>
    </dgm:pt>
    <dgm:pt modelId="{223B9A1A-D894-4537-B487-08FF5FFA1936}" type="pres">
      <dgm:prSet presAssocID="{A1B1FBBC-8C98-406B-BA32-3FE22869B8CA}" presName="sibTrans" presStyleCnt="0"/>
      <dgm:spPr/>
    </dgm:pt>
    <dgm:pt modelId="{88A3DECF-CF81-4513-A048-3AE1787CDB73}" type="pres">
      <dgm:prSet presAssocID="{59116EFF-3B5D-4152-AB8C-D7AB0FA26541}" presName="node" presStyleLbl="node1" presStyleIdx="2" presStyleCnt="9" custScaleX="11720" custScaleY="17654" custLinFactNeighborX="-24486" custLinFactNeighborY="37434">
        <dgm:presLayoutVars>
          <dgm:bulletEnabled val="1"/>
        </dgm:presLayoutVars>
      </dgm:prSet>
      <dgm:spPr/>
    </dgm:pt>
    <dgm:pt modelId="{FD5D33B6-D23A-45C5-9611-C7AD234D368A}" type="pres">
      <dgm:prSet presAssocID="{337C2352-D681-45D3-A67F-9191B4FEF807}" presName="sibTrans" presStyleCnt="0"/>
      <dgm:spPr/>
    </dgm:pt>
    <dgm:pt modelId="{8517089B-573F-4296-85E4-73E2E650DB04}" type="pres">
      <dgm:prSet presAssocID="{DF51FFA4-3388-4153-83BE-5CFF9C6209C0}" presName="node" presStyleLbl="node1" presStyleIdx="3" presStyleCnt="9" custScaleX="11720" custScaleY="21661" custLinFactNeighborX="-51287" custLinFactNeighborY="451">
        <dgm:presLayoutVars>
          <dgm:bulletEnabled val="1"/>
        </dgm:presLayoutVars>
      </dgm:prSet>
      <dgm:spPr/>
    </dgm:pt>
    <dgm:pt modelId="{12B4C202-8F57-461E-A5FD-3951D7EDC9FA}" type="pres">
      <dgm:prSet presAssocID="{5EB66133-8025-4167-AE72-6A5FCB40BA95}" presName="sibTrans" presStyleCnt="0"/>
      <dgm:spPr/>
    </dgm:pt>
    <dgm:pt modelId="{A6A5B7B8-863D-445D-B7CC-02C04540D830}" type="pres">
      <dgm:prSet presAssocID="{4A1A61BB-7104-4207-80F0-C494B8D5A0F9}" presName="node" presStyleLbl="node1" presStyleIdx="4" presStyleCnt="9" custScaleX="11720" custScaleY="17654" custLinFactNeighborX="-56277" custLinFactNeighborY="13935">
        <dgm:presLayoutVars>
          <dgm:bulletEnabled val="1"/>
        </dgm:presLayoutVars>
      </dgm:prSet>
      <dgm:spPr/>
    </dgm:pt>
    <dgm:pt modelId="{57FABC5B-4F7E-441D-BE51-037659DD9BF1}" type="pres">
      <dgm:prSet presAssocID="{B0E4FA57-1C58-4C4B-BEC6-477660D92773}" presName="sibTrans" presStyleCnt="0"/>
      <dgm:spPr/>
    </dgm:pt>
    <dgm:pt modelId="{C26E3D7E-5191-4BD5-B228-EDD1E1C2C666}" type="pres">
      <dgm:prSet presAssocID="{01D1B415-85CD-4E5C-8C10-9778540CE1EB}" presName="node" presStyleLbl="node1" presStyleIdx="5" presStyleCnt="9" custScaleX="11720" custScaleY="17654" custLinFactNeighborX="34920" custLinFactNeighborY="-20345">
        <dgm:presLayoutVars>
          <dgm:bulletEnabled val="1"/>
        </dgm:presLayoutVars>
      </dgm:prSet>
      <dgm:spPr/>
    </dgm:pt>
    <dgm:pt modelId="{540FE0AE-A409-4599-9767-2658AC6C0478}" type="pres">
      <dgm:prSet presAssocID="{E27C503A-AB0F-4126-B02D-A1040CDAFFD3}" presName="sibTrans" presStyleCnt="0"/>
      <dgm:spPr/>
    </dgm:pt>
    <dgm:pt modelId="{3201E9E7-B93C-4D65-9C97-AD5E0D151102}" type="pres">
      <dgm:prSet presAssocID="{DDE4D24C-2D86-4A76-9B35-EBC783847166}" presName="node" presStyleLbl="node1" presStyleIdx="6" presStyleCnt="9" custScaleX="11720" custScaleY="17654" custLinFactNeighborX="28621" custLinFactNeighborY="-20403">
        <dgm:presLayoutVars>
          <dgm:bulletEnabled val="1"/>
        </dgm:presLayoutVars>
      </dgm:prSet>
      <dgm:spPr/>
    </dgm:pt>
    <dgm:pt modelId="{57886DFA-EB13-419E-82FB-7D1AA7A96B72}" type="pres">
      <dgm:prSet presAssocID="{C0BA65C1-A5AA-4127-9C3E-F6ED9FB93443}" presName="sibTrans" presStyleCnt="0"/>
      <dgm:spPr/>
    </dgm:pt>
    <dgm:pt modelId="{B77E0E35-210B-4DB8-856F-76888BD8A38F}" type="pres">
      <dgm:prSet presAssocID="{244A4083-8515-427F-9325-B9A1C6DE7365}" presName="node" presStyleLbl="node1" presStyleIdx="7" presStyleCnt="9" custScaleX="11720" custScaleY="17654" custLinFactNeighborX="21863" custLinFactNeighborY="-20445">
        <dgm:presLayoutVars>
          <dgm:bulletEnabled val="1"/>
        </dgm:presLayoutVars>
      </dgm:prSet>
      <dgm:spPr/>
    </dgm:pt>
    <dgm:pt modelId="{23ACC2D8-A8EB-4638-9137-2033EA6A1F16}" type="pres">
      <dgm:prSet presAssocID="{B64B1693-CF21-4698-8092-D409302C3DE3}" presName="sibTrans" presStyleCnt="0"/>
      <dgm:spPr/>
    </dgm:pt>
    <dgm:pt modelId="{54EBBCA3-82D0-4986-B383-8F991F3E2DEF}" type="pres">
      <dgm:prSet presAssocID="{65D9CEE8-BD81-4655-9E19-4C6C2661927B}" presName="node" presStyleLbl="node1" presStyleIdx="8" presStyleCnt="9" custScaleX="11720" custScaleY="17654" custLinFactNeighborX="-14669" custLinFactNeighborY="2850">
        <dgm:presLayoutVars>
          <dgm:bulletEnabled val="1"/>
        </dgm:presLayoutVars>
      </dgm:prSet>
      <dgm:spPr/>
    </dgm:pt>
  </dgm:ptLst>
  <dgm:cxnLst>
    <dgm:cxn modelId="{E5049A22-6F0F-4D4B-A530-A4AFD2CADDDF}" srcId="{E8B13232-D858-49DD-9AC9-E9CA57970FC2}" destId="{244A4083-8515-427F-9325-B9A1C6DE7365}" srcOrd="7" destOrd="0" parTransId="{A4107721-8E31-4124-A55E-04E80CFCC5CB}" sibTransId="{B64B1693-CF21-4698-8092-D409302C3DE3}"/>
    <dgm:cxn modelId="{C02A7F2B-400C-4619-8FA0-ED6D053CFEF4}" type="presOf" srcId="{59116EFF-3B5D-4152-AB8C-D7AB0FA26541}" destId="{88A3DECF-CF81-4513-A048-3AE1787CDB73}" srcOrd="0" destOrd="0" presId="urn:microsoft.com/office/officeart/2005/8/layout/default"/>
    <dgm:cxn modelId="{1C6A473B-CB3D-44CD-81FF-2B46410D54F2}" type="presOf" srcId="{8D7CFAD8-537C-4698-A2BF-8F53908C6BBE}" destId="{23C0546F-1445-4CA9-B19F-650715C6C349}" srcOrd="0" destOrd="0" presId="urn:microsoft.com/office/officeart/2005/8/layout/default"/>
    <dgm:cxn modelId="{FD1E585F-75D1-460F-92B8-BA4EE05735C8}" srcId="{E8B13232-D858-49DD-9AC9-E9CA57970FC2}" destId="{59116EFF-3B5D-4152-AB8C-D7AB0FA26541}" srcOrd="2" destOrd="0" parTransId="{C76C5E75-79FC-49FD-9B6A-4629AAB1367C}" sibTransId="{337C2352-D681-45D3-A67F-9191B4FEF807}"/>
    <dgm:cxn modelId="{9DBD5C45-C413-4814-BE3E-627B06F03888}" type="presOf" srcId="{01D1B415-85CD-4E5C-8C10-9778540CE1EB}" destId="{C26E3D7E-5191-4BD5-B228-EDD1E1C2C666}" srcOrd="0" destOrd="0" presId="urn:microsoft.com/office/officeart/2005/8/layout/default"/>
    <dgm:cxn modelId="{3594A246-E979-4548-A4CA-F33A0B0C735F}" srcId="{E8B13232-D858-49DD-9AC9-E9CA57970FC2}" destId="{4A1A61BB-7104-4207-80F0-C494B8D5A0F9}" srcOrd="4" destOrd="0" parTransId="{EB685023-5590-403C-8D62-BED66EF34FE8}" sibTransId="{B0E4FA57-1C58-4C4B-BEC6-477660D92773}"/>
    <dgm:cxn modelId="{86F97781-B37C-43E0-9AF9-03EDA55EEF2D}" type="presOf" srcId="{DF51FFA4-3388-4153-83BE-5CFF9C6209C0}" destId="{8517089B-573F-4296-85E4-73E2E650DB04}" srcOrd="0" destOrd="0" presId="urn:microsoft.com/office/officeart/2005/8/layout/default"/>
    <dgm:cxn modelId="{1B9B2385-06FC-47EB-9094-C2F26E3E46EB}" srcId="{E8B13232-D858-49DD-9AC9-E9CA57970FC2}" destId="{01D1B415-85CD-4E5C-8C10-9778540CE1EB}" srcOrd="5" destOrd="0" parTransId="{E60AE49A-AEE9-4400-827F-59FB2998A975}" sibTransId="{E27C503A-AB0F-4126-B02D-A1040CDAFFD3}"/>
    <dgm:cxn modelId="{8DABDF88-4FED-4637-AA7A-23B6C266B13B}" srcId="{E8B13232-D858-49DD-9AC9-E9CA57970FC2}" destId="{DDE4D24C-2D86-4A76-9B35-EBC783847166}" srcOrd="6" destOrd="0" parTransId="{CC4CF786-B9F6-413B-B593-39DC02275771}" sibTransId="{C0BA65C1-A5AA-4127-9C3E-F6ED9FB93443}"/>
    <dgm:cxn modelId="{5FE8FB9C-95B8-4A11-AF62-E87873CA469C}" type="presOf" srcId="{E8B13232-D858-49DD-9AC9-E9CA57970FC2}" destId="{7B21A88A-AEBE-4C58-AC5A-DB806CCB60F5}" srcOrd="0" destOrd="0" presId="urn:microsoft.com/office/officeart/2005/8/layout/default"/>
    <dgm:cxn modelId="{4713BFA5-8594-404E-8496-72B5EFEFCD7B}" type="presOf" srcId="{DDE4D24C-2D86-4A76-9B35-EBC783847166}" destId="{3201E9E7-B93C-4D65-9C97-AD5E0D151102}" srcOrd="0" destOrd="0" presId="urn:microsoft.com/office/officeart/2005/8/layout/default"/>
    <dgm:cxn modelId="{8C46E4A6-3CA9-4368-BBE9-E794C7995513}" type="presOf" srcId="{244A4083-8515-427F-9325-B9A1C6DE7365}" destId="{B77E0E35-210B-4DB8-856F-76888BD8A38F}" srcOrd="0" destOrd="0" presId="urn:microsoft.com/office/officeart/2005/8/layout/default"/>
    <dgm:cxn modelId="{D8FFFFC4-F481-4545-B79E-D09687CCBB2E}" srcId="{E8B13232-D858-49DD-9AC9-E9CA57970FC2}" destId="{F1F53AC9-870B-485D-9936-2AF055BCE56E}" srcOrd="0" destOrd="0" parTransId="{0F4A36DD-569D-4E45-AC83-5F0F172A5E69}" sibTransId="{6DABDAC6-68ED-4428-B5C0-DA472EAE59D7}"/>
    <dgm:cxn modelId="{14308BCE-2048-41C6-8694-77A646CB95B1}" type="presOf" srcId="{65D9CEE8-BD81-4655-9E19-4C6C2661927B}" destId="{54EBBCA3-82D0-4986-B383-8F991F3E2DEF}" srcOrd="0" destOrd="0" presId="urn:microsoft.com/office/officeart/2005/8/layout/default"/>
    <dgm:cxn modelId="{B13990CE-E602-40B7-B1AD-34232B6A147A}" srcId="{E8B13232-D858-49DD-9AC9-E9CA57970FC2}" destId="{DF51FFA4-3388-4153-83BE-5CFF9C6209C0}" srcOrd="3" destOrd="0" parTransId="{5CF77FE4-7E2F-4904-968A-EB9B5AB18031}" sibTransId="{5EB66133-8025-4167-AE72-6A5FCB40BA95}"/>
    <dgm:cxn modelId="{5C4EB6DA-F5D8-4730-8987-0EC51B82582A}" type="presOf" srcId="{F1F53AC9-870B-485D-9936-2AF055BCE56E}" destId="{2CA96528-415A-4198-A975-ED4047C41C4E}" srcOrd="0" destOrd="0" presId="urn:microsoft.com/office/officeart/2005/8/layout/default"/>
    <dgm:cxn modelId="{185702EE-659F-4874-9A6B-24F3BF143F23}" srcId="{E8B13232-D858-49DD-9AC9-E9CA57970FC2}" destId="{65D9CEE8-BD81-4655-9E19-4C6C2661927B}" srcOrd="8" destOrd="0" parTransId="{FE4B2C7B-BA1D-4F60-9A47-AF40D216CE44}" sibTransId="{C6BFF5D4-6C5B-420E-B852-8790F6543B74}"/>
    <dgm:cxn modelId="{83C1B8F4-4768-475F-9146-88BC1CAAF850}" type="presOf" srcId="{4A1A61BB-7104-4207-80F0-C494B8D5A0F9}" destId="{A6A5B7B8-863D-445D-B7CC-02C04540D830}" srcOrd="0" destOrd="0" presId="urn:microsoft.com/office/officeart/2005/8/layout/default"/>
    <dgm:cxn modelId="{8928A8FC-3C2C-4325-BE82-1BB3AEE54A21}" srcId="{E8B13232-D858-49DD-9AC9-E9CA57970FC2}" destId="{8D7CFAD8-537C-4698-A2BF-8F53908C6BBE}" srcOrd="1" destOrd="0" parTransId="{DD3141CE-0E89-49B7-9957-3CA323B1BC0E}" sibTransId="{A1B1FBBC-8C98-406B-BA32-3FE22869B8CA}"/>
    <dgm:cxn modelId="{1F32EB71-D45F-4305-A15D-64237FC195BA}" type="presParOf" srcId="{7B21A88A-AEBE-4C58-AC5A-DB806CCB60F5}" destId="{2CA96528-415A-4198-A975-ED4047C41C4E}" srcOrd="0" destOrd="0" presId="urn:microsoft.com/office/officeart/2005/8/layout/default"/>
    <dgm:cxn modelId="{A5A5C6C2-02CC-4398-B54B-269BA31BE103}" type="presParOf" srcId="{7B21A88A-AEBE-4C58-AC5A-DB806CCB60F5}" destId="{E32E99AA-960C-47B7-A1C1-1E939AC1D3A5}" srcOrd="1" destOrd="0" presId="urn:microsoft.com/office/officeart/2005/8/layout/default"/>
    <dgm:cxn modelId="{926EF9B9-D57E-415D-922D-91638EB8820B}" type="presParOf" srcId="{7B21A88A-AEBE-4C58-AC5A-DB806CCB60F5}" destId="{23C0546F-1445-4CA9-B19F-650715C6C349}" srcOrd="2" destOrd="0" presId="urn:microsoft.com/office/officeart/2005/8/layout/default"/>
    <dgm:cxn modelId="{898D0732-3C09-4DE0-B7CE-7A6FB95E454D}" type="presParOf" srcId="{7B21A88A-AEBE-4C58-AC5A-DB806CCB60F5}" destId="{223B9A1A-D894-4537-B487-08FF5FFA1936}" srcOrd="3" destOrd="0" presId="urn:microsoft.com/office/officeart/2005/8/layout/default"/>
    <dgm:cxn modelId="{900CC05E-2053-40ED-81EA-20485E23ADF0}" type="presParOf" srcId="{7B21A88A-AEBE-4C58-AC5A-DB806CCB60F5}" destId="{88A3DECF-CF81-4513-A048-3AE1787CDB73}" srcOrd="4" destOrd="0" presId="urn:microsoft.com/office/officeart/2005/8/layout/default"/>
    <dgm:cxn modelId="{2BB09201-DD51-43C5-9D9E-AEB5124638AA}" type="presParOf" srcId="{7B21A88A-AEBE-4C58-AC5A-DB806CCB60F5}" destId="{FD5D33B6-D23A-45C5-9611-C7AD234D368A}" srcOrd="5" destOrd="0" presId="urn:microsoft.com/office/officeart/2005/8/layout/default"/>
    <dgm:cxn modelId="{792A42B8-A80F-48CE-8CB3-AFE25BB9D7D9}" type="presParOf" srcId="{7B21A88A-AEBE-4C58-AC5A-DB806CCB60F5}" destId="{8517089B-573F-4296-85E4-73E2E650DB04}" srcOrd="6" destOrd="0" presId="urn:microsoft.com/office/officeart/2005/8/layout/default"/>
    <dgm:cxn modelId="{35CB6239-F832-4CE3-A884-95C06696EF60}" type="presParOf" srcId="{7B21A88A-AEBE-4C58-AC5A-DB806CCB60F5}" destId="{12B4C202-8F57-461E-A5FD-3951D7EDC9FA}" srcOrd="7" destOrd="0" presId="urn:microsoft.com/office/officeart/2005/8/layout/default"/>
    <dgm:cxn modelId="{A7EA7F9E-35DB-4440-8E44-793FBF3EF639}" type="presParOf" srcId="{7B21A88A-AEBE-4C58-AC5A-DB806CCB60F5}" destId="{A6A5B7B8-863D-445D-B7CC-02C04540D830}" srcOrd="8" destOrd="0" presId="urn:microsoft.com/office/officeart/2005/8/layout/default"/>
    <dgm:cxn modelId="{7DC414AE-E0D3-42D6-BC58-DE15AF887A15}" type="presParOf" srcId="{7B21A88A-AEBE-4C58-AC5A-DB806CCB60F5}" destId="{57FABC5B-4F7E-441D-BE51-037659DD9BF1}" srcOrd="9" destOrd="0" presId="urn:microsoft.com/office/officeart/2005/8/layout/default"/>
    <dgm:cxn modelId="{DD02A349-64B2-4EFB-9F25-41762E76F77A}" type="presParOf" srcId="{7B21A88A-AEBE-4C58-AC5A-DB806CCB60F5}" destId="{C26E3D7E-5191-4BD5-B228-EDD1E1C2C666}" srcOrd="10" destOrd="0" presId="urn:microsoft.com/office/officeart/2005/8/layout/default"/>
    <dgm:cxn modelId="{844509E7-0DBB-4D46-AACB-B26220CE8547}" type="presParOf" srcId="{7B21A88A-AEBE-4C58-AC5A-DB806CCB60F5}" destId="{540FE0AE-A409-4599-9767-2658AC6C0478}" srcOrd="11" destOrd="0" presId="urn:microsoft.com/office/officeart/2005/8/layout/default"/>
    <dgm:cxn modelId="{DFEC8071-03D3-413D-B670-174427F58480}" type="presParOf" srcId="{7B21A88A-AEBE-4C58-AC5A-DB806CCB60F5}" destId="{3201E9E7-B93C-4D65-9C97-AD5E0D151102}" srcOrd="12" destOrd="0" presId="urn:microsoft.com/office/officeart/2005/8/layout/default"/>
    <dgm:cxn modelId="{7C664C58-72B2-4412-A638-41C9470D15B0}" type="presParOf" srcId="{7B21A88A-AEBE-4C58-AC5A-DB806CCB60F5}" destId="{57886DFA-EB13-419E-82FB-7D1AA7A96B72}" srcOrd="13" destOrd="0" presId="urn:microsoft.com/office/officeart/2005/8/layout/default"/>
    <dgm:cxn modelId="{CB230359-8FC1-47EE-991C-DF67C06EFBC3}" type="presParOf" srcId="{7B21A88A-AEBE-4C58-AC5A-DB806CCB60F5}" destId="{B77E0E35-210B-4DB8-856F-76888BD8A38F}" srcOrd="14" destOrd="0" presId="urn:microsoft.com/office/officeart/2005/8/layout/default"/>
    <dgm:cxn modelId="{83B0AE57-07D0-4B56-B2C7-7C3533ADCAD5}" type="presParOf" srcId="{7B21A88A-AEBE-4C58-AC5A-DB806CCB60F5}" destId="{23ACC2D8-A8EB-4638-9137-2033EA6A1F16}" srcOrd="15" destOrd="0" presId="urn:microsoft.com/office/officeart/2005/8/layout/default"/>
    <dgm:cxn modelId="{97BB0BFC-03CF-4394-B867-2D30DD7702D7}" type="presParOf" srcId="{7B21A88A-AEBE-4C58-AC5A-DB806CCB60F5}" destId="{54EBBCA3-82D0-4986-B383-8F991F3E2DE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6FF4C8-83E0-47AC-8C45-A0F452D816D4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</dgm:pt>
    <dgm:pt modelId="{D7105901-7A8C-4CE1-A7F4-3C7DA552B0CA}">
      <dgm:prSet phldrT="[Text]" custT="1"/>
      <dgm:spPr/>
      <dgm:t>
        <a:bodyPr/>
        <a:lstStyle/>
        <a:p>
          <a:r>
            <a:rPr lang="en-US" sz="1600" noProof="0" dirty="0"/>
            <a:t>The budgeting process usually starts within the marketing department (unless your firm operates with “push-marketing”)</a:t>
          </a:r>
          <a:endParaRPr lang="de-DE" sz="1600" dirty="0"/>
        </a:p>
      </dgm:t>
    </dgm:pt>
    <dgm:pt modelId="{55E87BFF-712D-4DC6-9C24-87EBFD16B31B}" type="parTrans" cxnId="{FC600CA4-9229-4E85-A4B7-4D76E7D84FE2}">
      <dgm:prSet/>
      <dgm:spPr/>
      <dgm:t>
        <a:bodyPr/>
        <a:lstStyle/>
        <a:p>
          <a:endParaRPr lang="de-DE"/>
        </a:p>
      </dgm:t>
    </dgm:pt>
    <dgm:pt modelId="{B397B896-BF8D-49BA-B71E-C63D1D60F3BD}" type="sibTrans" cxnId="{FC600CA4-9229-4E85-A4B7-4D76E7D84FE2}">
      <dgm:prSet/>
      <dgm:spPr/>
      <dgm:t>
        <a:bodyPr/>
        <a:lstStyle/>
        <a:p>
          <a:endParaRPr lang="de-DE"/>
        </a:p>
      </dgm:t>
    </dgm:pt>
    <dgm:pt modelId="{6C8513C7-C6B9-4D6E-8532-5A15F69BE1C1}">
      <dgm:prSet custT="1"/>
      <dgm:spPr/>
      <dgm:t>
        <a:bodyPr/>
        <a:lstStyle/>
        <a:p>
          <a:r>
            <a:rPr lang="en-US" sz="1600" noProof="0" dirty="0"/>
            <a:t>The marketing departments elaborate how many units it can sell at which price (this is why revenues are planned first in the budgeting process)</a:t>
          </a:r>
        </a:p>
      </dgm:t>
    </dgm:pt>
    <dgm:pt modelId="{34D219C1-8699-4FD1-BFA1-C06CAFB48928}" type="parTrans" cxnId="{8DB06663-E6A8-48B9-848E-171D785346BA}">
      <dgm:prSet/>
      <dgm:spPr/>
      <dgm:t>
        <a:bodyPr/>
        <a:lstStyle/>
        <a:p>
          <a:endParaRPr lang="de-DE"/>
        </a:p>
      </dgm:t>
    </dgm:pt>
    <dgm:pt modelId="{1FEF076C-4EB7-4BD7-A8BD-A84C2FB1CA9C}" type="sibTrans" cxnId="{8DB06663-E6A8-48B9-848E-171D785346BA}">
      <dgm:prSet/>
      <dgm:spPr/>
      <dgm:t>
        <a:bodyPr/>
        <a:lstStyle/>
        <a:p>
          <a:endParaRPr lang="de-DE"/>
        </a:p>
      </dgm:t>
    </dgm:pt>
    <dgm:pt modelId="{3917D9B8-1A41-4774-84F3-7527D1D83C59}">
      <dgm:prSet custT="1"/>
      <dgm:spPr/>
      <dgm:t>
        <a:bodyPr/>
        <a:lstStyle/>
        <a:p>
          <a:r>
            <a:rPr lang="en-US" sz="1600" noProof="0" dirty="0"/>
            <a:t>The operating departments (operations, production, logistics) produce according to the forecasts of the marketing department</a:t>
          </a:r>
          <a:r>
            <a:rPr lang="en-US" sz="1600" noProof="0" dirty="0">
              <a:sym typeface="Wingdings" panose="05000000000000000000" pitchFamily="2" charset="2"/>
            </a:rPr>
            <a:t> all production costs, etc. are a consequence of the marketing plan and are “pulled” by the marketing department</a:t>
          </a:r>
        </a:p>
      </dgm:t>
    </dgm:pt>
    <dgm:pt modelId="{1362A196-FF0C-4061-AEDD-A26BE3615E21}" type="parTrans" cxnId="{887F2C71-4DB3-43C9-A1D4-F5F5E635CD3E}">
      <dgm:prSet/>
      <dgm:spPr/>
      <dgm:t>
        <a:bodyPr/>
        <a:lstStyle/>
        <a:p>
          <a:endParaRPr lang="de-DE"/>
        </a:p>
      </dgm:t>
    </dgm:pt>
    <dgm:pt modelId="{9DBF4A75-6FA9-4BA2-A7E8-224375BB14B7}" type="sibTrans" cxnId="{887F2C71-4DB3-43C9-A1D4-F5F5E635CD3E}">
      <dgm:prSet/>
      <dgm:spPr/>
      <dgm:t>
        <a:bodyPr/>
        <a:lstStyle/>
        <a:p>
          <a:endParaRPr lang="de-DE"/>
        </a:p>
      </dgm:t>
    </dgm:pt>
    <dgm:pt modelId="{7A6528EB-CCE1-4014-AAFC-CD1FA0C8B668}">
      <dgm:prSet custT="1"/>
      <dgm:spPr/>
      <dgm:t>
        <a:bodyPr/>
        <a:lstStyle/>
        <a:p>
          <a:r>
            <a:rPr lang="en-US" sz="1600" noProof="0" dirty="0">
              <a:sym typeface="Wingdings" panose="05000000000000000000" pitchFamily="2" charset="2"/>
            </a:rPr>
            <a:t>The financial plan (and the financial needs) are the last steps in the budgeting process, since they rely on that information</a:t>
          </a:r>
        </a:p>
      </dgm:t>
    </dgm:pt>
    <dgm:pt modelId="{CB8A0C99-DA5F-4C81-AC89-B859B9EE84C1}" type="parTrans" cxnId="{4CD52897-41F4-4A96-B84B-2B4ACB410B22}">
      <dgm:prSet/>
      <dgm:spPr/>
      <dgm:t>
        <a:bodyPr/>
        <a:lstStyle/>
        <a:p>
          <a:endParaRPr lang="de-DE"/>
        </a:p>
      </dgm:t>
    </dgm:pt>
    <dgm:pt modelId="{E9B613DA-125D-479C-9544-7D995D416965}" type="sibTrans" cxnId="{4CD52897-41F4-4A96-B84B-2B4ACB410B22}">
      <dgm:prSet/>
      <dgm:spPr/>
      <dgm:t>
        <a:bodyPr/>
        <a:lstStyle/>
        <a:p>
          <a:endParaRPr lang="de-DE"/>
        </a:p>
      </dgm:t>
    </dgm:pt>
    <dgm:pt modelId="{30F3CDA3-20D2-48B2-A867-22F6A74C87F3}" type="pres">
      <dgm:prSet presAssocID="{EB6FF4C8-83E0-47AC-8C45-A0F452D816D4}" presName="diagram" presStyleCnt="0">
        <dgm:presLayoutVars>
          <dgm:dir/>
          <dgm:resizeHandles val="exact"/>
        </dgm:presLayoutVars>
      </dgm:prSet>
      <dgm:spPr/>
    </dgm:pt>
    <dgm:pt modelId="{C26B4F8B-421E-4269-9E12-3BB8F950AE8F}" type="pres">
      <dgm:prSet presAssocID="{D7105901-7A8C-4CE1-A7F4-3C7DA552B0CA}" presName="node" presStyleLbl="node1" presStyleIdx="0" presStyleCnt="4" custScaleX="113833" custScaleY="65797" custLinFactX="-100000" custLinFactNeighborX="-101953" custLinFactNeighborY="-13645">
        <dgm:presLayoutVars>
          <dgm:bulletEnabled val="1"/>
        </dgm:presLayoutVars>
      </dgm:prSet>
      <dgm:spPr/>
    </dgm:pt>
    <dgm:pt modelId="{3D2FB5B6-50FE-489D-BC62-55AD1B4574A2}" type="pres">
      <dgm:prSet presAssocID="{B397B896-BF8D-49BA-B71E-C63D1D60F3BD}" presName="sibTrans" presStyleLbl="sibTrans2D1" presStyleIdx="0" presStyleCnt="3"/>
      <dgm:spPr/>
    </dgm:pt>
    <dgm:pt modelId="{FAC6A2AE-2B04-47B5-897C-8A11C7044318}" type="pres">
      <dgm:prSet presAssocID="{B397B896-BF8D-49BA-B71E-C63D1D60F3BD}" presName="connectorText" presStyleLbl="sibTrans2D1" presStyleIdx="0" presStyleCnt="3"/>
      <dgm:spPr/>
    </dgm:pt>
    <dgm:pt modelId="{25D60916-0BFA-48C0-B226-637E1B512DBD}" type="pres">
      <dgm:prSet presAssocID="{6C8513C7-C6B9-4D6E-8532-5A15F69BE1C1}" presName="node" presStyleLbl="node1" presStyleIdx="1" presStyleCnt="4" custScaleX="113833" custScaleY="65797">
        <dgm:presLayoutVars>
          <dgm:bulletEnabled val="1"/>
        </dgm:presLayoutVars>
      </dgm:prSet>
      <dgm:spPr/>
    </dgm:pt>
    <dgm:pt modelId="{91A34E15-A64B-48C6-B4F9-D6BF6762FD22}" type="pres">
      <dgm:prSet presAssocID="{1FEF076C-4EB7-4BD7-A8BD-A84C2FB1CA9C}" presName="sibTrans" presStyleLbl="sibTrans2D1" presStyleIdx="1" presStyleCnt="3"/>
      <dgm:spPr/>
    </dgm:pt>
    <dgm:pt modelId="{31A3FC72-37CF-4806-B118-9295090EABF1}" type="pres">
      <dgm:prSet presAssocID="{1FEF076C-4EB7-4BD7-A8BD-A84C2FB1CA9C}" presName="connectorText" presStyleLbl="sibTrans2D1" presStyleIdx="1" presStyleCnt="3"/>
      <dgm:spPr/>
    </dgm:pt>
    <dgm:pt modelId="{46000015-A2EC-4092-8CE9-74A336015E77}" type="pres">
      <dgm:prSet presAssocID="{3917D9B8-1A41-4774-84F3-7527D1D83C59}" presName="node" presStyleLbl="node1" presStyleIdx="2" presStyleCnt="4" custScaleX="113833" custScaleY="65797">
        <dgm:presLayoutVars>
          <dgm:bulletEnabled val="1"/>
        </dgm:presLayoutVars>
      </dgm:prSet>
      <dgm:spPr/>
    </dgm:pt>
    <dgm:pt modelId="{42D53117-6AE7-4D3F-BE89-0F52133A4E42}" type="pres">
      <dgm:prSet presAssocID="{9DBF4A75-6FA9-4BA2-A7E8-224375BB14B7}" presName="sibTrans" presStyleLbl="sibTrans2D1" presStyleIdx="2" presStyleCnt="3"/>
      <dgm:spPr/>
    </dgm:pt>
    <dgm:pt modelId="{DADA902E-8E51-43E8-90AF-111767C824DC}" type="pres">
      <dgm:prSet presAssocID="{9DBF4A75-6FA9-4BA2-A7E8-224375BB14B7}" presName="connectorText" presStyleLbl="sibTrans2D1" presStyleIdx="2" presStyleCnt="3"/>
      <dgm:spPr/>
    </dgm:pt>
    <dgm:pt modelId="{A4EA2F28-5835-42DE-91D7-9DC4612167BB}" type="pres">
      <dgm:prSet presAssocID="{7A6528EB-CCE1-4014-AAFC-CD1FA0C8B668}" presName="node" presStyleLbl="node1" presStyleIdx="3" presStyleCnt="4" custScaleX="113833" custScaleY="65797" custLinFactX="-82849" custLinFactNeighborX="-100000" custLinFactNeighborY="7">
        <dgm:presLayoutVars>
          <dgm:bulletEnabled val="1"/>
        </dgm:presLayoutVars>
      </dgm:prSet>
      <dgm:spPr/>
    </dgm:pt>
  </dgm:ptLst>
  <dgm:cxnLst>
    <dgm:cxn modelId="{63D7B20E-E5E3-4A28-8035-0B49049F1155}" type="presOf" srcId="{1FEF076C-4EB7-4BD7-A8BD-A84C2FB1CA9C}" destId="{91A34E15-A64B-48C6-B4F9-D6BF6762FD22}" srcOrd="0" destOrd="0" presId="urn:microsoft.com/office/officeart/2005/8/layout/process5"/>
    <dgm:cxn modelId="{A851FD0E-235C-49BD-8E8F-F62F648081A3}" type="presOf" srcId="{9DBF4A75-6FA9-4BA2-A7E8-224375BB14B7}" destId="{42D53117-6AE7-4D3F-BE89-0F52133A4E42}" srcOrd="0" destOrd="0" presId="urn:microsoft.com/office/officeart/2005/8/layout/process5"/>
    <dgm:cxn modelId="{C9B87037-5593-4502-BF72-6E640C322062}" type="presOf" srcId="{B397B896-BF8D-49BA-B71E-C63D1D60F3BD}" destId="{3D2FB5B6-50FE-489D-BC62-55AD1B4574A2}" srcOrd="0" destOrd="0" presId="urn:microsoft.com/office/officeart/2005/8/layout/process5"/>
    <dgm:cxn modelId="{C0A99339-5AF6-4F19-A9B6-44696DF9D5C2}" type="presOf" srcId="{B397B896-BF8D-49BA-B71E-C63D1D60F3BD}" destId="{FAC6A2AE-2B04-47B5-897C-8A11C7044318}" srcOrd="1" destOrd="0" presId="urn:microsoft.com/office/officeart/2005/8/layout/process5"/>
    <dgm:cxn modelId="{8DB06663-E6A8-48B9-848E-171D785346BA}" srcId="{EB6FF4C8-83E0-47AC-8C45-A0F452D816D4}" destId="{6C8513C7-C6B9-4D6E-8532-5A15F69BE1C1}" srcOrd="1" destOrd="0" parTransId="{34D219C1-8699-4FD1-BFA1-C06CAFB48928}" sibTransId="{1FEF076C-4EB7-4BD7-A8BD-A84C2FB1CA9C}"/>
    <dgm:cxn modelId="{20E4E963-D5DE-4A42-828C-A2CA369A9E25}" type="presOf" srcId="{3917D9B8-1A41-4774-84F3-7527D1D83C59}" destId="{46000015-A2EC-4092-8CE9-74A336015E77}" srcOrd="0" destOrd="0" presId="urn:microsoft.com/office/officeart/2005/8/layout/process5"/>
    <dgm:cxn modelId="{887F2C71-4DB3-43C9-A1D4-F5F5E635CD3E}" srcId="{EB6FF4C8-83E0-47AC-8C45-A0F452D816D4}" destId="{3917D9B8-1A41-4774-84F3-7527D1D83C59}" srcOrd="2" destOrd="0" parTransId="{1362A196-FF0C-4061-AEDD-A26BE3615E21}" sibTransId="{9DBF4A75-6FA9-4BA2-A7E8-224375BB14B7}"/>
    <dgm:cxn modelId="{A706E77E-5FA2-40D2-B869-4D494B1CDF63}" type="presOf" srcId="{1FEF076C-4EB7-4BD7-A8BD-A84C2FB1CA9C}" destId="{31A3FC72-37CF-4806-B118-9295090EABF1}" srcOrd="1" destOrd="0" presId="urn:microsoft.com/office/officeart/2005/8/layout/process5"/>
    <dgm:cxn modelId="{4CD52897-41F4-4A96-B84B-2B4ACB410B22}" srcId="{EB6FF4C8-83E0-47AC-8C45-A0F452D816D4}" destId="{7A6528EB-CCE1-4014-AAFC-CD1FA0C8B668}" srcOrd="3" destOrd="0" parTransId="{CB8A0C99-DA5F-4C81-AC89-B859B9EE84C1}" sibTransId="{E9B613DA-125D-479C-9544-7D995D416965}"/>
    <dgm:cxn modelId="{86B51899-200F-46C1-9569-B89F46EEC778}" type="presOf" srcId="{6C8513C7-C6B9-4D6E-8532-5A15F69BE1C1}" destId="{25D60916-0BFA-48C0-B226-637E1B512DBD}" srcOrd="0" destOrd="0" presId="urn:microsoft.com/office/officeart/2005/8/layout/process5"/>
    <dgm:cxn modelId="{FC600CA4-9229-4E85-A4B7-4D76E7D84FE2}" srcId="{EB6FF4C8-83E0-47AC-8C45-A0F452D816D4}" destId="{D7105901-7A8C-4CE1-A7F4-3C7DA552B0CA}" srcOrd="0" destOrd="0" parTransId="{55E87BFF-712D-4DC6-9C24-87EBFD16B31B}" sibTransId="{B397B896-BF8D-49BA-B71E-C63D1D60F3BD}"/>
    <dgm:cxn modelId="{FD5E3EA7-E637-4558-82CB-A96FE23C7F7B}" type="presOf" srcId="{EB6FF4C8-83E0-47AC-8C45-A0F452D816D4}" destId="{30F3CDA3-20D2-48B2-A867-22F6A74C87F3}" srcOrd="0" destOrd="0" presId="urn:microsoft.com/office/officeart/2005/8/layout/process5"/>
    <dgm:cxn modelId="{461953CA-DB8A-4A31-A624-5846BF8B95C6}" type="presOf" srcId="{9DBF4A75-6FA9-4BA2-A7E8-224375BB14B7}" destId="{DADA902E-8E51-43E8-90AF-111767C824DC}" srcOrd="1" destOrd="0" presId="urn:microsoft.com/office/officeart/2005/8/layout/process5"/>
    <dgm:cxn modelId="{E141A9DF-80E6-4B69-B13E-74A05F4B30B0}" type="presOf" srcId="{7A6528EB-CCE1-4014-AAFC-CD1FA0C8B668}" destId="{A4EA2F28-5835-42DE-91D7-9DC4612167BB}" srcOrd="0" destOrd="0" presId="urn:microsoft.com/office/officeart/2005/8/layout/process5"/>
    <dgm:cxn modelId="{6CC9F6E8-4832-4849-B365-73C89DD9C70D}" type="presOf" srcId="{D7105901-7A8C-4CE1-A7F4-3C7DA552B0CA}" destId="{C26B4F8B-421E-4269-9E12-3BB8F950AE8F}" srcOrd="0" destOrd="0" presId="urn:microsoft.com/office/officeart/2005/8/layout/process5"/>
    <dgm:cxn modelId="{1DB98B0D-1B00-4541-A90D-2E599E36A645}" type="presParOf" srcId="{30F3CDA3-20D2-48B2-A867-22F6A74C87F3}" destId="{C26B4F8B-421E-4269-9E12-3BB8F950AE8F}" srcOrd="0" destOrd="0" presId="urn:microsoft.com/office/officeart/2005/8/layout/process5"/>
    <dgm:cxn modelId="{C544FC89-7BBB-4F77-AD57-B661264CC7CA}" type="presParOf" srcId="{30F3CDA3-20D2-48B2-A867-22F6A74C87F3}" destId="{3D2FB5B6-50FE-489D-BC62-55AD1B4574A2}" srcOrd="1" destOrd="0" presId="urn:microsoft.com/office/officeart/2005/8/layout/process5"/>
    <dgm:cxn modelId="{BD2AC1F7-FDB5-42FD-8341-537462D418BF}" type="presParOf" srcId="{3D2FB5B6-50FE-489D-BC62-55AD1B4574A2}" destId="{FAC6A2AE-2B04-47B5-897C-8A11C7044318}" srcOrd="0" destOrd="0" presId="urn:microsoft.com/office/officeart/2005/8/layout/process5"/>
    <dgm:cxn modelId="{BFCE83A1-D835-4EB9-A13E-E095EB40AC58}" type="presParOf" srcId="{30F3CDA3-20D2-48B2-A867-22F6A74C87F3}" destId="{25D60916-0BFA-48C0-B226-637E1B512DBD}" srcOrd="2" destOrd="0" presId="urn:microsoft.com/office/officeart/2005/8/layout/process5"/>
    <dgm:cxn modelId="{58F038FF-0265-40B2-A5FC-0088446B2AEE}" type="presParOf" srcId="{30F3CDA3-20D2-48B2-A867-22F6A74C87F3}" destId="{91A34E15-A64B-48C6-B4F9-D6BF6762FD22}" srcOrd="3" destOrd="0" presId="urn:microsoft.com/office/officeart/2005/8/layout/process5"/>
    <dgm:cxn modelId="{F4DC3E8C-FA13-4AF5-9A28-C47860D3EDDF}" type="presParOf" srcId="{91A34E15-A64B-48C6-B4F9-D6BF6762FD22}" destId="{31A3FC72-37CF-4806-B118-9295090EABF1}" srcOrd="0" destOrd="0" presId="urn:microsoft.com/office/officeart/2005/8/layout/process5"/>
    <dgm:cxn modelId="{AF7EE8B7-D372-4949-A3B4-B861562B9803}" type="presParOf" srcId="{30F3CDA3-20D2-48B2-A867-22F6A74C87F3}" destId="{46000015-A2EC-4092-8CE9-74A336015E77}" srcOrd="4" destOrd="0" presId="urn:microsoft.com/office/officeart/2005/8/layout/process5"/>
    <dgm:cxn modelId="{8FAF27C4-D0D8-4300-BC3C-2E74E327ED38}" type="presParOf" srcId="{30F3CDA3-20D2-48B2-A867-22F6A74C87F3}" destId="{42D53117-6AE7-4D3F-BE89-0F52133A4E42}" srcOrd="5" destOrd="0" presId="urn:microsoft.com/office/officeart/2005/8/layout/process5"/>
    <dgm:cxn modelId="{5720DD81-C097-4511-8BA6-1408EEBB2AA4}" type="presParOf" srcId="{42D53117-6AE7-4D3F-BE89-0F52133A4E42}" destId="{DADA902E-8E51-43E8-90AF-111767C824DC}" srcOrd="0" destOrd="0" presId="urn:microsoft.com/office/officeart/2005/8/layout/process5"/>
    <dgm:cxn modelId="{5C242AEB-2296-4630-818D-2E3C9CC5554D}" type="presParOf" srcId="{30F3CDA3-20D2-48B2-A867-22F6A74C87F3}" destId="{A4EA2F28-5835-42DE-91D7-9DC4612167BB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850853-B481-4121-9B7C-A2DA4CEEFF3F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5B475F21-88F8-4B0E-8849-C010BD6C62DA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noProof="0" dirty="0"/>
            <a:t>You cannot create a financial plan without knowing</a:t>
          </a:r>
          <a:endParaRPr lang="de-DE" b="1" dirty="0"/>
        </a:p>
      </dgm:t>
    </dgm:pt>
    <dgm:pt modelId="{B3460E72-7FD6-4CD8-AD5A-15BDE8AEC6E1}" type="parTrans" cxnId="{6B1D6B4F-3B43-4FBA-B692-E9BB17FC0823}">
      <dgm:prSet/>
      <dgm:spPr/>
      <dgm:t>
        <a:bodyPr/>
        <a:lstStyle/>
        <a:p>
          <a:endParaRPr lang="de-DE"/>
        </a:p>
      </dgm:t>
    </dgm:pt>
    <dgm:pt modelId="{2EABABF1-A35C-4FE4-889B-D84FC8CA1960}" type="sibTrans" cxnId="{6B1D6B4F-3B43-4FBA-B692-E9BB17FC0823}">
      <dgm:prSet/>
      <dgm:spPr/>
      <dgm:t>
        <a:bodyPr/>
        <a:lstStyle/>
        <a:p>
          <a:endParaRPr lang="de-DE"/>
        </a:p>
      </dgm:t>
    </dgm:pt>
    <dgm:pt modelId="{7CD94D9B-908F-4D50-A1DD-FB80CA7111C8}">
      <dgm:prSet/>
      <dgm:spPr/>
      <dgm:t>
        <a:bodyPr/>
        <a:lstStyle/>
        <a:p>
          <a:r>
            <a:rPr lang="en-US" noProof="0"/>
            <a:t>The entry mode, because of necessary related investments (capital expenditure budget)</a:t>
          </a:r>
          <a:endParaRPr lang="en-US" noProof="0" dirty="0"/>
        </a:p>
      </dgm:t>
    </dgm:pt>
    <dgm:pt modelId="{4E31C1A7-9C2E-4666-A66D-5DC2CD04E0B7}" type="parTrans" cxnId="{FA966E5E-968D-4982-B5D2-F64DBDFDC5D7}">
      <dgm:prSet/>
      <dgm:spPr/>
      <dgm:t>
        <a:bodyPr/>
        <a:lstStyle/>
        <a:p>
          <a:endParaRPr lang="de-DE"/>
        </a:p>
      </dgm:t>
    </dgm:pt>
    <dgm:pt modelId="{973F5541-FF12-4EC3-8213-5E8F53E9BE36}" type="sibTrans" cxnId="{FA966E5E-968D-4982-B5D2-F64DBDFDC5D7}">
      <dgm:prSet/>
      <dgm:spPr/>
      <dgm:t>
        <a:bodyPr/>
        <a:lstStyle/>
        <a:p>
          <a:endParaRPr lang="de-DE"/>
        </a:p>
      </dgm:t>
    </dgm:pt>
    <dgm:pt modelId="{1776500B-8834-427F-B6E3-48ADB93578A3}">
      <dgm:prSet/>
      <dgm:spPr/>
      <dgm:t>
        <a:bodyPr/>
        <a:lstStyle/>
        <a:p>
          <a:r>
            <a:rPr lang="en-US" noProof="0" dirty="0"/>
            <a:t>The scope of entry and the timing (gradual, all at once, etc.)</a:t>
          </a:r>
        </a:p>
      </dgm:t>
    </dgm:pt>
    <dgm:pt modelId="{D333902F-F940-4CBC-8BF2-33A275271E6D}" type="parTrans" cxnId="{EB117F7A-3EA4-4DA2-8118-69219A0FF897}">
      <dgm:prSet/>
      <dgm:spPr/>
      <dgm:t>
        <a:bodyPr/>
        <a:lstStyle/>
        <a:p>
          <a:endParaRPr lang="de-DE"/>
        </a:p>
      </dgm:t>
    </dgm:pt>
    <dgm:pt modelId="{98BC9B02-6CA7-4AD8-B52C-1C16C63107F0}" type="sibTrans" cxnId="{EB117F7A-3EA4-4DA2-8118-69219A0FF897}">
      <dgm:prSet/>
      <dgm:spPr/>
      <dgm:t>
        <a:bodyPr/>
        <a:lstStyle/>
        <a:p>
          <a:endParaRPr lang="de-DE"/>
        </a:p>
      </dgm:t>
    </dgm:pt>
    <dgm:pt modelId="{8B7FEB47-469E-4D4D-A9EE-82D46DC19B7B}">
      <dgm:prSet/>
      <dgm:spPr/>
      <dgm:t>
        <a:bodyPr/>
        <a:lstStyle/>
        <a:p>
          <a:r>
            <a:rPr lang="en-US" noProof="0"/>
            <a:t>The forecasted demand (revenue budget, marketing budget) </a:t>
          </a:r>
          <a:endParaRPr lang="en-US" noProof="0" dirty="0"/>
        </a:p>
      </dgm:t>
    </dgm:pt>
    <dgm:pt modelId="{CFE0CE49-C31B-407B-B012-0C4A6D6427CA}" type="parTrans" cxnId="{4F58F3C8-E92C-464D-AF23-60399C46DB9B}">
      <dgm:prSet/>
      <dgm:spPr/>
      <dgm:t>
        <a:bodyPr/>
        <a:lstStyle/>
        <a:p>
          <a:endParaRPr lang="de-DE"/>
        </a:p>
      </dgm:t>
    </dgm:pt>
    <dgm:pt modelId="{BAD9A936-4688-4CEE-8DA8-DE4D7C108702}" type="sibTrans" cxnId="{4F58F3C8-E92C-464D-AF23-60399C46DB9B}">
      <dgm:prSet/>
      <dgm:spPr/>
      <dgm:t>
        <a:bodyPr/>
        <a:lstStyle/>
        <a:p>
          <a:endParaRPr lang="de-DE"/>
        </a:p>
      </dgm:t>
    </dgm:pt>
    <dgm:pt modelId="{7A68A91B-9E4F-4CFB-AEEF-91AE651C95FD}">
      <dgm:prSet/>
      <dgm:spPr/>
      <dgm:t>
        <a:bodyPr/>
        <a:lstStyle/>
        <a:p>
          <a:r>
            <a:rPr lang="en-US" noProof="0"/>
            <a:t>The price of your products and all related costs (all operating budgets)</a:t>
          </a:r>
          <a:endParaRPr lang="en-US" noProof="0" dirty="0"/>
        </a:p>
      </dgm:t>
    </dgm:pt>
    <dgm:pt modelId="{94283584-3B40-4CAF-81EE-2EE2BA40E3F8}" type="parTrans" cxnId="{ECFF3386-D369-4FA1-A336-CFA4DEE812F3}">
      <dgm:prSet/>
      <dgm:spPr/>
      <dgm:t>
        <a:bodyPr/>
        <a:lstStyle/>
        <a:p>
          <a:endParaRPr lang="de-DE"/>
        </a:p>
      </dgm:t>
    </dgm:pt>
    <dgm:pt modelId="{F04B9F9E-5D2F-4EF8-AEF2-960F434B51D2}" type="sibTrans" cxnId="{ECFF3386-D369-4FA1-A336-CFA4DEE812F3}">
      <dgm:prSet/>
      <dgm:spPr/>
      <dgm:t>
        <a:bodyPr/>
        <a:lstStyle/>
        <a:p>
          <a:endParaRPr lang="de-DE"/>
        </a:p>
      </dgm:t>
    </dgm:pt>
    <dgm:pt modelId="{19A4E31D-2A70-464A-BC3D-0B4B22AB7DCA}" type="pres">
      <dgm:prSet presAssocID="{59850853-B481-4121-9B7C-A2DA4CEEFF3F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5D4E9F24-AFF4-414C-AD7D-65861AA21AF8}" type="pres">
      <dgm:prSet presAssocID="{5B475F21-88F8-4B0E-8849-C010BD6C62DA}" presName="root" presStyleCnt="0">
        <dgm:presLayoutVars>
          <dgm:chMax/>
          <dgm:chPref val="4"/>
        </dgm:presLayoutVars>
      </dgm:prSet>
      <dgm:spPr/>
    </dgm:pt>
    <dgm:pt modelId="{8A9DF4AD-04B4-4692-8489-EDAA662ADB64}" type="pres">
      <dgm:prSet presAssocID="{5B475F21-88F8-4B0E-8849-C010BD6C62DA}" presName="rootComposite" presStyleCnt="0">
        <dgm:presLayoutVars/>
      </dgm:prSet>
      <dgm:spPr/>
    </dgm:pt>
    <dgm:pt modelId="{E24349EA-02D0-409A-B75F-99EE4CD0FEA1}" type="pres">
      <dgm:prSet presAssocID="{5B475F21-88F8-4B0E-8849-C010BD6C62DA}" presName="rootText" presStyleLbl="node0" presStyleIdx="0" presStyleCnt="1">
        <dgm:presLayoutVars>
          <dgm:chMax/>
          <dgm:chPref val="4"/>
        </dgm:presLayoutVars>
      </dgm:prSet>
      <dgm:spPr/>
    </dgm:pt>
    <dgm:pt modelId="{C52240FB-0184-4B70-8818-ACA0555C53DB}" type="pres">
      <dgm:prSet presAssocID="{5B475F21-88F8-4B0E-8849-C010BD6C62DA}" presName="childShape" presStyleCnt="0">
        <dgm:presLayoutVars>
          <dgm:chMax val="0"/>
          <dgm:chPref val="0"/>
        </dgm:presLayoutVars>
      </dgm:prSet>
      <dgm:spPr/>
    </dgm:pt>
    <dgm:pt modelId="{928B8595-6DFF-4708-9A4D-7A48020FC63E}" type="pres">
      <dgm:prSet presAssocID="{7CD94D9B-908F-4D50-A1DD-FB80CA7111C8}" presName="childComposite" presStyleCnt="0">
        <dgm:presLayoutVars>
          <dgm:chMax val="0"/>
          <dgm:chPref val="0"/>
        </dgm:presLayoutVars>
      </dgm:prSet>
      <dgm:spPr/>
    </dgm:pt>
    <dgm:pt modelId="{E135313A-FB17-4515-935D-A42022129428}" type="pres">
      <dgm:prSet presAssocID="{7CD94D9B-908F-4D50-A1DD-FB80CA7111C8}" presName="Image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30000" r="-30000"/>
          </a:stretch>
        </a:blipFill>
      </dgm:spPr>
    </dgm:pt>
    <dgm:pt modelId="{C3DFA860-77DE-4E1F-9849-27474BDFE8DA}" type="pres">
      <dgm:prSet presAssocID="{7CD94D9B-908F-4D50-A1DD-FB80CA7111C8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</dgm:pt>
    <dgm:pt modelId="{55B13593-D5CE-450C-B2CF-73EE06612A18}" type="pres">
      <dgm:prSet presAssocID="{1776500B-8834-427F-B6E3-48ADB93578A3}" presName="childComposite" presStyleCnt="0">
        <dgm:presLayoutVars>
          <dgm:chMax val="0"/>
          <dgm:chPref val="0"/>
        </dgm:presLayoutVars>
      </dgm:prSet>
      <dgm:spPr/>
    </dgm:pt>
    <dgm:pt modelId="{BEC9322A-62AD-462B-8AE8-5767C6C672EF}" type="pres">
      <dgm:prSet presAssocID="{1776500B-8834-427F-B6E3-48ADB93578A3}" presName="Image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</dgm:spPr>
    </dgm:pt>
    <dgm:pt modelId="{025B29DB-9154-4B16-9AFE-F5E2D61CE79C}" type="pres">
      <dgm:prSet presAssocID="{1776500B-8834-427F-B6E3-48ADB93578A3}" presName="childText" presStyleLbl="lnNode1" presStyleIdx="1" presStyleCnt="4">
        <dgm:presLayoutVars>
          <dgm:chMax val="0"/>
          <dgm:chPref val="0"/>
          <dgm:bulletEnabled val="1"/>
        </dgm:presLayoutVars>
      </dgm:prSet>
      <dgm:spPr/>
    </dgm:pt>
    <dgm:pt modelId="{E2FECDE7-1ADF-4482-A436-14FB5656E865}" type="pres">
      <dgm:prSet presAssocID="{8B7FEB47-469E-4D4D-A9EE-82D46DC19B7B}" presName="childComposite" presStyleCnt="0">
        <dgm:presLayoutVars>
          <dgm:chMax val="0"/>
          <dgm:chPref val="0"/>
        </dgm:presLayoutVars>
      </dgm:prSet>
      <dgm:spPr/>
    </dgm:pt>
    <dgm:pt modelId="{70C52956-E018-4937-B3D1-E1FB1CAE8FB4}" type="pres">
      <dgm:prSet presAssocID="{8B7FEB47-469E-4D4D-A9EE-82D46DC19B7B}" presName="Image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17000" r="-17000"/>
          </a:stretch>
        </a:blipFill>
      </dgm:spPr>
    </dgm:pt>
    <dgm:pt modelId="{5F00F432-24D5-4A2D-B3DA-D985DEF2EFAE}" type="pres">
      <dgm:prSet presAssocID="{8B7FEB47-469E-4D4D-A9EE-82D46DC19B7B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</dgm:pt>
    <dgm:pt modelId="{33FF58C1-8980-4B17-8F61-6DB8B0789E5B}" type="pres">
      <dgm:prSet presAssocID="{7A68A91B-9E4F-4CFB-AEEF-91AE651C95FD}" presName="childComposite" presStyleCnt="0">
        <dgm:presLayoutVars>
          <dgm:chMax val="0"/>
          <dgm:chPref val="0"/>
        </dgm:presLayoutVars>
      </dgm:prSet>
      <dgm:spPr/>
    </dgm:pt>
    <dgm:pt modelId="{73322055-B0B7-482F-B332-DB4A08D1336C}" type="pres">
      <dgm:prSet presAssocID="{7A68A91B-9E4F-4CFB-AEEF-91AE651C95FD}" presName="Image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21000" r="-21000"/>
          </a:stretch>
        </a:blipFill>
      </dgm:spPr>
    </dgm:pt>
    <dgm:pt modelId="{06C83BC5-DAE9-4BEC-8F79-19615D5449FB}" type="pres">
      <dgm:prSet presAssocID="{7A68A91B-9E4F-4CFB-AEEF-91AE651C95FD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E114408-F581-4DD2-98DB-3E28FE92A6C3}" type="presOf" srcId="{5B475F21-88F8-4B0E-8849-C010BD6C62DA}" destId="{E24349EA-02D0-409A-B75F-99EE4CD0FEA1}" srcOrd="0" destOrd="0" presId="urn:microsoft.com/office/officeart/2008/layout/PictureAccentList"/>
    <dgm:cxn modelId="{FA966E5E-968D-4982-B5D2-F64DBDFDC5D7}" srcId="{5B475F21-88F8-4B0E-8849-C010BD6C62DA}" destId="{7CD94D9B-908F-4D50-A1DD-FB80CA7111C8}" srcOrd="0" destOrd="0" parTransId="{4E31C1A7-9C2E-4666-A66D-5DC2CD04E0B7}" sibTransId="{973F5541-FF12-4EC3-8213-5E8F53E9BE36}"/>
    <dgm:cxn modelId="{91EF1745-71A7-47DE-8172-2A01D310F4BC}" type="presOf" srcId="{7CD94D9B-908F-4D50-A1DD-FB80CA7111C8}" destId="{C3DFA860-77DE-4E1F-9849-27474BDFE8DA}" srcOrd="0" destOrd="0" presId="urn:microsoft.com/office/officeart/2008/layout/PictureAccentList"/>
    <dgm:cxn modelId="{C8B81A6E-6B54-4021-88FA-A89747FE263A}" type="presOf" srcId="{7A68A91B-9E4F-4CFB-AEEF-91AE651C95FD}" destId="{06C83BC5-DAE9-4BEC-8F79-19615D5449FB}" srcOrd="0" destOrd="0" presId="urn:microsoft.com/office/officeart/2008/layout/PictureAccentList"/>
    <dgm:cxn modelId="{6B1D6B4F-3B43-4FBA-B692-E9BB17FC0823}" srcId="{59850853-B481-4121-9B7C-A2DA4CEEFF3F}" destId="{5B475F21-88F8-4B0E-8849-C010BD6C62DA}" srcOrd="0" destOrd="0" parTransId="{B3460E72-7FD6-4CD8-AD5A-15BDE8AEC6E1}" sibTransId="{2EABABF1-A35C-4FE4-889B-D84FC8CA1960}"/>
    <dgm:cxn modelId="{A41ED577-CDAE-4B8D-B016-A1A492BA84C7}" type="presOf" srcId="{59850853-B481-4121-9B7C-A2DA4CEEFF3F}" destId="{19A4E31D-2A70-464A-BC3D-0B4B22AB7DCA}" srcOrd="0" destOrd="0" presId="urn:microsoft.com/office/officeart/2008/layout/PictureAccentList"/>
    <dgm:cxn modelId="{EB117F7A-3EA4-4DA2-8118-69219A0FF897}" srcId="{5B475F21-88F8-4B0E-8849-C010BD6C62DA}" destId="{1776500B-8834-427F-B6E3-48ADB93578A3}" srcOrd="1" destOrd="0" parTransId="{D333902F-F940-4CBC-8BF2-33A275271E6D}" sibTransId="{98BC9B02-6CA7-4AD8-B52C-1C16C63107F0}"/>
    <dgm:cxn modelId="{7BACE37B-246C-4E55-AD90-E0AEA7D05783}" type="presOf" srcId="{8B7FEB47-469E-4D4D-A9EE-82D46DC19B7B}" destId="{5F00F432-24D5-4A2D-B3DA-D985DEF2EFAE}" srcOrd="0" destOrd="0" presId="urn:microsoft.com/office/officeart/2008/layout/PictureAccentList"/>
    <dgm:cxn modelId="{ECFF3386-D369-4FA1-A336-CFA4DEE812F3}" srcId="{5B475F21-88F8-4B0E-8849-C010BD6C62DA}" destId="{7A68A91B-9E4F-4CFB-AEEF-91AE651C95FD}" srcOrd="3" destOrd="0" parTransId="{94283584-3B40-4CAF-81EE-2EE2BA40E3F8}" sibTransId="{F04B9F9E-5D2F-4EF8-AEF2-960F434B51D2}"/>
    <dgm:cxn modelId="{4F58F3C8-E92C-464D-AF23-60399C46DB9B}" srcId="{5B475F21-88F8-4B0E-8849-C010BD6C62DA}" destId="{8B7FEB47-469E-4D4D-A9EE-82D46DC19B7B}" srcOrd="2" destOrd="0" parTransId="{CFE0CE49-C31B-407B-B012-0C4A6D6427CA}" sibTransId="{BAD9A936-4688-4CEE-8DA8-DE4D7C108702}"/>
    <dgm:cxn modelId="{E83980E7-DF17-4163-AFB2-5EABDAA8C722}" type="presOf" srcId="{1776500B-8834-427F-B6E3-48ADB93578A3}" destId="{025B29DB-9154-4B16-9AFE-F5E2D61CE79C}" srcOrd="0" destOrd="0" presId="urn:microsoft.com/office/officeart/2008/layout/PictureAccentList"/>
    <dgm:cxn modelId="{A1DDB5E7-B999-423F-84F3-173BC1BB4525}" type="presParOf" srcId="{19A4E31D-2A70-464A-BC3D-0B4B22AB7DCA}" destId="{5D4E9F24-AFF4-414C-AD7D-65861AA21AF8}" srcOrd="0" destOrd="0" presId="urn:microsoft.com/office/officeart/2008/layout/PictureAccentList"/>
    <dgm:cxn modelId="{277B7B8D-5C3F-4208-B51C-A431C5CE3846}" type="presParOf" srcId="{5D4E9F24-AFF4-414C-AD7D-65861AA21AF8}" destId="{8A9DF4AD-04B4-4692-8489-EDAA662ADB64}" srcOrd="0" destOrd="0" presId="urn:microsoft.com/office/officeart/2008/layout/PictureAccentList"/>
    <dgm:cxn modelId="{2BD86246-3FDD-48BB-846C-BD161FB76878}" type="presParOf" srcId="{8A9DF4AD-04B4-4692-8489-EDAA662ADB64}" destId="{E24349EA-02D0-409A-B75F-99EE4CD0FEA1}" srcOrd="0" destOrd="0" presId="urn:microsoft.com/office/officeart/2008/layout/PictureAccentList"/>
    <dgm:cxn modelId="{000AE166-A10B-4DE4-9B66-A147D2B70955}" type="presParOf" srcId="{5D4E9F24-AFF4-414C-AD7D-65861AA21AF8}" destId="{C52240FB-0184-4B70-8818-ACA0555C53DB}" srcOrd="1" destOrd="0" presId="urn:microsoft.com/office/officeart/2008/layout/PictureAccentList"/>
    <dgm:cxn modelId="{18999387-ABD9-4F49-A5F4-AF37AC589D12}" type="presParOf" srcId="{C52240FB-0184-4B70-8818-ACA0555C53DB}" destId="{928B8595-6DFF-4708-9A4D-7A48020FC63E}" srcOrd="0" destOrd="0" presId="urn:microsoft.com/office/officeart/2008/layout/PictureAccentList"/>
    <dgm:cxn modelId="{A4039AB2-5EC0-4765-BCA8-96F477014869}" type="presParOf" srcId="{928B8595-6DFF-4708-9A4D-7A48020FC63E}" destId="{E135313A-FB17-4515-935D-A42022129428}" srcOrd="0" destOrd="0" presId="urn:microsoft.com/office/officeart/2008/layout/PictureAccentList"/>
    <dgm:cxn modelId="{61A551C9-B002-49F6-89F8-2777ACBE3F4A}" type="presParOf" srcId="{928B8595-6DFF-4708-9A4D-7A48020FC63E}" destId="{C3DFA860-77DE-4E1F-9849-27474BDFE8DA}" srcOrd="1" destOrd="0" presId="urn:microsoft.com/office/officeart/2008/layout/PictureAccentList"/>
    <dgm:cxn modelId="{F63F1CDB-3B1C-4C08-86D5-CC74C8E7BFDB}" type="presParOf" srcId="{C52240FB-0184-4B70-8818-ACA0555C53DB}" destId="{55B13593-D5CE-450C-B2CF-73EE06612A18}" srcOrd="1" destOrd="0" presId="urn:microsoft.com/office/officeart/2008/layout/PictureAccentList"/>
    <dgm:cxn modelId="{E35E5BF5-725A-4176-A071-CACF2F62069F}" type="presParOf" srcId="{55B13593-D5CE-450C-B2CF-73EE06612A18}" destId="{BEC9322A-62AD-462B-8AE8-5767C6C672EF}" srcOrd="0" destOrd="0" presId="urn:microsoft.com/office/officeart/2008/layout/PictureAccentList"/>
    <dgm:cxn modelId="{DD4A7500-9062-4543-AA4A-ED710B0C59F3}" type="presParOf" srcId="{55B13593-D5CE-450C-B2CF-73EE06612A18}" destId="{025B29DB-9154-4B16-9AFE-F5E2D61CE79C}" srcOrd="1" destOrd="0" presId="urn:microsoft.com/office/officeart/2008/layout/PictureAccentList"/>
    <dgm:cxn modelId="{5EA9272C-CB24-4B06-A88C-0E56F938D819}" type="presParOf" srcId="{C52240FB-0184-4B70-8818-ACA0555C53DB}" destId="{E2FECDE7-1ADF-4482-A436-14FB5656E865}" srcOrd="2" destOrd="0" presId="urn:microsoft.com/office/officeart/2008/layout/PictureAccentList"/>
    <dgm:cxn modelId="{1AB29726-2839-4168-B5C2-EA2208033B52}" type="presParOf" srcId="{E2FECDE7-1ADF-4482-A436-14FB5656E865}" destId="{70C52956-E018-4937-B3D1-E1FB1CAE8FB4}" srcOrd="0" destOrd="0" presId="urn:microsoft.com/office/officeart/2008/layout/PictureAccentList"/>
    <dgm:cxn modelId="{D3EE7DFB-FAA2-4AAA-AD54-2110F07A7177}" type="presParOf" srcId="{E2FECDE7-1ADF-4482-A436-14FB5656E865}" destId="{5F00F432-24D5-4A2D-B3DA-D985DEF2EFAE}" srcOrd="1" destOrd="0" presId="urn:microsoft.com/office/officeart/2008/layout/PictureAccentList"/>
    <dgm:cxn modelId="{C0F76870-85FE-430E-BB9B-73884E380983}" type="presParOf" srcId="{C52240FB-0184-4B70-8818-ACA0555C53DB}" destId="{33FF58C1-8980-4B17-8F61-6DB8B0789E5B}" srcOrd="3" destOrd="0" presId="urn:microsoft.com/office/officeart/2008/layout/PictureAccentList"/>
    <dgm:cxn modelId="{C32E7F3D-C9B1-447D-BE8B-BA1F4A70DE9B}" type="presParOf" srcId="{33FF58C1-8980-4B17-8F61-6DB8B0789E5B}" destId="{73322055-B0B7-482F-B332-DB4A08D1336C}" srcOrd="0" destOrd="0" presId="urn:microsoft.com/office/officeart/2008/layout/PictureAccentList"/>
    <dgm:cxn modelId="{4FA207C9-6825-4C06-BDDF-09DBAA6DF883}" type="presParOf" srcId="{33FF58C1-8980-4B17-8F61-6DB8B0789E5B}" destId="{06C83BC5-DAE9-4BEC-8F79-19615D5449FB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34DF6B-E35A-4A5B-A58C-3B5E4330FA64}" type="doc">
      <dgm:prSet loTypeId="urn:microsoft.com/office/officeart/2005/8/layout/vList3" loCatId="list" qsTypeId="urn:microsoft.com/office/officeart/2005/8/quickstyle/simple1" qsCatId="simple" csTypeId="urn:microsoft.com/office/officeart/2005/8/colors/accent6_2" csCatId="accent6" phldr="1"/>
      <dgm:spPr/>
    </dgm:pt>
    <dgm:pt modelId="{6D0C4364-AA23-41FA-8298-41D4F391FCF7}">
      <dgm:prSet phldrT="[Text]"/>
      <dgm:spPr/>
      <dgm:t>
        <a:bodyPr/>
        <a:lstStyle/>
        <a:p>
          <a:r>
            <a:rPr lang="en-US" noProof="0" dirty="0"/>
            <a:t>A budget plan is useful to clarify future needs, communicate future goals and targets, coordinate the activities of subunits, and as a basis for performance judgment and motivation of employees</a:t>
          </a:r>
          <a:endParaRPr lang="de-DE" dirty="0"/>
        </a:p>
      </dgm:t>
    </dgm:pt>
    <dgm:pt modelId="{E80DFFF0-A4C3-42B8-9D5A-31F7C451383B}" type="parTrans" cxnId="{D186C862-59D6-43EF-8C3C-3801A283CFAD}">
      <dgm:prSet/>
      <dgm:spPr/>
      <dgm:t>
        <a:bodyPr/>
        <a:lstStyle/>
        <a:p>
          <a:endParaRPr lang="de-DE"/>
        </a:p>
      </dgm:t>
    </dgm:pt>
    <dgm:pt modelId="{0A92F8E4-2BB4-44BC-8CA6-EA59DC9EC86E}" type="sibTrans" cxnId="{D186C862-59D6-43EF-8C3C-3801A283CFAD}">
      <dgm:prSet/>
      <dgm:spPr/>
      <dgm:t>
        <a:bodyPr/>
        <a:lstStyle/>
        <a:p>
          <a:endParaRPr lang="de-DE"/>
        </a:p>
      </dgm:t>
    </dgm:pt>
    <dgm:pt modelId="{B903A109-761C-4C7F-82FF-C21CDAE898BC}">
      <dgm:prSet phldrT="[Text]"/>
      <dgm:spPr/>
      <dgm:t>
        <a:bodyPr/>
        <a:lstStyle/>
        <a:p>
          <a:r>
            <a:rPr lang="en-US" noProof="0" dirty="0"/>
            <a:t>Budget Plans should consider uncertainties</a:t>
          </a:r>
          <a:endParaRPr lang="de-DE" dirty="0"/>
        </a:p>
      </dgm:t>
    </dgm:pt>
    <dgm:pt modelId="{65205D54-5501-467C-B53B-E5536750E1AA}" type="parTrans" cxnId="{2A6FC4C1-F19B-45C9-AC8C-BF81F983F626}">
      <dgm:prSet/>
      <dgm:spPr/>
      <dgm:t>
        <a:bodyPr/>
        <a:lstStyle/>
        <a:p>
          <a:endParaRPr lang="de-DE"/>
        </a:p>
      </dgm:t>
    </dgm:pt>
    <dgm:pt modelId="{EBC22E3B-AEE0-4A3A-A714-6F2D4C4719A7}" type="sibTrans" cxnId="{2A6FC4C1-F19B-45C9-AC8C-BF81F983F626}">
      <dgm:prSet/>
      <dgm:spPr/>
      <dgm:t>
        <a:bodyPr/>
        <a:lstStyle/>
        <a:p>
          <a:endParaRPr lang="de-DE"/>
        </a:p>
      </dgm:t>
    </dgm:pt>
    <dgm:pt modelId="{264B053E-2970-4CA6-88F0-8457B34DE250}">
      <dgm:prSet phldrT="[Text]"/>
      <dgm:spPr/>
      <dgm:t>
        <a:bodyPr/>
        <a:lstStyle/>
        <a:p>
          <a:r>
            <a:rPr lang="de-DE" dirty="0"/>
            <a:t>Different </a:t>
          </a:r>
          <a:r>
            <a:rPr lang="de-DE" dirty="0" err="1"/>
            <a:t>forcasting</a:t>
          </a:r>
          <a:r>
            <a:rPr lang="de-DE" dirty="0"/>
            <a:t> </a:t>
          </a:r>
          <a:r>
            <a:rPr lang="de-DE" dirty="0" err="1"/>
            <a:t>methods</a:t>
          </a:r>
          <a:r>
            <a:rPr lang="de-DE" dirty="0"/>
            <a:t> </a:t>
          </a:r>
          <a:r>
            <a:rPr lang="de-DE" dirty="0" err="1"/>
            <a:t>allow</a:t>
          </a:r>
          <a:r>
            <a:rPr lang="de-DE" dirty="0"/>
            <a:t> </a:t>
          </a:r>
          <a:r>
            <a:rPr lang="de-DE" dirty="0" err="1"/>
            <a:t>you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predict</a:t>
          </a:r>
          <a:r>
            <a:rPr lang="de-DE" dirty="0"/>
            <a:t> </a:t>
          </a:r>
          <a:r>
            <a:rPr lang="de-DE" dirty="0" err="1"/>
            <a:t>budgets</a:t>
          </a:r>
          <a:endParaRPr lang="de-DE" dirty="0"/>
        </a:p>
      </dgm:t>
    </dgm:pt>
    <dgm:pt modelId="{FB77A4D0-605B-4BC7-93DF-2E0783D7FA1E}" type="parTrans" cxnId="{92D8AC42-AEC7-431D-8C79-F36A74F9B0AD}">
      <dgm:prSet/>
      <dgm:spPr/>
      <dgm:t>
        <a:bodyPr/>
        <a:lstStyle/>
        <a:p>
          <a:endParaRPr lang="de-DE"/>
        </a:p>
      </dgm:t>
    </dgm:pt>
    <dgm:pt modelId="{5F73FBBD-974F-4C7A-B1B3-9C93A040448F}" type="sibTrans" cxnId="{92D8AC42-AEC7-431D-8C79-F36A74F9B0AD}">
      <dgm:prSet/>
      <dgm:spPr/>
      <dgm:t>
        <a:bodyPr/>
        <a:lstStyle/>
        <a:p>
          <a:endParaRPr lang="de-DE"/>
        </a:p>
      </dgm:t>
    </dgm:pt>
    <dgm:pt modelId="{B1E4EDAA-60FA-4852-9E51-082100C7E483}" type="pres">
      <dgm:prSet presAssocID="{7334DF6B-E35A-4A5B-A58C-3B5E4330FA64}" presName="linearFlow" presStyleCnt="0">
        <dgm:presLayoutVars>
          <dgm:dir/>
          <dgm:resizeHandles val="exact"/>
        </dgm:presLayoutVars>
      </dgm:prSet>
      <dgm:spPr/>
    </dgm:pt>
    <dgm:pt modelId="{CE6FA644-76F7-4A23-9A3B-7361708EB14F}" type="pres">
      <dgm:prSet presAssocID="{6D0C4364-AA23-41FA-8298-41D4F391FCF7}" presName="composite" presStyleCnt="0"/>
      <dgm:spPr/>
    </dgm:pt>
    <dgm:pt modelId="{9FE968D1-AEEB-49B8-B7E4-4AD80B808A6E}" type="pres">
      <dgm:prSet presAssocID="{6D0C4364-AA23-41FA-8298-41D4F391FCF7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</dgm:pt>
    <dgm:pt modelId="{6980B2F2-DD18-4D60-A14D-C932D23B83FA}" type="pres">
      <dgm:prSet presAssocID="{6D0C4364-AA23-41FA-8298-41D4F391FCF7}" presName="txShp" presStyleLbl="node1" presStyleIdx="0" presStyleCnt="3">
        <dgm:presLayoutVars>
          <dgm:bulletEnabled val="1"/>
        </dgm:presLayoutVars>
      </dgm:prSet>
      <dgm:spPr/>
    </dgm:pt>
    <dgm:pt modelId="{7C10AC8E-B8EF-4EB5-9F4C-91D20C31C871}" type="pres">
      <dgm:prSet presAssocID="{0A92F8E4-2BB4-44BC-8CA6-EA59DC9EC86E}" presName="spacing" presStyleCnt="0"/>
      <dgm:spPr/>
    </dgm:pt>
    <dgm:pt modelId="{2167D4DB-00E4-4AB6-8A03-3DAED3153AA3}" type="pres">
      <dgm:prSet presAssocID="{B903A109-761C-4C7F-82FF-C21CDAE898BC}" presName="composite" presStyleCnt="0"/>
      <dgm:spPr/>
    </dgm:pt>
    <dgm:pt modelId="{07D554C9-E668-4DB1-A4E6-4184494EE05D}" type="pres">
      <dgm:prSet presAssocID="{B903A109-761C-4C7F-82FF-C21CDAE898BC}" presName="imgShp" presStyleLbl="fgImgPlac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000" b="-1000"/>
          </a:stretch>
        </a:blipFill>
      </dgm:spPr>
    </dgm:pt>
    <dgm:pt modelId="{471A2099-4855-46B9-B6BD-C8B7878D0ABA}" type="pres">
      <dgm:prSet presAssocID="{B903A109-761C-4C7F-82FF-C21CDAE898BC}" presName="txShp" presStyleLbl="node1" presStyleIdx="1" presStyleCnt="3">
        <dgm:presLayoutVars>
          <dgm:bulletEnabled val="1"/>
        </dgm:presLayoutVars>
      </dgm:prSet>
      <dgm:spPr/>
    </dgm:pt>
    <dgm:pt modelId="{D2189637-94BF-457D-B1AB-ABF3E405E01D}" type="pres">
      <dgm:prSet presAssocID="{EBC22E3B-AEE0-4A3A-A714-6F2D4C4719A7}" presName="spacing" presStyleCnt="0"/>
      <dgm:spPr/>
    </dgm:pt>
    <dgm:pt modelId="{DAAD5B62-A0A4-4CCC-91DE-F7701EEFD608}" type="pres">
      <dgm:prSet presAssocID="{264B053E-2970-4CA6-88F0-8457B34DE250}" presName="composite" presStyleCnt="0"/>
      <dgm:spPr/>
    </dgm:pt>
    <dgm:pt modelId="{03FF8281-D81C-4AEA-8CCE-52AA2A6681DF}" type="pres">
      <dgm:prSet presAssocID="{264B053E-2970-4CA6-88F0-8457B34DE250}" presName="imgShp" presStyleLbl="fgImgPlace1" presStyleIdx="2" presStyleCnt="3"/>
      <dgm:spPr>
        <a:blipFill>
          <a:blip xmlns:r="http://schemas.openxmlformats.org/officeDocument/2006/relationships"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</dgm:spPr>
    </dgm:pt>
    <dgm:pt modelId="{67BF701C-5EAC-4ACE-A077-0436C4879358}" type="pres">
      <dgm:prSet presAssocID="{264B053E-2970-4CA6-88F0-8457B34DE250}" presName="txShp" presStyleLbl="node1" presStyleIdx="2" presStyleCnt="3">
        <dgm:presLayoutVars>
          <dgm:bulletEnabled val="1"/>
        </dgm:presLayoutVars>
      </dgm:prSet>
      <dgm:spPr/>
    </dgm:pt>
  </dgm:ptLst>
  <dgm:cxnLst>
    <dgm:cxn modelId="{74542B28-0E7A-4939-B300-DF0C825AFE45}" type="presOf" srcId="{7334DF6B-E35A-4A5B-A58C-3B5E4330FA64}" destId="{B1E4EDAA-60FA-4852-9E51-082100C7E483}" srcOrd="0" destOrd="0" presId="urn:microsoft.com/office/officeart/2005/8/layout/vList3"/>
    <dgm:cxn modelId="{92D8AC42-AEC7-431D-8C79-F36A74F9B0AD}" srcId="{7334DF6B-E35A-4A5B-A58C-3B5E4330FA64}" destId="{264B053E-2970-4CA6-88F0-8457B34DE250}" srcOrd="2" destOrd="0" parTransId="{FB77A4D0-605B-4BC7-93DF-2E0783D7FA1E}" sibTransId="{5F73FBBD-974F-4C7A-B1B3-9C93A040448F}"/>
    <dgm:cxn modelId="{D186C862-59D6-43EF-8C3C-3801A283CFAD}" srcId="{7334DF6B-E35A-4A5B-A58C-3B5E4330FA64}" destId="{6D0C4364-AA23-41FA-8298-41D4F391FCF7}" srcOrd="0" destOrd="0" parTransId="{E80DFFF0-A4C3-42B8-9D5A-31F7C451383B}" sibTransId="{0A92F8E4-2BB4-44BC-8CA6-EA59DC9EC86E}"/>
    <dgm:cxn modelId="{07E2C0BB-C22A-4A30-84C6-11945AC7E660}" type="presOf" srcId="{6D0C4364-AA23-41FA-8298-41D4F391FCF7}" destId="{6980B2F2-DD18-4D60-A14D-C932D23B83FA}" srcOrd="0" destOrd="0" presId="urn:microsoft.com/office/officeart/2005/8/layout/vList3"/>
    <dgm:cxn modelId="{2A6FC4C1-F19B-45C9-AC8C-BF81F983F626}" srcId="{7334DF6B-E35A-4A5B-A58C-3B5E4330FA64}" destId="{B903A109-761C-4C7F-82FF-C21CDAE898BC}" srcOrd="1" destOrd="0" parTransId="{65205D54-5501-467C-B53B-E5536750E1AA}" sibTransId="{EBC22E3B-AEE0-4A3A-A714-6F2D4C4719A7}"/>
    <dgm:cxn modelId="{8D0BE9D0-24EF-498D-81EC-62E73334BD6B}" type="presOf" srcId="{B903A109-761C-4C7F-82FF-C21CDAE898BC}" destId="{471A2099-4855-46B9-B6BD-C8B7878D0ABA}" srcOrd="0" destOrd="0" presId="urn:microsoft.com/office/officeart/2005/8/layout/vList3"/>
    <dgm:cxn modelId="{CC83DDFC-23E5-4205-8CB1-B17F731E03A3}" type="presOf" srcId="{264B053E-2970-4CA6-88F0-8457B34DE250}" destId="{67BF701C-5EAC-4ACE-A077-0436C4879358}" srcOrd="0" destOrd="0" presId="urn:microsoft.com/office/officeart/2005/8/layout/vList3"/>
    <dgm:cxn modelId="{A7062DE6-9080-4DB9-BD8C-3CF045C4C00F}" type="presParOf" srcId="{B1E4EDAA-60FA-4852-9E51-082100C7E483}" destId="{CE6FA644-76F7-4A23-9A3B-7361708EB14F}" srcOrd="0" destOrd="0" presId="urn:microsoft.com/office/officeart/2005/8/layout/vList3"/>
    <dgm:cxn modelId="{2A527556-80E8-498B-AA1D-6FC624D6479D}" type="presParOf" srcId="{CE6FA644-76F7-4A23-9A3B-7361708EB14F}" destId="{9FE968D1-AEEB-49B8-B7E4-4AD80B808A6E}" srcOrd="0" destOrd="0" presId="urn:microsoft.com/office/officeart/2005/8/layout/vList3"/>
    <dgm:cxn modelId="{478D2C44-2E11-4578-B8E6-259D1C5D660D}" type="presParOf" srcId="{CE6FA644-76F7-4A23-9A3B-7361708EB14F}" destId="{6980B2F2-DD18-4D60-A14D-C932D23B83FA}" srcOrd="1" destOrd="0" presId="urn:microsoft.com/office/officeart/2005/8/layout/vList3"/>
    <dgm:cxn modelId="{E9CC1E15-B84D-41C6-88F6-01D1A16787AF}" type="presParOf" srcId="{B1E4EDAA-60FA-4852-9E51-082100C7E483}" destId="{7C10AC8E-B8EF-4EB5-9F4C-91D20C31C871}" srcOrd="1" destOrd="0" presId="urn:microsoft.com/office/officeart/2005/8/layout/vList3"/>
    <dgm:cxn modelId="{833AD866-5B5D-4792-8925-A804ED10FF5D}" type="presParOf" srcId="{B1E4EDAA-60FA-4852-9E51-082100C7E483}" destId="{2167D4DB-00E4-4AB6-8A03-3DAED3153AA3}" srcOrd="2" destOrd="0" presId="urn:microsoft.com/office/officeart/2005/8/layout/vList3"/>
    <dgm:cxn modelId="{2F3692B3-0E2B-4C0F-A207-B4214D6A8AC5}" type="presParOf" srcId="{2167D4DB-00E4-4AB6-8A03-3DAED3153AA3}" destId="{07D554C9-E668-4DB1-A4E6-4184494EE05D}" srcOrd="0" destOrd="0" presId="urn:microsoft.com/office/officeart/2005/8/layout/vList3"/>
    <dgm:cxn modelId="{796A2CA5-25E9-4B9E-A987-09FBBC0EEC5B}" type="presParOf" srcId="{2167D4DB-00E4-4AB6-8A03-3DAED3153AA3}" destId="{471A2099-4855-46B9-B6BD-C8B7878D0ABA}" srcOrd="1" destOrd="0" presId="urn:microsoft.com/office/officeart/2005/8/layout/vList3"/>
    <dgm:cxn modelId="{BC8980EA-2098-479F-8D57-0C5763DDE3BC}" type="presParOf" srcId="{B1E4EDAA-60FA-4852-9E51-082100C7E483}" destId="{D2189637-94BF-457D-B1AB-ABF3E405E01D}" srcOrd="3" destOrd="0" presId="urn:microsoft.com/office/officeart/2005/8/layout/vList3"/>
    <dgm:cxn modelId="{C817A712-72DF-4ED9-B084-06CC50BCEB8B}" type="presParOf" srcId="{B1E4EDAA-60FA-4852-9E51-082100C7E483}" destId="{DAAD5B62-A0A4-4CCC-91DE-F7701EEFD608}" srcOrd="4" destOrd="0" presId="urn:microsoft.com/office/officeart/2005/8/layout/vList3"/>
    <dgm:cxn modelId="{4487B884-03BB-4DE6-978C-325E64C1026C}" type="presParOf" srcId="{DAAD5B62-A0A4-4CCC-91DE-F7701EEFD608}" destId="{03FF8281-D81C-4AEA-8CCE-52AA2A6681DF}" srcOrd="0" destOrd="0" presId="urn:microsoft.com/office/officeart/2005/8/layout/vList3"/>
    <dgm:cxn modelId="{2F5398B1-3A7D-4E41-8959-06436ADBA956}" type="presParOf" srcId="{DAAD5B62-A0A4-4CCC-91DE-F7701EEFD608}" destId="{67BF701C-5EAC-4ACE-A077-0436C487935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1C4D2-CE34-4497-8129-234FE08C0E2E}">
      <dsp:nvSpPr>
        <dsp:cNvPr id="0" name=""/>
        <dsp:cNvSpPr/>
      </dsp:nvSpPr>
      <dsp:spPr>
        <a:xfrm>
          <a:off x="3173" y="79578"/>
          <a:ext cx="3093690" cy="7629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Direct costs vs. indirect costs (=overhead) </a:t>
          </a:r>
          <a:endParaRPr lang="de-DE" sz="2100" kern="1200"/>
        </a:p>
      </dsp:txBody>
      <dsp:txXfrm>
        <a:off x="3173" y="79578"/>
        <a:ext cx="3093690" cy="762969"/>
      </dsp:txXfrm>
    </dsp:sp>
    <dsp:sp modelId="{1F3343FB-5B95-49D5-8962-47DC2CB589D8}">
      <dsp:nvSpPr>
        <dsp:cNvPr id="0" name=""/>
        <dsp:cNvSpPr/>
      </dsp:nvSpPr>
      <dsp:spPr>
        <a:xfrm>
          <a:off x="3173" y="842547"/>
          <a:ext cx="3093690" cy="374512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Direct cost are (conveniently and economically) traceable to a cost object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Indirect costs are not</a:t>
          </a:r>
          <a:endParaRPr lang="en-GB" sz="2100" kern="1200" dirty="0"/>
        </a:p>
      </dsp:txBody>
      <dsp:txXfrm>
        <a:off x="3173" y="842547"/>
        <a:ext cx="3093690" cy="3745123"/>
      </dsp:txXfrm>
    </dsp:sp>
    <dsp:sp modelId="{4A65EF5B-0D00-42F1-A292-7865AF277754}">
      <dsp:nvSpPr>
        <dsp:cNvPr id="0" name=""/>
        <dsp:cNvSpPr/>
      </dsp:nvSpPr>
      <dsp:spPr>
        <a:xfrm>
          <a:off x="3529979" y="79578"/>
          <a:ext cx="3093690" cy="762969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Variable costs vs. fixed costs</a:t>
          </a:r>
          <a:endParaRPr lang="en-GB" sz="2100" kern="1200" dirty="0"/>
        </a:p>
      </dsp:txBody>
      <dsp:txXfrm>
        <a:off x="3529979" y="79578"/>
        <a:ext cx="3093690" cy="762969"/>
      </dsp:txXfrm>
    </dsp:sp>
    <dsp:sp modelId="{34746A19-0D28-4BE8-9BE8-71C4F0D4432C}">
      <dsp:nvSpPr>
        <dsp:cNvPr id="0" name=""/>
        <dsp:cNvSpPr/>
      </dsp:nvSpPr>
      <dsp:spPr>
        <a:xfrm>
          <a:off x="3529979" y="842547"/>
          <a:ext cx="3093690" cy="3745123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Variable costs change (in total) proportionally to changes in activity/volume levels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Fixed cost (in total) do not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This is the opposite on a per unit level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Fixed cost are only fixed within a relevant range (step-cost function)</a:t>
          </a:r>
          <a:endParaRPr lang="en-GB" sz="2100" kern="1200" dirty="0"/>
        </a:p>
      </dsp:txBody>
      <dsp:txXfrm>
        <a:off x="3529979" y="842547"/>
        <a:ext cx="3093690" cy="3745123"/>
      </dsp:txXfrm>
    </dsp:sp>
    <dsp:sp modelId="{E25BDAA4-D95C-4645-B727-8BD73D9CCA37}">
      <dsp:nvSpPr>
        <dsp:cNvPr id="0" name=""/>
        <dsp:cNvSpPr/>
      </dsp:nvSpPr>
      <dsp:spPr>
        <a:xfrm>
          <a:off x="7056786" y="79578"/>
          <a:ext cx="3093690" cy="76296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Inventoriable costs vs. period costs</a:t>
          </a:r>
          <a:endParaRPr lang="en-GB" sz="2100" kern="1200" dirty="0"/>
        </a:p>
      </dsp:txBody>
      <dsp:txXfrm>
        <a:off x="7056786" y="79578"/>
        <a:ext cx="3093690" cy="762969"/>
      </dsp:txXfrm>
    </dsp:sp>
    <dsp:sp modelId="{AFA58F0B-9628-4C96-8D7B-F79BFC519FE9}">
      <dsp:nvSpPr>
        <dsp:cNvPr id="0" name=""/>
        <dsp:cNvSpPr/>
      </dsp:nvSpPr>
      <dsp:spPr>
        <a:xfrm>
          <a:off x="7056786" y="842547"/>
          <a:ext cx="3093690" cy="3745123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Inventoriable costs are capitalised (B/S) and later become COGS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/>
            <a:t>Period costs are expensed in the period incurred (P/L)</a:t>
          </a:r>
          <a:endParaRPr lang="en-GB" sz="2100" kern="1200" dirty="0"/>
        </a:p>
      </dsp:txBody>
      <dsp:txXfrm>
        <a:off x="7056786" y="842547"/>
        <a:ext cx="3093690" cy="3745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96528-415A-4198-A975-ED4047C41C4E}">
      <dsp:nvSpPr>
        <dsp:cNvPr id="0" name=""/>
        <dsp:cNvSpPr/>
      </dsp:nvSpPr>
      <dsp:spPr>
        <a:xfrm>
          <a:off x="5953" y="1580459"/>
          <a:ext cx="1427506" cy="129016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Revenue budget</a:t>
          </a:r>
        </a:p>
      </dsp:txBody>
      <dsp:txXfrm>
        <a:off x="5953" y="1580459"/>
        <a:ext cx="1427506" cy="1290164"/>
      </dsp:txXfrm>
    </dsp:sp>
    <dsp:sp modelId="{23C0546F-1445-4CA9-B19F-650715C6C349}">
      <dsp:nvSpPr>
        <dsp:cNvPr id="0" name=""/>
        <dsp:cNvSpPr/>
      </dsp:nvSpPr>
      <dsp:spPr>
        <a:xfrm>
          <a:off x="647722" y="3330957"/>
          <a:ext cx="1427506" cy="129016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Production budgets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noProof="0" dirty="0"/>
            <a:t>- Direct materials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noProof="0" dirty="0"/>
            <a:t>- Direct </a:t>
          </a:r>
          <a:r>
            <a:rPr lang="en-US" sz="1400" b="0" kern="1200" noProof="0" dirty="0" err="1"/>
            <a:t>labour</a:t>
          </a:r>
          <a:endParaRPr lang="en-US" sz="1400" b="0" kern="1200" noProof="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noProof="0" dirty="0"/>
            <a:t>- Overhead</a:t>
          </a:r>
        </a:p>
      </dsp:txBody>
      <dsp:txXfrm>
        <a:off x="647722" y="3330957"/>
        <a:ext cx="1427506" cy="1290164"/>
      </dsp:txXfrm>
    </dsp:sp>
    <dsp:sp modelId="{88A3DECF-CF81-4513-A048-3AE1787CDB73}">
      <dsp:nvSpPr>
        <dsp:cNvPr id="0" name=""/>
        <dsp:cNvSpPr/>
      </dsp:nvSpPr>
      <dsp:spPr>
        <a:xfrm>
          <a:off x="2399828" y="3337681"/>
          <a:ext cx="1427506" cy="129016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Cost of goods manufactured and sold budget</a:t>
          </a:r>
        </a:p>
      </dsp:txBody>
      <dsp:txXfrm>
        <a:off x="2399828" y="3337681"/>
        <a:ext cx="1427506" cy="1290164"/>
      </dsp:txXfrm>
    </dsp:sp>
    <dsp:sp modelId="{8517089B-573F-4296-85E4-73E2E650DB04}">
      <dsp:nvSpPr>
        <dsp:cNvPr id="0" name=""/>
        <dsp:cNvSpPr/>
      </dsp:nvSpPr>
      <dsp:spPr>
        <a:xfrm>
          <a:off x="1780958" y="488525"/>
          <a:ext cx="1427506" cy="158299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noProof="0" dirty="0"/>
            <a:t>Selling &amp; administrative expenses budgets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noProof="0" dirty="0"/>
            <a:t>- Marketing expenses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noProof="0" dirty="0"/>
            <a:t>- Administration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noProof="0" dirty="0"/>
            <a:t>- R&amp;D</a:t>
          </a:r>
        </a:p>
      </dsp:txBody>
      <dsp:txXfrm>
        <a:off x="1780958" y="488525"/>
        <a:ext cx="1427506" cy="1582998"/>
      </dsp:txXfrm>
    </dsp:sp>
    <dsp:sp modelId="{A6A5B7B8-863D-445D-B7CC-02C04540D830}">
      <dsp:nvSpPr>
        <dsp:cNvPr id="0" name=""/>
        <dsp:cNvSpPr/>
      </dsp:nvSpPr>
      <dsp:spPr>
        <a:xfrm>
          <a:off x="3818687" y="1620361"/>
          <a:ext cx="1427506" cy="1290164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Cash budget</a:t>
          </a:r>
        </a:p>
      </dsp:txBody>
      <dsp:txXfrm>
        <a:off x="3818687" y="1620361"/>
        <a:ext cx="1427506" cy="1290164"/>
      </dsp:txXfrm>
    </dsp:sp>
    <dsp:sp modelId="{C26E3D7E-5191-4BD5-B228-EDD1E1C2C666}">
      <dsp:nvSpPr>
        <dsp:cNvPr id="0" name=""/>
        <dsp:cNvSpPr/>
      </dsp:nvSpPr>
      <dsp:spPr>
        <a:xfrm>
          <a:off x="5667260" y="1769750"/>
          <a:ext cx="1427506" cy="1290164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Budgeted income statement</a:t>
          </a:r>
        </a:p>
      </dsp:txBody>
      <dsp:txXfrm>
        <a:off x="5667260" y="1769750"/>
        <a:ext cx="1427506" cy="1290164"/>
      </dsp:txXfrm>
    </dsp:sp>
    <dsp:sp modelId="{3201E9E7-B93C-4D65-9C97-AD5E0D151102}">
      <dsp:nvSpPr>
        <dsp:cNvPr id="0" name=""/>
        <dsp:cNvSpPr/>
      </dsp:nvSpPr>
      <dsp:spPr>
        <a:xfrm>
          <a:off x="7545552" y="1765511"/>
          <a:ext cx="1427506" cy="1290164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Budgeted balance sheet</a:t>
          </a:r>
        </a:p>
      </dsp:txBody>
      <dsp:txXfrm>
        <a:off x="7545552" y="1765511"/>
        <a:ext cx="1427506" cy="1290164"/>
      </dsp:txXfrm>
    </dsp:sp>
    <dsp:sp modelId="{B77E0E35-210B-4DB8-856F-76888BD8A38F}">
      <dsp:nvSpPr>
        <dsp:cNvPr id="0" name=""/>
        <dsp:cNvSpPr/>
      </dsp:nvSpPr>
      <dsp:spPr>
        <a:xfrm>
          <a:off x="9367938" y="1762441"/>
          <a:ext cx="1427506" cy="1290164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Budgeted cash flow statement</a:t>
          </a:r>
        </a:p>
      </dsp:txBody>
      <dsp:txXfrm>
        <a:off x="9367938" y="1762441"/>
        <a:ext cx="1427506" cy="1290164"/>
      </dsp:txXfrm>
    </dsp:sp>
    <dsp:sp modelId="{54EBBCA3-82D0-4986-B383-8F991F3E2DEF}">
      <dsp:nvSpPr>
        <dsp:cNvPr id="0" name=""/>
        <dsp:cNvSpPr/>
      </dsp:nvSpPr>
      <dsp:spPr>
        <a:xfrm>
          <a:off x="7563823" y="3464853"/>
          <a:ext cx="1427506" cy="1290164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Capital expenditure budget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200" kern="1200" dirty="0"/>
        </a:p>
      </dsp:txBody>
      <dsp:txXfrm>
        <a:off x="7563823" y="3464853"/>
        <a:ext cx="1427506" cy="1290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B4F8B-421E-4269-9E12-3BB8F950AE8F}">
      <dsp:nvSpPr>
        <dsp:cNvPr id="0" name=""/>
        <dsp:cNvSpPr/>
      </dsp:nvSpPr>
      <dsp:spPr>
        <a:xfrm>
          <a:off x="0" y="0"/>
          <a:ext cx="4255040" cy="14756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The budgeting process usually starts within the marketing department (unless your firm operates with “push-marketing”)</a:t>
          </a:r>
          <a:endParaRPr lang="de-DE" sz="1600" kern="1200" dirty="0"/>
        </a:p>
      </dsp:txBody>
      <dsp:txXfrm>
        <a:off x="43221" y="43221"/>
        <a:ext cx="4168598" cy="1389240"/>
      </dsp:txXfrm>
    </dsp:sp>
    <dsp:sp modelId="{3D2FB5B6-50FE-489D-BC62-55AD1B4574A2}">
      <dsp:nvSpPr>
        <dsp:cNvPr id="0" name=""/>
        <dsp:cNvSpPr/>
      </dsp:nvSpPr>
      <dsp:spPr>
        <a:xfrm rot="313">
          <a:off x="4640117" y="274604"/>
          <a:ext cx="927687" cy="9270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900" kern="1200"/>
        </a:p>
      </dsp:txBody>
      <dsp:txXfrm>
        <a:off x="4640117" y="459994"/>
        <a:ext cx="649583" cy="556209"/>
      </dsp:txXfrm>
    </dsp:sp>
    <dsp:sp modelId="{25D60916-0BFA-48C0-B226-637E1B512DBD}">
      <dsp:nvSpPr>
        <dsp:cNvPr id="0" name=""/>
        <dsp:cNvSpPr/>
      </dsp:nvSpPr>
      <dsp:spPr>
        <a:xfrm>
          <a:off x="6005393" y="546"/>
          <a:ext cx="4255040" cy="1475682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The marketing departments elaborate how many units it can sell at which price (this is why revenues are planned first in the budgeting process)</a:t>
          </a:r>
        </a:p>
      </dsp:txBody>
      <dsp:txXfrm>
        <a:off x="6048614" y="43767"/>
        <a:ext cx="4168598" cy="1389240"/>
      </dsp:txXfrm>
    </dsp:sp>
    <dsp:sp modelId="{91A34E15-A64B-48C6-B4F9-D6BF6762FD22}">
      <dsp:nvSpPr>
        <dsp:cNvPr id="0" name=""/>
        <dsp:cNvSpPr/>
      </dsp:nvSpPr>
      <dsp:spPr>
        <a:xfrm rot="5400000">
          <a:off x="7736689" y="1737886"/>
          <a:ext cx="792449" cy="9270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900" kern="1200"/>
        </a:p>
      </dsp:txBody>
      <dsp:txXfrm rot="-5400000">
        <a:off x="7854810" y="1805169"/>
        <a:ext cx="556209" cy="554714"/>
      </dsp:txXfrm>
    </dsp:sp>
    <dsp:sp modelId="{46000015-A2EC-4092-8CE9-74A336015E77}">
      <dsp:nvSpPr>
        <dsp:cNvPr id="0" name=""/>
        <dsp:cNvSpPr/>
      </dsp:nvSpPr>
      <dsp:spPr>
        <a:xfrm>
          <a:off x="6005393" y="2971415"/>
          <a:ext cx="4255040" cy="1475682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The operating departments (operations, production, logistics) produce according to the forecasts of the marketing department</a:t>
          </a:r>
          <a:r>
            <a:rPr lang="en-US" sz="1600" kern="1200" noProof="0" dirty="0">
              <a:sym typeface="Wingdings" panose="05000000000000000000" pitchFamily="2" charset="2"/>
            </a:rPr>
            <a:t> all production costs, etc. are a consequence of the marketing plan and are “pulled” by the marketing department</a:t>
          </a:r>
        </a:p>
      </dsp:txBody>
      <dsp:txXfrm>
        <a:off x="6048614" y="3014636"/>
        <a:ext cx="4168598" cy="1389240"/>
      </dsp:txXfrm>
    </dsp:sp>
    <dsp:sp modelId="{42D53117-6AE7-4D3F-BE89-0F52133A4E42}">
      <dsp:nvSpPr>
        <dsp:cNvPr id="0" name=""/>
        <dsp:cNvSpPr/>
      </dsp:nvSpPr>
      <dsp:spPr>
        <a:xfrm rot="10799910">
          <a:off x="4692628" y="3245826"/>
          <a:ext cx="927687" cy="9270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900" kern="1200"/>
        </a:p>
      </dsp:txBody>
      <dsp:txXfrm rot="10800000">
        <a:off x="4970732" y="3431225"/>
        <a:ext cx="649583" cy="556209"/>
      </dsp:txXfrm>
    </dsp:sp>
    <dsp:sp modelId="{A4EA2F28-5835-42DE-91D7-9DC4612167BB}">
      <dsp:nvSpPr>
        <dsp:cNvPr id="0" name=""/>
        <dsp:cNvSpPr/>
      </dsp:nvSpPr>
      <dsp:spPr>
        <a:xfrm>
          <a:off x="0" y="2971572"/>
          <a:ext cx="4255040" cy="1475682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>
              <a:sym typeface="Wingdings" panose="05000000000000000000" pitchFamily="2" charset="2"/>
            </a:rPr>
            <a:t>The financial plan (and the financial needs) are the last steps in the budgeting process, since they rely on that information</a:t>
          </a:r>
        </a:p>
      </dsp:txBody>
      <dsp:txXfrm>
        <a:off x="43221" y="3014793"/>
        <a:ext cx="4168598" cy="1389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349EA-02D0-409A-B75F-99EE4CD0FEA1}">
      <dsp:nvSpPr>
        <dsp:cNvPr id="0" name=""/>
        <dsp:cNvSpPr/>
      </dsp:nvSpPr>
      <dsp:spPr>
        <a:xfrm>
          <a:off x="1442144" y="1038"/>
          <a:ext cx="7478910" cy="791368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noProof="0" dirty="0"/>
            <a:t>You cannot create a financial plan without knowing</a:t>
          </a:r>
          <a:endParaRPr lang="de-DE" sz="2700" b="1" kern="1200" dirty="0"/>
        </a:p>
      </dsp:txBody>
      <dsp:txXfrm>
        <a:off x="1465322" y="24216"/>
        <a:ext cx="7432554" cy="745012"/>
      </dsp:txXfrm>
    </dsp:sp>
    <dsp:sp modelId="{E135313A-FB17-4515-935D-A42022129428}">
      <dsp:nvSpPr>
        <dsp:cNvPr id="0" name=""/>
        <dsp:cNvSpPr/>
      </dsp:nvSpPr>
      <dsp:spPr>
        <a:xfrm>
          <a:off x="1442144" y="934854"/>
          <a:ext cx="791368" cy="79136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FA860-77DE-4E1F-9849-27474BDFE8DA}">
      <dsp:nvSpPr>
        <dsp:cNvPr id="0" name=""/>
        <dsp:cNvSpPr/>
      </dsp:nvSpPr>
      <dsp:spPr>
        <a:xfrm>
          <a:off x="2280995" y="934854"/>
          <a:ext cx="6640059" cy="791368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/>
            <a:t>The entry mode, because of necessary related investments (capital expenditure budget)</a:t>
          </a:r>
          <a:endParaRPr lang="en-US" sz="1600" kern="1200" noProof="0" dirty="0"/>
        </a:p>
      </dsp:txBody>
      <dsp:txXfrm>
        <a:off x="2319633" y="973492"/>
        <a:ext cx="6562783" cy="714092"/>
      </dsp:txXfrm>
    </dsp:sp>
    <dsp:sp modelId="{BEC9322A-62AD-462B-8AE8-5767C6C672EF}">
      <dsp:nvSpPr>
        <dsp:cNvPr id="0" name=""/>
        <dsp:cNvSpPr/>
      </dsp:nvSpPr>
      <dsp:spPr>
        <a:xfrm>
          <a:off x="1442144" y="1821187"/>
          <a:ext cx="791368" cy="79136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B29DB-9154-4B16-9AFE-F5E2D61CE79C}">
      <dsp:nvSpPr>
        <dsp:cNvPr id="0" name=""/>
        <dsp:cNvSpPr/>
      </dsp:nvSpPr>
      <dsp:spPr>
        <a:xfrm>
          <a:off x="2280995" y="1821187"/>
          <a:ext cx="6640059" cy="791368"/>
        </a:xfrm>
        <a:prstGeom prst="roundRect">
          <a:avLst>
            <a:gd name="adj" fmla="val 1667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The scope of entry and the timing (gradual, all at once, etc.)</a:t>
          </a:r>
        </a:p>
      </dsp:txBody>
      <dsp:txXfrm>
        <a:off x="2319633" y="1859825"/>
        <a:ext cx="6562783" cy="714092"/>
      </dsp:txXfrm>
    </dsp:sp>
    <dsp:sp modelId="{70C52956-E018-4937-B3D1-E1FB1CAE8FB4}">
      <dsp:nvSpPr>
        <dsp:cNvPr id="0" name=""/>
        <dsp:cNvSpPr/>
      </dsp:nvSpPr>
      <dsp:spPr>
        <a:xfrm>
          <a:off x="1442144" y="2707520"/>
          <a:ext cx="791368" cy="79136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0F432-24D5-4A2D-B3DA-D985DEF2EFAE}">
      <dsp:nvSpPr>
        <dsp:cNvPr id="0" name=""/>
        <dsp:cNvSpPr/>
      </dsp:nvSpPr>
      <dsp:spPr>
        <a:xfrm>
          <a:off x="2280995" y="2707520"/>
          <a:ext cx="6640059" cy="791368"/>
        </a:xfrm>
        <a:prstGeom prst="roundRect">
          <a:avLst>
            <a:gd name="adj" fmla="val 1667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/>
            <a:t>The forecasted demand (revenue budget, marketing budget) </a:t>
          </a:r>
          <a:endParaRPr lang="en-US" sz="1600" kern="1200" noProof="0" dirty="0"/>
        </a:p>
      </dsp:txBody>
      <dsp:txXfrm>
        <a:off x="2319633" y="2746158"/>
        <a:ext cx="6562783" cy="714092"/>
      </dsp:txXfrm>
    </dsp:sp>
    <dsp:sp modelId="{73322055-B0B7-482F-B332-DB4A08D1336C}">
      <dsp:nvSpPr>
        <dsp:cNvPr id="0" name=""/>
        <dsp:cNvSpPr/>
      </dsp:nvSpPr>
      <dsp:spPr>
        <a:xfrm>
          <a:off x="1442144" y="3593853"/>
          <a:ext cx="791368" cy="79136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 l="-21000" r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83BC5-DAE9-4BEC-8F79-19615D5449FB}">
      <dsp:nvSpPr>
        <dsp:cNvPr id="0" name=""/>
        <dsp:cNvSpPr/>
      </dsp:nvSpPr>
      <dsp:spPr>
        <a:xfrm>
          <a:off x="2280995" y="3593853"/>
          <a:ext cx="6640059" cy="791368"/>
        </a:xfrm>
        <a:prstGeom prst="roundRect">
          <a:avLst>
            <a:gd name="adj" fmla="val 166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/>
            <a:t>The price of your products and all related costs (all operating budgets)</a:t>
          </a:r>
          <a:endParaRPr lang="en-US" sz="1600" kern="1200" noProof="0" dirty="0"/>
        </a:p>
      </dsp:txBody>
      <dsp:txXfrm>
        <a:off x="2319633" y="3632491"/>
        <a:ext cx="6562783" cy="7140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0B2F2-DD18-4D60-A14D-C932D23B83FA}">
      <dsp:nvSpPr>
        <dsp:cNvPr id="0" name=""/>
        <dsp:cNvSpPr/>
      </dsp:nvSpPr>
      <dsp:spPr>
        <a:xfrm rot="10800000">
          <a:off x="2063667" y="883"/>
          <a:ext cx="6992874" cy="120921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A budget plan is useful to clarify future needs, communicate future goals and targets, coordinate the activities of subunits, and as a basis for performance judgment and motivation of employees</a:t>
          </a:r>
          <a:endParaRPr lang="de-DE" sz="1900" kern="1200" dirty="0"/>
        </a:p>
      </dsp:txBody>
      <dsp:txXfrm rot="10800000">
        <a:off x="2365971" y="883"/>
        <a:ext cx="6690570" cy="1209216"/>
      </dsp:txXfrm>
    </dsp:sp>
    <dsp:sp modelId="{9FE968D1-AEEB-49B8-B7E4-4AD80B808A6E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A2099-4855-46B9-B6BD-C8B7878D0ABA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Budget Plans should consider uncertainties</a:t>
          </a:r>
          <a:endParaRPr lang="de-DE" sz="1900" kern="1200" dirty="0"/>
        </a:p>
      </dsp:txBody>
      <dsp:txXfrm rot="10800000">
        <a:off x="2365971" y="1571060"/>
        <a:ext cx="6690570" cy="1209216"/>
      </dsp:txXfrm>
    </dsp:sp>
    <dsp:sp modelId="{07D554C9-E668-4DB1-A4E6-4184494EE05D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F701C-5EAC-4ACE-A077-0436C4879358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231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Different </a:t>
          </a:r>
          <a:r>
            <a:rPr lang="de-DE" sz="1900" kern="1200" dirty="0" err="1"/>
            <a:t>forcasting</a:t>
          </a:r>
          <a:r>
            <a:rPr lang="de-DE" sz="1900" kern="1200" dirty="0"/>
            <a:t> </a:t>
          </a:r>
          <a:r>
            <a:rPr lang="de-DE" sz="1900" kern="1200" dirty="0" err="1"/>
            <a:t>methods</a:t>
          </a:r>
          <a:r>
            <a:rPr lang="de-DE" sz="1900" kern="1200" dirty="0"/>
            <a:t> </a:t>
          </a:r>
          <a:r>
            <a:rPr lang="de-DE" sz="1900" kern="1200" dirty="0" err="1"/>
            <a:t>allow</a:t>
          </a:r>
          <a:r>
            <a:rPr lang="de-DE" sz="1900" kern="1200" dirty="0"/>
            <a:t> </a:t>
          </a:r>
          <a:r>
            <a:rPr lang="de-DE" sz="1900" kern="1200" dirty="0" err="1"/>
            <a:t>you</a:t>
          </a:r>
          <a:r>
            <a:rPr lang="de-DE" sz="1900" kern="1200" dirty="0"/>
            <a:t> </a:t>
          </a:r>
          <a:r>
            <a:rPr lang="de-DE" sz="1900" kern="1200" dirty="0" err="1"/>
            <a:t>to</a:t>
          </a:r>
          <a:r>
            <a:rPr lang="de-DE" sz="1900" kern="1200" dirty="0"/>
            <a:t> </a:t>
          </a:r>
          <a:r>
            <a:rPr lang="de-DE" sz="1900" kern="1200" dirty="0" err="1"/>
            <a:t>predict</a:t>
          </a:r>
          <a:r>
            <a:rPr lang="de-DE" sz="1900" kern="1200" dirty="0"/>
            <a:t> </a:t>
          </a:r>
          <a:r>
            <a:rPr lang="de-DE" sz="1900" kern="1200" dirty="0" err="1"/>
            <a:t>budgets</a:t>
          </a:r>
          <a:endParaRPr lang="de-DE" sz="1900" kern="1200" dirty="0"/>
        </a:p>
      </dsp:txBody>
      <dsp:txXfrm rot="10800000">
        <a:off x="2365971" y="3141237"/>
        <a:ext cx="6690570" cy="1209216"/>
      </dsp:txXfrm>
    </dsp:sp>
    <dsp:sp modelId="{03FF8281-D81C-4AEA-8CCE-52AA2A6681DF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blipFill>
          <a:blip xmlns:r="http://schemas.openxmlformats.org/officeDocument/2006/relationships"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F6B90-6649-45FB-AD44-82330997BE08}" type="datetimeFigureOut">
              <a:rPr lang="de-DE" smtClean="0"/>
              <a:t>26.06.2019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82575-33C1-4594-8C28-19DEE8181A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15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budgeting</a:t>
            </a:r>
            <a:r>
              <a:rPr lang="de-DE" dirty="0"/>
              <a:t> (</a:t>
            </a:r>
            <a:r>
              <a:rPr lang="de-DE" dirty="0" err="1"/>
              <a:t>slide</a:t>
            </a:r>
            <a:r>
              <a:rPr lang="de-DE" baseline="0" dirty="0"/>
              <a:t> 13). I </a:t>
            </a:r>
            <a:r>
              <a:rPr lang="de-DE" baseline="0" dirty="0" err="1"/>
              <a:t>compare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student</a:t>
            </a:r>
            <a:r>
              <a:rPr lang="de-DE" baseline="0" dirty="0"/>
              <a:t> </a:t>
            </a:r>
            <a:r>
              <a:rPr lang="de-DE" baseline="0" dirty="0" err="1"/>
              <a:t>answers</a:t>
            </a:r>
            <a:r>
              <a:rPr lang="de-DE" baseline="0" dirty="0"/>
              <a:t> </a:t>
            </a:r>
            <a:r>
              <a:rPr lang="de-DE" baseline="0" dirty="0" err="1"/>
              <a:t>later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.</a:t>
            </a:r>
          </a:p>
          <a:p>
            <a:endParaRPr lang="de-DE" baseline="0" dirty="0"/>
          </a:p>
          <a:p>
            <a:endParaRPr lang="de-DE" baseline="0" dirty="0"/>
          </a:p>
          <a:p>
            <a:endParaRPr lang="de-DE" baseline="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82575-33C1-4594-8C28-19DEE8181A3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796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noProof="0" dirty="0"/>
              <a:t>The Budgeting process also involves the forecasting of a </a:t>
            </a:r>
            <a:r>
              <a:rPr lang="en-US" sz="1200" dirty="0"/>
              <a:t>capital expenditure budget, a </a:t>
            </a:r>
            <a:r>
              <a:rPr lang="en-US" sz="1200" noProof="0" dirty="0"/>
              <a:t>budgeted income statement, a budgeted balance sheet, and a budgeted cash flow statement</a:t>
            </a:r>
          </a:p>
          <a:p>
            <a:r>
              <a:rPr lang="en-US" sz="1200" noProof="0" dirty="0"/>
              <a:t>The budgeted income statement and balance sheet are preliminary useful for management accounting purposes and a later variance analysis</a:t>
            </a:r>
          </a:p>
          <a:p>
            <a:r>
              <a:rPr lang="en-US" sz="1200" noProof="0" dirty="0"/>
              <a:t>The budgeted cash flow statement is in addition useful to judge the future financing needs and is therefore essential for a financial plan</a:t>
            </a:r>
            <a:endParaRPr lang="en-US" sz="1200" dirty="0"/>
          </a:p>
          <a:p>
            <a:r>
              <a:rPr lang="en-US" sz="1200" noProof="0" dirty="0"/>
              <a:t>Do NOT assume that (budgeted) profitability (as provided by the income statement) is an indicator for financing needs! </a:t>
            </a:r>
          </a:p>
          <a:p>
            <a:r>
              <a:rPr lang="en-US" sz="1200" dirty="0"/>
              <a:t>Particularly when going abroad a lot of capital is tied up in accounts receivable and inventory, as well as invested in additional assets</a:t>
            </a:r>
            <a:endParaRPr lang="en-US" sz="1200" noProof="0" dirty="0"/>
          </a:p>
          <a:p>
            <a:r>
              <a:rPr lang="en-US" sz="1200" noProof="0" dirty="0"/>
              <a:t>Cash is a fact, profit is an opinion!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066143-8669-4D06-B20F-8D5F029030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9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Solution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xls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6158-786E-4042-AC56-CCE0277B5482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035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Solution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xls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6158-786E-4042-AC56-CCE0277B5482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83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usually take some random object I can find in the classroom (e.g. a chair or water bottle) and discuss types of costs that are needed to produce this specific object. Estimating the cost for a more complex project (e.g. opening a store in a host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country is to complex for the beginning).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write down the mentioned cost positions on the board and let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students classify them as direct/indirect, etc..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later let the students estimate the costs of this object and discuss the breakeven analysis also based on this example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82575-33C1-4594-8C28-19DEE8181A3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67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excercise</a:t>
            </a:r>
            <a:r>
              <a:rPr lang="de-DE" dirty="0"/>
              <a:t> 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guessed</a:t>
            </a:r>
            <a:r>
              <a:rPr lang="de-DE" dirty="0"/>
              <a:t>) I </a:t>
            </a:r>
            <a:r>
              <a:rPr lang="de-DE" dirty="0" err="1"/>
              <a:t>calculate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break-even</a:t>
            </a:r>
            <a:r>
              <a:rPr lang="de-DE" dirty="0"/>
              <a:t> (in </a:t>
            </a:r>
            <a:r>
              <a:rPr lang="de-DE" dirty="0" err="1"/>
              <a:t>units</a:t>
            </a:r>
            <a:r>
              <a:rPr lang="de-DE" dirty="0"/>
              <a:t>)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discussed</a:t>
            </a:r>
            <a:r>
              <a:rPr lang="de-DE" baseline="0" dirty="0"/>
              <a:t> </a:t>
            </a:r>
            <a:r>
              <a:rPr lang="de-DE" baseline="0" dirty="0" err="1"/>
              <a:t>object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82575-33C1-4594-8C28-19DEE8181A3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62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there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a </a:t>
            </a:r>
            <a:r>
              <a:rPr lang="de-DE" baseline="0" dirty="0" err="1"/>
              <a:t>lot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uncertainty</a:t>
            </a:r>
            <a:r>
              <a:rPr lang="de-DE" baseline="0" dirty="0"/>
              <a:t> in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estimation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cost</a:t>
            </a:r>
            <a:r>
              <a:rPr lang="de-DE" baseline="0" dirty="0"/>
              <a:t>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should</a:t>
            </a:r>
            <a:r>
              <a:rPr lang="de-DE" baseline="0" dirty="0"/>
              <a:t> </a:t>
            </a:r>
            <a:r>
              <a:rPr lang="de-DE" baseline="0" dirty="0" err="1"/>
              <a:t>calculate</a:t>
            </a:r>
            <a:r>
              <a:rPr lang="de-DE" baseline="0" dirty="0"/>
              <a:t> multiple </a:t>
            </a:r>
            <a:r>
              <a:rPr lang="de-DE" baseline="0" dirty="0" err="1"/>
              <a:t>scenarios</a:t>
            </a:r>
            <a:r>
              <a:rPr lang="de-DE" baseline="0" dirty="0"/>
              <a:t> (</a:t>
            </a:r>
            <a:r>
              <a:rPr lang="de-DE" baseline="0" dirty="0" err="1"/>
              <a:t>worst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, </a:t>
            </a:r>
            <a:r>
              <a:rPr lang="de-DE" baseline="0" dirty="0" err="1"/>
              <a:t>best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, etc.)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82575-33C1-4594-8C28-19DEE8181A3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783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To use the What-if</a:t>
            </a:r>
            <a:r>
              <a:rPr lang="en-US" baseline="0" noProof="0" dirty="0"/>
              <a:t> Function of Excel, simply create a table like this and type in the titles and the values you want to compare.</a:t>
            </a:r>
          </a:p>
          <a:p>
            <a:r>
              <a:rPr lang="en-US" baseline="0" noProof="0" dirty="0"/>
              <a:t>Insert the formula in the top left corner of the table</a:t>
            </a:r>
          </a:p>
          <a:p>
            <a:r>
              <a:rPr lang="en-US" baseline="0" noProof="0" dirty="0"/>
              <a:t>Go to Insert</a:t>
            </a:r>
            <a:r>
              <a:rPr lang="en-US" baseline="0" noProof="0" dirty="0">
                <a:sym typeface="Wingdings" panose="05000000000000000000" pitchFamily="2" charset="2"/>
              </a:rPr>
              <a:t> What-if follow the instructions</a:t>
            </a:r>
            <a:endParaRPr lang="en-US" baseline="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6158-786E-4042-AC56-CCE0277B548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105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Simply explain how a Monte-Carlo Simulation works, if you d</a:t>
            </a:r>
            <a:r>
              <a:rPr lang="en-US" baseline="0" noProof="0" dirty="0"/>
              <a:t>o not have </a:t>
            </a:r>
            <a:r>
              <a:rPr lang="en-US" baseline="0" noProof="0" dirty="0" err="1"/>
              <a:t>Crystall</a:t>
            </a:r>
            <a:r>
              <a:rPr lang="en-US" baseline="0" noProof="0" dirty="0"/>
              <a:t> Ball (or a comparable software) available</a:t>
            </a:r>
            <a:r>
              <a:rPr lang="en-US" noProof="0" dirty="0"/>
              <a:t>:</a:t>
            </a:r>
          </a:p>
          <a:p>
            <a:endParaRPr lang="en-US" noProof="0" dirty="0"/>
          </a:p>
          <a:p>
            <a:r>
              <a:rPr lang="en-US" noProof="0" dirty="0"/>
              <a:t>The</a:t>
            </a:r>
            <a:r>
              <a:rPr lang="en-US" baseline="0" noProof="0" dirty="0"/>
              <a:t> potential ranges for different variables are defined and the probability of the </a:t>
            </a:r>
            <a:r>
              <a:rPr lang="en-US" baseline="0" noProof="0" dirty="0" err="1"/>
              <a:t>occurance</a:t>
            </a:r>
            <a:r>
              <a:rPr lang="en-US" baseline="0" noProof="0" dirty="0"/>
              <a:t> for the specific values of the variables are defined as well.</a:t>
            </a:r>
          </a:p>
          <a:p>
            <a:r>
              <a:rPr lang="en-US" baseline="0" noProof="0" dirty="0"/>
              <a:t>The computer-based Monte Carlo simulation than randomly creates scenarios, given the provided </a:t>
            </a:r>
            <a:r>
              <a:rPr lang="en-US" baseline="0" noProof="0" dirty="0" err="1"/>
              <a:t>probabilites</a:t>
            </a:r>
            <a:r>
              <a:rPr lang="en-US" baseline="0" noProof="0" dirty="0"/>
              <a:t>.</a:t>
            </a:r>
          </a:p>
          <a:p>
            <a:r>
              <a:rPr lang="en-US" baseline="0" noProof="0" dirty="0"/>
              <a:t>What you see in the charts above is the distribution of the results, which help to estimate future values if many unknown variables, that interact with each other, exist.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6158-786E-4042-AC56-CCE0277B548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01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Link „ A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“ </a:t>
            </a:r>
            <a:r>
              <a:rPr lang="de-DE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answers</a:t>
            </a:r>
            <a:r>
              <a:rPr lang="de-DE" baseline="0" dirty="0"/>
              <a:t> </a:t>
            </a:r>
            <a:r>
              <a:rPr lang="de-DE" baseline="0" dirty="0" err="1"/>
              <a:t>you</a:t>
            </a:r>
            <a:r>
              <a:rPr lang="de-DE" baseline="0" dirty="0"/>
              <a:t> </a:t>
            </a:r>
            <a:r>
              <a:rPr lang="de-DE" baseline="0" dirty="0" err="1"/>
              <a:t>received</a:t>
            </a:r>
            <a:r>
              <a:rPr lang="de-DE" baseline="0" dirty="0"/>
              <a:t> at „</a:t>
            </a:r>
            <a:r>
              <a:rPr lang="de-DE" baseline="0" dirty="0" err="1"/>
              <a:t>why</a:t>
            </a:r>
            <a:r>
              <a:rPr lang="de-DE" baseline="0" dirty="0"/>
              <a:t> do </a:t>
            </a:r>
            <a:r>
              <a:rPr lang="de-DE" baseline="0" dirty="0" err="1"/>
              <a:t>we</a:t>
            </a:r>
            <a:r>
              <a:rPr lang="de-DE" baseline="0" dirty="0"/>
              <a:t> </a:t>
            </a:r>
            <a:r>
              <a:rPr lang="de-DE" baseline="0" dirty="0" err="1"/>
              <a:t>need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plan at all“ in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beginning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82575-33C1-4594-8C28-19DEE8181A3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822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important</a:t>
            </a:r>
            <a:r>
              <a:rPr lang="en-US" baseline="0" noProof="0" dirty="0"/>
              <a:t> message here is that no department can plan without accurate input from the previous department in the budgeting process</a:t>
            </a:r>
          </a:p>
          <a:p>
            <a:endParaRPr lang="en-US" baseline="0" noProof="0" dirty="0"/>
          </a:p>
          <a:p>
            <a:r>
              <a:rPr lang="en-US" baseline="0" noProof="0" dirty="0"/>
              <a:t>Usually the marketing department starts with forecasting the amount of sold units and revenues („pull-marketing“). This is different if the production capacity is the main starting point in the planning process („push-marketing“)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82575-33C1-4594-8C28-19DEE8181A3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129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Most students assume that the accounting/finance departments are the main drivers of the budgeting process.</a:t>
            </a:r>
            <a:r>
              <a:rPr lang="en-US" baseline="0" noProof="0" dirty="0"/>
              <a:t> However, they can only work with previous input (it is a firm spanning process).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82575-33C1-4594-8C28-19DEE8181A3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01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67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4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30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1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2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60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7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11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/>
            </a:lvl1pPr>
            <a:lvl2pPr>
              <a:defRPr sz="2800" b="0" i="0"/>
            </a:lvl2pPr>
            <a:lvl3pPr>
              <a:defRPr sz="2400" b="0" i="0"/>
            </a:lvl3pPr>
            <a:lvl4pPr>
              <a:defRPr sz="2000" b="0" i="0"/>
            </a:lvl4pPr>
            <a:lvl5pPr>
              <a:defRPr sz="2000" b="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0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t>26.6.2019.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8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D785DF5-0D99-4637-AE20-09851F225AB0}" type="datetimeFigureOut">
              <a:rPr lang="hr-HR" smtClean="0"/>
              <a:pPr/>
              <a:t>26.6.2019.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2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404041"/>
          </a:solidFill>
          <a:latin typeface="+mn-lt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404041"/>
          </a:solidFill>
          <a:latin typeface="+mn-lt"/>
          <a:ea typeface="Adobe Fan Heiti Std B" panose="020B07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404041"/>
          </a:solidFill>
          <a:latin typeface="+mn-lt"/>
          <a:ea typeface="Adobe Fan Heiti Std B" panose="020B07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404041"/>
          </a:solidFill>
          <a:latin typeface="+mn-lt"/>
          <a:ea typeface="Adobe Fan Heiti Std B" panose="020B07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404041"/>
          </a:solidFill>
          <a:latin typeface="+mn-lt"/>
          <a:ea typeface="Adobe Fan Heiti Std B" panose="020B07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404041"/>
          </a:solidFill>
          <a:latin typeface="+mn-lt"/>
          <a:ea typeface="Adobe Fan Heiti Std B" panose="020B07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thek.htw-berlin.de/video/Financial-Plan/3cb438554742ba9761c60d64ff14a6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C.1.4.4. Financial Plan</a:t>
            </a:r>
          </a:p>
        </p:txBody>
      </p:sp>
    </p:spTree>
    <p:extLst>
      <p:ext uri="{BB962C8B-B14F-4D97-AF65-F5344CB8AC3E}">
        <p14:creationId xmlns:p14="http://schemas.microsoft.com/office/powerpoint/2010/main" val="2967906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Break-even Analysis-Scenario Planning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941247" y="2289082"/>
          <a:ext cx="8581770" cy="3023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Arbeitsblatt" r:id="rId4" imgW="5752882" imgH="2026975" progId="Excel.Sheet.12">
                  <p:embed/>
                </p:oleObj>
              </mc:Choice>
              <mc:Fallback>
                <p:oleObj name="Arbeitsblatt" r:id="rId4" imgW="5752882" imgH="2026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1247" y="2289082"/>
                        <a:ext cx="8581770" cy="3023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38200" y="1690688"/>
            <a:ext cx="218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 Example:</a:t>
            </a:r>
          </a:p>
        </p:txBody>
      </p:sp>
    </p:spTree>
    <p:extLst>
      <p:ext uri="{BB962C8B-B14F-4D97-AF65-F5344CB8AC3E}">
        <p14:creationId xmlns:p14="http://schemas.microsoft.com/office/powerpoint/2010/main" val="69599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Break-even Analysis – ”What if?”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934010" y="1482259"/>
          <a:ext cx="9015413" cy="46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Arbeitsblatt" r:id="rId4" imgW="6042878" imgH="3086349" progId="Excel.Sheet.12">
                  <p:embed/>
                </p:oleObj>
              </mc:Choice>
              <mc:Fallback>
                <p:oleObj name="Arbeitsblatt" r:id="rId4" imgW="6042878" imgH="30863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4010" y="1482259"/>
                        <a:ext cx="9015413" cy="460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Advanced Sensitivity Tests, e.g. Monte Carlo Simulation</a:t>
            </a: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18" y="2273609"/>
            <a:ext cx="4243976" cy="2847770"/>
          </a:xfrm>
          <a:prstGeom prst="rect">
            <a:avLst/>
          </a:prstGeom>
        </p:spPr>
      </p:pic>
      <p:pic>
        <p:nvPicPr>
          <p:cNvPr id="5" name="Bild 7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935" y="2273609"/>
            <a:ext cx="4469894" cy="290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5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Budgeting and the Financial Plan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 budget is a quantified expression of a proposed plan of action for a specific period</a:t>
            </a:r>
          </a:p>
          <a:p>
            <a:endParaRPr lang="en-US" noProof="0" dirty="0"/>
          </a:p>
          <a:p>
            <a:r>
              <a:rPr lang="en-US" noProof="0" dirty="0"/>
              <a:t>A budget is useful for:</a:t>
            </a:r>
          </a:p>
          <a:p>
            <a:pPr lvl="1"/>
            <a:r>
              <a:rPr lang="en-US" noProof="0" dirty="0"/>
              <a:t>Clarifying future needs (e.g. financing needs)</a:t>
            </a:r>
          </a:p>
          <a:p>
            <a:pPr lvl="1"/>
            <a:r>
              <a:rPr lang="en-US" noProof="0" dirty="0"/>
              <a:t>Communicating future goals and targets</a:t>
            </a:r>
          </a:p>
          <a:p>
            <a:pPr lvl="1"/>
            <a:r>
              <a:rPr lang="en-US" noProof="0" dirty="0"/>
              <a:t>Coordinating the activities of subunits</a:t>
            </a:r>
          </a:p>
          <a:p>
            <a:pPr lvl="1"/>
            <a:r>
              <a:rPr lang="en-US" noProof="0" dirty="0"/>
              <a:t>A basis for performance judgment and motivation of employees</a:t>
            </a:r>
          </a:p>
        </p:txBody>
      </p:sp>
    </p:spTree>
    <p:extLst>
      <p:ext uri="{BB962C8B-B14F-4D97-AF65-F5344CB8AC3E}">
        <p14:creationId xmlns:p14="http://schemas.microsoft.com/office/powerpoint/2010/main" val="1392531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Budgeting and the Financial Plan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financial plan/budget is part of the master budget</a:t>
            </a:r>
          </a:p>
          <a:p>
            <a:r>
              <a:rPr lang="en-US" noProof="0" dirty="0"/>
              <a:t>Building on the operating budget and the firm’s strategy, the financial needs are elaborated</a:t>
            </a:r>
          </a:p>
          <a:p>
            <a:r>
              <a:rPr lang="en-US" noProof="0" dirty="0"/>
              <a:t>The financial plan requires a budgeted balance sheet and a budgeted statement of cash flows</a:t>
            </a:r>
          </a:p>
        </p:txBody>
      </p:sp>
    </p:spTree>
    <p:extLst>
      <p:ext uri="{BB962C8B-B14F-4D97-AF65-F5344CB8AC3E}">
        <p14:creationId xmlns:p14="http://schemas.microsoft.com/office/powerpoint/2010/main" val="1064904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Basics Steps for a Financial Plan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1FF104AE-C6C9-4389-9A4E-CD94A39D1F7D}"/>
              </a:ext>
            </a:extLst>
          </p:cNvPr>
          <p:cNvGrpSpPr/>
          <p:nvPr/>
        </p:nvGrpSpPr>
        <p:grpSpPr>
          <a:xfrm>
            <a:off x="324465" y="1445341"/>
            <a:ext cx="10382863" cy="4704735"/>
            <a:chOff x="324465" y="1445341"/>
            <a:chExt cx="10382863" cy="4704735"/>
          </a:xfrm>
        </p:grpSpPr>
        <p:sp>
          <p:nvSpPr>
            <p:cNvPr id="8" name="Pfeil: eingekerbt nach rechts 7">
              <a:extLst>
                <a:ext uri="{FF2B5EF4-FFF2-40B4-BE49-F238E27FC236}">
                  <a16:creationId xmlns:a16="http://schemas.microsoft.com/office/drawing/2014/main" id="{C9EB26F5-CF8B-44F0-AD28-AE261CBF9F30}"/>
                </a:ext>
              </a:extLst>
            </p:cNvPr>
            <p:cNvSpPr/>
            <p:nvPr/>
          </p:nvSpPr>
          <p:spPr>
            <a:xfrm>
              <a:off x="324465" y="2856761"/>
              <a:ext cx="10382863" cy="1881894"/>
            </a:xfrm>
            <a:prstGeom prst="notchedRightArrow">
              <a:avLst/>
            </a:prstGeom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FB37DE2A-CCD2-4E03-9ED8-EFD424C14268}"/>
                </a:ext>
              </a:extLst>
            </p:cNvPr>
            <p:cNvSpPr/>
            <p:nvPr/>
          </p:nvSpPr>
          <p:spPr>
            <a:xfrm>
              <a:off x="324834" y="1445341"/>
              <a:ext cx="1282739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None/>
              </a:pPr>
              <a:r>
                <a:rPr lang="en-US" kern="1200" noProof="0" dirty="0"/>
                <a:t>Budget the revenues</a:t>
              </a:r>
              <a:endParaRPr lang="de-DE" kern="1200" dirty="0"/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B8C878BA-8F20-467E-BDFA-65FF4A228E3B}"/>
                </a:ext>
              </a:extLst>
            </p:cNvPr>
            <p:cNvSpPr/>
            <p:nvPr/>
          </p:nvSpPr>
          <p:spPr>
            <a:xfrm>
              <a:off x="649110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1DA1A164-5EA8-4409-937A-A9E1F1860433}"/>
                </a:ext>
              </a:extLst>
            </p:cNvPr>
            <p:cNvSpPr/>
            <p:nvPr/>
          </p:nvSpPr>
          <p:spPr>
            <a:xfrm>
              <a:off x="1119583" y="4268182"/>
              <a:ext cx="1823522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noProof="0" dirty="0"/>
                <a:t>Budget the respective cost of goods sold (</a:t>
              </a:r>
              <a:r>
                <a:rPr lang="en-US" kern="1200" noProof="0" dirty="0" err="1"/>
                <a:t>labour</a:t>
              </a:r>
              <a:r>
                <a:rPr lang="en-US" kern="1200" noProof="0" dirty="0"/>
                <a:t>, direct material, etc.)</a:t>
              </a: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15F3E544-0B0B-4B47-80AF-BC2EF569F733}"/>
                </a:ext>
              </a:extLst>
            </p:cNvPr>
            <p:cNvSpPr/>
            <p:nvPr/>
          </p:nvSpPr>
          <p:spPr>
            <a:xfrm>
              <a:off x="1824083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CE323261-65E0-4DDC-9C33-5C332410717F}"/>
                </a:ext>
              </a:extLst>
            </p:cNvPr>
            <p:cNvSpPr/>
            <p:nvPr/>
          </p:nvSpPr>
          <p:spPr>
            <a:xfrm>
              <a:off x="2389243" y="1445341"/>
              <a:ext cx="1666802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noProof="0" dirty="0"/>
                <a:t>Budget the operating expenses (period costs)</a:t>
              </a: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01CC63AC-8B08-4DB2-BE07-59D6947D26A1}"/>
                </a:ext>
              </a:extLst>
            </p:cNvPr>
            <p:cNvSpPr/>
            <p:nvPr/>
          </p:nvSpPr>
          <p:spPr>
            <a:xfrm>
              <a:off x="2999056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503A361-2DB2-4195-9D72-A07EF53BF06F}"/>
                </a:ext>
              </a:extLst>
            </p:cNvPr>
            <p:cNvSpPr/>
            <p:nvPr/>
          </p:nvSpPr>
          <p:spPr>
            <a:xfrm>
              <a:off x="3761266" y="4268182"/>
              <a:ext cx="1311289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noProof="0" dirty="0"/>
                <a:t>Budget the income </a:t>
              </a: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C310A3A2-226E-4541-B7FE-4C64C7047B1E}"/>
                </a:ext>
              </a:extLst>
            </p:cNvPr>
            <p:cNvSpPr/>
            <p:nvPr/>
          </p:nvSpPr>
          <p:spPr>
            <a:xfrm>
              <a:off x="4174029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2ED5DBD6-A74D-44F9-8B43-8CCDA8D890AB}"/>
                </a:ext>
              </a:extLst>
            </p:cNvPr>
            <p:cNvSpPr/>
            <p:nvPr/>
          </p:nvSpPr>
          <p:spPr>
            <a:xfrm>
              <a:off x="4837715" y="1445341"/>
              <a:ext cx="1498301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noProof="0" dirty="0"/>
                <a:t>Budget future investments in assets</a:t>
              </a: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D16C60AC-248D-4817-BAAF-0CDF7986AE8E}"/>
                </a:ext>
              </a:extLst>
            </p:cNvPr>
            <p:cNvSpPr/>
            <p:nvPr/>
          </p:nvSpPr>
          <p:spPr>
            <a:xfrm>
              <a:off x="5349003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2C53E74A-65A1-4C08-880F-EB4F66C3C90D}"/>
                </a:ext>
              </a:extLst>
            </p:cNvPr>
            <p:cNvSpPr/>
            <p:nvPr/>
          </p:nvSpPr>
          <p:spPr>
            <a:xfrm>
              <a:off x="5890716" y="4268182"/>
              <a:ext cx="1620274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noProof="0" dirty="0"/>
                <a:t>Budget changes in working capital</a:t>
              </a: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B187F01-9558-46CB-8D71-F27021C70D8D}"/>
                </a:ext>
              </a:extLst>
            </p:cNvPr>
            <p:cNvSpPr/>
            <p:nvPr/>
          </p:nvSpPr>
          <p:spPr>
            <a:xfrm>
              <a:off x="6523976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D15D86F3-4732-4CE3-B637-E8AB0EE75034}"/>
                </a:ext>
              </a:extLst>
            </p:cNvPr>
            <p:cNvSpPr/>
            <p:nvPr/>
          </p:nvSpPr>
          <p:spPr>
            <a:xfrm>
              <a:off x="7117686" y="1445341"/>
              <a:ext cx="1620274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noProof="0" dirty="0"/>
                <a:t>Budget the cash flows</a:t>
              </a: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53F7FA65-EAEE-41AC-BB8B-A37B2F19197E}"/>
                </a:ext>
              </a:extLst>
            </p:cNvPr>
            <p:cNvSpPr/>
            <p:nvPr/>
          </p:nvSpPr>
          <p:spPr>
            <a:xfrm>
              <a:off x="7698949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4BDF52B8-DE68-4A52-AD8F-4952E0063674}"/>
                </a:ext>
              </a:extLst>
            </p:cNvPr>
            <p:cNvSpPr/>
            <p:nvPr/>
          </p:nvSpPr>
          <p:spPr>
            <a:xfrm>
              <a:off x="8329151" y="4268182"/>
              <a:ext cx="1493275" cy="1881894"/>
            </a:xfrm>
            <a:custGeom>
              <a:avLst/>
              <a:gdLst>
                <a:gd name="connsiteX0" fmla="*/ 0 w 1119022"/>
                <a:gd name="connsiteY0" fmla="*/ 0 h 1881894"/>
                <a:gd name="connsiteX1" fmla="*/ 1119022 w 1119022"/>
                <a:gd name="connsiteY1" fmla="*/ 0 h 1881894"/>
                <a:gd name="connsiteX2" fmla="*/ 1119022 w 1119022"/>
                <a:gd name="connsiteY2" fmla="*/ 1881894 h 1881894"/>
                <a:gd name="connsiteX3" fmla="*/ 0 w 1119022"/>
                <a:gd name="connsiteY3" fmla="*/ 1881894 h 1881894"/>
                <a:gd name="connsiteX4" fmla="*/ 0 w 1119022"/>
                <a:gd name="connsiteY4" fmla="*/ 0 h 188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022" h="1881894">
                  <a:moveTo>
                    <a:pt x="0" y="0"/>
                  </a:moveTo>
                  <a:lnTo>
                    <a:pt x="1119022" y="0"/>
                  </a:lnTo>
                  <a:lnTo>
                    <a:pt x="1119022" y="1881894"/>
                  </a:lnTo>
                  <a:lnTo>
                    <a:pt x="0" y="188189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noProof="0" dirty="0"/>
                <a:t>Judge the future financial needs</a:t>
              </a:r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4C6F19AA-5391-4D36-B119-5014DFB3A8D7}"/>
                </a:ext>
              </a:extLst>
            </p:cNvPr>
            <p:cNvSpPr/>
            <p:nvPr/>
          </p:nvSpPr>
          <p:spPr>
            <a:xfrm>
              <a:off x="8873923" y="3562472"/>
              <a:ext cx="470473" cy="4704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265818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-49130"/>
            <a:ext cx="10515600" cy="1325563"/>
          </a:xfrm>
        </p:spPr>
        <p:txBody>
          <a:bodyPr/>
          <a:lstStyle/>
          <a:p>
            <a:r>
              <a:rPr lang="en-US" dirty="0"/>
              <a:t>Basics Steps for a Master Budget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488735"/>
              </p:ext>
            </p:extLst>
          </p:nvPr>
        </p:nvGraphicFramePr>
        <p:xfrm>
          <a:off x="81888" y="1331481"/>
          <a:ext cx="12192000" cy="5002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Gerade Verbindung mit Pfeil 7"/>
          <p:cNvCxnSpPr/>
          <p:nvPr/>
        </p:nvCxnSpPr>
        <p:spPr>
          <a:xfrm>
            <a:off x="1405218" y="4161865"/>
            <a:ext cx="329453" cy="42358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1405217" y="2460813"/>
            <a:ext cx="329454" cy="44607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2050599" y="5284324"/>
            <a:ext cx="350695" cy="1919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V="1">
            <a:off x="3411598" y="4222143"/>
            <a:ext cx="349369" cy="40064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236913" y="2906884"/>
            <a:ext cx="524054" cy="157349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>
            <a:off x="1405217" y="3677009"/>
            <a:ext cx="2355750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236913" y="2211614"/>
            <a:ext cx="2859087" cy="69527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3818684" y="4249056"/>
            <a:ext cx="2277316" cy="1028877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V="1">
            <a:off x="2041566" y="3920134"/>
            <a:ext cx="1719401" cy="75141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V="1">
            <a:off x="4796694" y="2332707"/>
            <a:ext cx="3059195" cy="567517"/>
          </a:xfrm>
          <a:prstGeom prst="straightConnector1">
            <a:avLst/>
          </a:prstGeom>
          <a:ln w="412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7855889" y="2332707"/>
            <a:ext cx="2361537" cy="51386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>
            <a:off x="7085049" y="3572072"/>
            <a:ext cx="476641" cy="171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 flipV="1">
            <a:off x="8293210" y="4161865"/>
            <a:ext cx="1762" cy="45921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8891320" y="3572072"/>
            <a:ext cx="476641" cy="171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6517263" y="2657493"/>
            <a:ext cx="1338626" cy="272561"/>
          </a:xfrm>
          <a:prstGeom prst="straightConnector1">
            <a:avLst/>
          </a:prstGeom>
          <a:ln w="412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7855889" y="2649013"/>
            <a:ext cx="1512072" cy="30331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Geschweifte Klammer links 46"/>
          <p:cNvSpPr/>
          <p:nvPr/>
        </p:nvSpPr>
        <p:spPr>
          <a:xfrm rot="5400000">
            <a:off x="2547398" y="-958808"/>
            <a:ext cx="508883" cy="5480437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Geschweifte Klammer links 47"/>
          <p:cNvSpPr/>
          <p:nvPr/>
        </p:nvSpPr>
        <p:spPr>
          <a:xfrm rot="5400000">
            <a:off x="8089456" y="-965390"/>
            <a:ext cx="508883" cy="5480437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feld 48"/>
          <p:cNvSpPr txBox="1"/>
          <p:nvPr/>
        </p:nvSpPr>
        <p:spPr>
          <a:xfrm>
            <a:off x="7323369" y="1146815"/>
            <a:ext cx="48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Financial budgets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2028907" y="1235262"/>
            <a:ext cx="485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Operating budgets</a:t>
            </a:r>
          </a:p>
        </p:txBody>
      </p:sp>
    </p:spTree>
    <p:extLst>
      <p:ext uri="{BB962C8B-B14F-4D97-AF65-F5344CB8AC3E}">
        <p14:creationId xmlns:p14="http://schemas.microsoft.com/office/powerpoint/2010/main" val="224977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Relationship between Specific Budgets and the Financial Plan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5C0944E-A771-4231-A667-BBCB9305F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6069881"/>
              </p:ext>
            </p:extLst>
          </p:nvPr>
        </p:nvGraphicFramePr>
        <p:xfrm>
          <a:off x="648929" y="1690687"/>
          <a:ext cx="10515600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073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Relationship between Specific Budgets and the Financial Plan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6E4E4EAE-60E7-42F7-B5DE-A56E637F6AC2}"/>
              </a:ext>
            </a:extLst>
          </p:cNvPr>
          <p:cNvGraphicFramePr/>
          <p:nvPr/>
        </p:nvGraphicFramePr>
        <p:xfrm>
          <a:off x="590550" y="1690688"/>
          <a:ext cx="10363200" cy="4386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530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Relationship between Financial Budgets and the Financial Plan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en-GB" sz="2400" dirty="0"/>
              <a:t>The budgeting process also involves the forecasting of a capital expenditure budget, a budgeted income statement, a budgeted balance sheet, and a budgeted cash flow statement</a:t>
            </a:r>
          </a:p>
          <a:p>
            <a:r>
              <a:rPr lang="en-GB" sz="2400" dirty="0"/>
              <a:t>The budgeted income statement and balance sheet are preliminarily useful for management accounting purposes and a later variance analysis</a:t>
            </a:r>
          </a:p>
          <a:p>
            <a:r>
              <a:rPr lang="en-GB" sz="2400" dirty="0"/>
              <a:t>The budgeted cash flow statement is, in addition, useful to judge the future financing needs and is therefore essential for a financial plan</a:t>
            </a:r>
          </a:p>
          <a:p>
            <a:r>
              <a:rPr lang="en-GB" sz="2400" dirty="0"/>
              <a:t>Do NOT assume that (budgeted) profitability (as provided by the income statement) is an indicator for financing needs</a:t>
            </a:r>
          </a:p>
          <a:p>
            <a:r>
              <a:rPr lang="en-GB" sz="2400" dirty="0"/>
              <a:t>Particularly when going abroad a lot of capital is tied up in accounts receivable and inventory, as well as invested in additional assets</a:t>
            </a:r>
          </a:p>
          <a:p>
            <a:r>
              <a:rPr lang="en-GB" sz="2400" dirty="0"/>
              <a:t>Cash is a fact, profit is an opinion!</a:t>
            </a:r>
          </a:p>
        </p:txBody>
      </p:sp>
    </p:spTree>
    <p:extLst>
      <p:ext uri="{BB962C8B-B14F-4D97-AF65-F5344CB8AC3E}">
        <p14:creationId xmlns:p14="http://schemas.microsoft.com/office/powerpoint/2010/main" val="116124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Understand the importance of financial planning </a:t>
            </a:r>
            <a:endParaRPr lang="de-DE" b="1" dirty="0"/>
          </a:p>
          <a:p>
            <a:pPr lvl="0" fontAlgn="base"/>
            <a:r>
              <a:rPr lang="en-US" dirty="0"/>
              <a:t>Become aware that no plan is perfect and various assumptions and scenario planning is required </a:t>
            </a:r>
            <a:endParaRPr lang="de-DE" b="1" dirty="0"/>
          </a:p>
          <a:p>
            <a:pPr lvl="0" fontAlgn="base"/>
            <a:r>
              <a:rPr lang="en-US" dirty="0" err="1"/>
              <a:t>Familiarise</a:t>
            </a:r>
            <a:r>
              <a:rPr lang="en-US" dirty="0"/>
              <a:t> yourself with the practical problems in financial planning 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1222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Where can I get information about the cost structures in the target country?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easiest solution is to find publicly listed, but comparable organisations (benchmark), and check their financial statements </a:t>
            </a:r>
            <a:r>
              <a:rPr lang="en-GB" dirty="0">
                <a:sym typeface="Wingdings" panose="05000000000000000000" pitchFamily="2" charset="2"/>
              </a:rPr>
              <a:t> with this information you might be able to get information on EBIT-margins, cost for stores, rent, production costs, etc. </a:t>
            </a:r>
          </a:p>
          <a:p>
            <a:r>
              <a:rPr lang="en-GB" dirty="0">
                <a:sym typeface="Wingdings" panose="05000000000000000000" pitchFamily="2" charset="2"/>
              </a:rPr>
              <a:t>Other benchmarking opportunities are industry reports, reports by financial analysts</a:t>
            </a:r>
          </a:p>
          <a:p>
            <a:r>
              <a:rPr lang="en-GB" dirty="0">
                <a:sym typeface="Wingdings" panose="05000000000000000000" pitchFamily="2" charset="2"/>
              </a:rPr>
              <a:t>It is often complicated to evaluate how comparable those benchmarks really are</a:t>
            </a:r>
          </a:p>
          <a:p>
            <a:r>
              <a:rPr lang="en-GB" dirty="0">
                <a:sym typeface="Wingdings" panose="05000000000000000000" pitchFamily="2" charset="2"/>
              </a:rPr>
              <a:t>You should compare the identified information to accounting data of your current operations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22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Forecasting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Simple methods</a:t>
            </a:r>
          </a:p>
          <a:p>
            <a:pPr lvl="1"/>
            <a:r>
              <a:rPr lang="en-GB" dirty="0"/>
              <a:t>Average and moving average (e.g. last three months)</a:t>
            </a:r>
          </a:p>
          <a:p>
            <a:r>
              <a:rPr lang="en-GB" dirty="0"/>
              <a:t>Regression analysis to estimate trends</a:t>
            </a:r>
          </a:p>
          <a:p>
            <a:pPr lvl="1"/>
            <a:r>
              <a:rPr lang="en-GB" dirty="0"/>
              <a:t>Estimate the correlation and regression coefficients to analyse trends</a:t>
            </a:r>
          </a:p>
          <a:p>
            <a:pPr lvl="1"/>
            <a:r>
              <a:rPr lang="en-GB" dirty="0"/>
              <a:t>Integrate typical indices (seasonal effects, economic cycle)  </a:t>
            </a:r>
          </a:p>
          <a:p>
            <a:pPr lvl="1"/>
            <a:r>
              <a:rPr lang="en-GB" dirty="0"/>
              <a:t>Extrapolation </a:t>
            </a:r>
          </a:p>
          <a:p>
            <a:pPr lvl="1"/>
            <a:r>
              <a:rPr lang="en-GB" dirty="0"/>
              <a:t>Please note that a simple mathematical relation is not sufficient, but needs some logical extension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24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Forecasting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Regression analysis – example:</a:t>
            </a:r>
          </a:p>
          <a:p>
            <a:pPr lvl="1"/>
            <a:r>
              <a:rPr lang="en-US" noProof="0" dirty="0"/>
              <a:t>This is the information of the last working days</a:t>
            </a:r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pPr lvl="2"/>
            <a:endParaRPr lang="en-US" noProof="0" dirty="0"/>
          </a:p>
          <a:p>
            <a:pPr lvl="1"/>
            <a:r>
              <a:rPr lang="en-US" noProof="0" dirty="0"/>
              <a:t>For tomorrow you estimated that your workers can work for 30 hours</a:t>
            </a:r>
          </a:p>
          <a:p>
            <a:pPr lvl="1"/>
            <a:r>
              <a:rPr lang="en-US" noProof="0" dirty="0"/>
              <a:t>Please estimate tomorrow’s output units</a:t>
            </a:r>
          </a:p>
          <a:p>
            <a:pPr lvl="1"/>
            <a:endParaRPr lang="en-US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55458"/>
              </p:ext>
            </p:extLst>
          </p:nvPr>
        </p:nvGraphicFramePr>
        <p:xfrm>
          <a:off x="2017565" y="2796813"/>
          <a:ext cx="6768600" cy="15704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05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81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09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noProof="0">
                          <a:effectLst/>
                        </a:rPr>
                        <a:t>Day 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1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2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3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4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6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7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8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9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73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noProof="0" dirty="0">
                          <a:effectLst/>
                        </a:rPr>
                        <a:t>Working hours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50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70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25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55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20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60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40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25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35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73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noProof="0">
                          <a:effectLst/>
                        </a:rPr>
                        <a:t>Output units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352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555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207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508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48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498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310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>
                          <a:effectLst/>
                        </a:rPr>
                        <a:t>153</a:t>
                      </a:r>
                      <a:endParaRPr lang="en-GB" sz="16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noProof="0" dirty="0">
                          <a:effectLst/>
                        </a:rPr>
                        <a:t>264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1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Forecasting - Seasonal Effects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14341" y="1460427"/>
          <a:ext cx="6958013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Arbeitsblatt" r:id="rId3" imgW="6958599" imgH="4552363" progId="Excel.Sheet.8">
                  <p:embed/>
                </p:oleObj>
              </mc:Choice>
              <mc:Fallback>
                <p:oleObj name="Arbeitsblatt" r:id="rId3" imgW="6958599" imgH="455236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341" y="1460427"/>
                        <a:ext cx="6958013" cy="455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383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Forecasting - Seasonal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Example:</a:t>
            </a:r>
          </a:p>
          <a:p>
            <a:pPr lvl="1"/>
            <a:r>
              <a:rPr lang="en-GB" dirty="0"/>
              <a:t>Compute the seasonal indices for the quarterly turnover</a:t>
            </a:r>
          </a:p>
          <a:p>
            <a:pPr lvl="1"/>
            <a:r>
              <a:rPr lang="en-GB" dirty="0"/>
              <a:t>Estimate the regression equation using de-seasonalised data</a:t>
            </a:r>
          </a:p>
          <a:p>
            <a:pPr lvl="1"/>
            <a:r>
              <a:rPr lang="en-GB" dirty="0"/>
              <a:t>Estimate the turnover for all quarters in 2018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965254"/>
              </p:ext>
            </p:extLst>
          </p:nvPr>
        </p:nvGraphicFramePr>
        <p:xfrm>
          <a:off x="1513515" y="4001294"/>
          <a:ext cx="6373187" cy="86804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41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65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noProof="0">
                          <a:effectLst/>
                        </a:rPr>
                        <a:t>Quarter</a:t>
                      </a:r>
                      <a:endParaRPr lang="en-GB" sz="1600" b="1" i="0" u="none" strike="noStrike" noProof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1/16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2/16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3/16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4/16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1/17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2/17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3/17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4/17</a:t>
                      </a:r>
                      <a:endParaRPr lang="de-D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noProof="0" dirty="0">
                          <a:effectLst/>
                        </a:rPr>
                        <a:t>Turnover in ‘000 €</a:t>
                      </a:r>
                      <a:endParaRPr lang="en-GB" sz="1600" b="1" i="0" u="none" strike="noStrike" noProof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986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1245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902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704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812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1048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706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514</a:t>
                      </a:r>
                      <a:endParaRPr lang="de-DE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969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Please see the video and the Excel file for an example</a:t>
            </a:r>
          </a:p>
          <a:p>
            <a:pPr lvl="1"/>
            <a:r>
              <a:rPr lang="en-US" u="sng" dirty="0"/>
              <a:t>https://mediathek.htw-berlin.de/video/Financial-Plan/3cb438554742ba9761c60d64ff14a6ca</a:t>
            </a:r>
          </a:p>
          <a:p>
            <a:endParaRPr lang="en-US" noProof="0" dirty="0"/>
          </a:p>
          <a:p>
            <a:r>
              <a:rPr lang="en-US" noProof="0" dirty="0"/>
              <a:t>Develop a financial plan for an expansion of a publicly listed firm (information access) to a country of your choice.</a:t>
            </a:r>
          </a:p>
          <a:p>
            <a:pPr lvl="1"/>
            <a:r>
              <a:rPr lang="en-US" noProof="0" dirty="0"/>
              <a:t>How much additional capital do we need and at which point in time?</a:t>
            </a:r>
          </a:p>
          <a:p>
            <a:pPr lvl="1"/>
            <a:r>
              <a:rPr lang="en-US" noProof="0" dirty="0"/>
              <a:t>Which assumptions influenced your choices?</a:t>
            </a:r>
          </a:p>
          <a:p>
            <a:pPr lvl="1"/>
            <a:r>
              <a:rPr lang="en-US" noProof="0" dirty="0"/>
              <a:t>How accurate do you consider your forecast?</a:t>
            </a:r>
          </a:p>
          <a:p>
            <a:pPr lvl="1"/>
            <a:r>
              <a:rPr lang="en-US" noProof="0" dirty="0"/>
              <a:t>What could help you to improve your plan?</a:t>
            </a:r>
          </a:p>
        </p:txBody>
      </p:sp>
    </p:spTree>
    <p:extLst>
      <p:ext uri="{BB962C8B-B14F-4D97-AF65-F5344CB8AC3E}">
        <p14:creationId xmlns:p14="http://schemas.microsoft.com/office/powerpoint/2010/main" val="3797915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CE04A-974B-4EDC-B3F4-D9D204ADC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11C4133-98B4-4B43-AC70-6B8939BA2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4432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02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Objectives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Understand the importance of financial planning</a:t>
            </a:r>
            <a:endParaRPr lang="de-DE" b="1" dirty="0"/>
          </a:p>
          <a:p>
            <a:pPr lvl="0" fontAlgn="base"/>
            <a:r>
              <a:rPr lang="en-US" dirty="0"/>
              <a:t>Become aware that no plan is perfect and various assumptions and scenario planning is required</a:t>
            </a:r>
            <a:endParaRPr lang="de-DE" b="1" dirty="0"/>
          </a:p>
          <a:p>
            <a:pPr lvl="0" fontAlgn="base"/>
            <a:r>
              <a:rPr lang="en-US" dirty="0" err="1"/>
              <a:t>Familiarise</a:t>
            </a:r>
            <a:r>
              <a:rPr lang="en-US" dirty="0"/>
              <a:t> yourself with the practical problems in financial planning 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6065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1D45C-BDD2-4955-AC12-003709E2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Further Readings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0F4201-94CB-49A9-8F9F-A566F6954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Break-even analysis and budgeting:</a:t>
            </a:r>
          </a:p>
          <a:p>
            <a:pPr marL="903288" indent="-457200"/>
            <a:r>
              <a:rPr lang="en-US" dirty="0" err="1"/>
              <a:t>Datar</a:t>
            </a:r>
            <a:r>
              <a:rPr lang="en-US" dirty="0"/>
              <a:t>, S.M. &amp; </a:t>
            </a:r>
            <a:r>
              <a:rPr lang="en-US" dirty="0" err="1"/>
              <a:t>Rajan</a:t>
            </a:r>
            <a:r>
              <a:rPr lang="en-US" dirty="0"/>
              <a:t>, M.V. (2017). </a:t>
            </a:r>
            <a:r>
              <a:rPr lang="en-US" i="1" dirty="0" err="1"/>
              <a:t>Horngren‘s</a:t>
            </a:r>
            <a:r>
              <a:rPr lang="en-US" i="1" dirty="0"/>
              <a:t> cost accounting: A managerial emphasis</a:t>
            </a:r>
            <a:r>
              <a:rPr lang="en-US" dirty="0"/>
              <a:t>, Harlow: Pearson.</a:t>
            </a:r>
          </a:p>
          <a:p>
            <a:r>
              <a:rPr lang="en-US" dirty="0"/>
              <a:t>Forecasting:</a:t>
            </a:r>
          </a:p>
          <a:p>
            <a:pPr marL="903288" indent="-457200"/>
            <a:r>
              <a:rPr lang="en-US" dirty="0" err="1"/>
              <a:t>Curwin</a:t>
            </a:r>
            <a:r>
              <a:rPr lang="en-US" dirty="0"/>
              <a:t>, J., Slater, R., &amp; </a:t>
            </a:r>
            <a:r>
              <a:rPr lang="en-US" dirty="0" err="1"/>
              <a:t>Eadson</a:t>
            </a:r>
            <a:r>
              <a:rPr lang="en-US" dirty="0"/>
              <a:t>, D. (2007). </a:t>
            </a:r>
            <a:r>
              <a:rPr lang="en-US" i="1" dirty="0"/>
              <a:t>Quantitative methods for business decisions</a:t>
            </a:r>
            <a:r>
              <a:rPr lang="en-US" dirty="0"/>
              <a:t>. Hampshire: Cengage. </a:t>
            </a:r>
          </a:p>
          <a:p>
            <a:r>
              <a:rPr lang="en-US" dirty="0"/>
              <a:t>Financial planning:</a:t>
            </a:r>
          </a:p>
          <a:p>
            <a:pPr marL="903288" indent="-457200"/>
            <a:r>
              <a:rPr lang="en-US" dirty="0" err="1"/>
              <a:t>Sengupta</a:t>
            </a:r>
            <a:r>
              <a:rPr lang="en-US" dirty="0"/>
              <a:t>, C. (2004). </a:t>
            </a:r>
            <a:r>
              <a:rPr lang="en-US" i="1" dirty="0"/>
              <a:t>Financial modeling using Excel and VBA</a:t>
            </a:r>
            <a:r>
              <a:rPr lang="en-US" dirty="0"/>
              <a:t>. </a:t>
            </a:r>
            <a:r>
              <a:rPr lang="en-US" dirty="0" err="1"/>
              <a:t>Chichester</a:t>
            </a:r>
            <a:r>
              <a:rPr lang="en-US" dirty="0"/>
              <a:t>: Wiley</a:t>
            </a:r>
          </a:p>
          <a:p>
            <a:pPr marL="903288" indent="-457200"/>
            <a:r>
              <a:rPr lang="en-US" dirty="0" err="1"/>
              <a:t>Schüler</a:t>
            </a:r>
            <a:r>
              <a:rPr lang="en-US" dirty="0"/>
              <a:t>, A. (2016). </a:t>
            </a:r>
            <a:r>
              <a:rPr lang="en-US" i="1" dirty="0" err="1"/>
              <a:t>Finanzmanagement</a:t>
            </a:r>
            <a:r>
              <a:rPr lang="en-US" i="1" dirty="0"/>
              <a:t> </a:t>
            </a:r>
            <a:r>
              <a:rPr lang="en-US" i="1" dirty="0" err="1"/>
              <a:t>mit</a:t>
            </a:r>
            <a:r>
              <a:rPr lang="en-US" i="1" dirty="0"/>
              <a:t> Excel</a:t>
            </a:r>
            <a:r>
              <a:rPr lang="en-US" dirty="0"/>
              <a:t>. </a:t>
            </a:r>
            <a:r>
              <a:rPr lang="en-US" dirty="0" err="1"/>
              <a:t>München</a:t>
            </a:r>
            <a:r>
              <a:rPr lang="en-US" dirty="0"/>
              <a:t>: </a:t>
            </a:r>
            <a:r>
              <a:rPr lang="en-US" dirty="0" err="1"/>
              <a:t>Vahlen</a:t>
            </a:r>
            <a:r>
              <a:rPr lang="en-US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24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5350" y="113268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 plan is ever accurate, why do we need to plan at all?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43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Plan of International Endeavours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An essential part of going abroad is to know: </a:t>
            </a:r>
          </a:p>
          <a:p>
            <a:pPr lvl="1"/>
            <a:r>
              <a:rPr lang="en-US" noProof="0" dirty="0"/>
              <a:t>What type of cost will occur?</a:t>
            </a:r>
          </a:p>
          <a:p>
            <a:pPr lvl="1"/>
            <a:r>
              <a:rPr lang="en-US" noProof="0" dirty="0"/>
              <a:t>When are we breaking even?</a:t>
            </a:r>
          </a:p>
          <a:p>
            <a:pPr lvl="1"/>
            <a:r>
              <a:rPr lang="en-US" noProof="0" dirty="0"/>
              <a:t>At which stage do I need what amount of additional money to finance the project?</a:t>
            </a:r>
          </a:p>
          <a:p>
            <a:pPr lvl="1"/>
            <a:r>
              <a:rPr lang="en-US" noProof="0" dirty="0"/>
              <a:t>At what point in time do we create positive cash flows?</a:t>
            </a: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0505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Nature of Costs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A1E4E237-758F-48AF-8B60-9192FC7E16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2260275"/>
              </p:ext>
            </p:extLst>
          </p:nvPr>
        </p:nvGraphicFramePr>
        <p:xfrm>
          <a:off x="647700" y="1543050"/>
          <a:ext cx="1015365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939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Break-even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8306"/>
                <a:ext cx="10515600" cy="45686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noProof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Assumptions Break-even Analysis</a:t>
                </a:r>
              </a:p>
              <a:p>
                <a:pPr lvl="1">
                  <a:buFont typeface="Arial"/>
                  <a:buChar char="•"/>
                </a:pPr>
                <a:r>
                  <a:rPr lang="en-US" noProof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Revenues and costs behave in a linear way (straight line)</a:t>
                </a:r>
              </a:p>
              <a:p>
                <a:pPr lvl="1">
                  <a:buFont typeface="Arial"/>
                  <a:buChar char="•"/>
                </a:pPr>
                <a:r>
                  <a:rPr lang="en-US" noProof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Revenues and costs are known and constant</a:t>
                </a:r>
              </a:p>
              <a:p>
                <a:pPr lvl="1">
                  <a:buFont typeface="Arial"/>
                  <a:buChar char="•"/>
                </a:pPr>
                <a:r>
                  <a:rPr lang="en-US" noProof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time value of money is not considered</a:t>
                </a:r>
              </a:p>
              <a:p>
                <a:pPr lvl="1">
                  <a:buFont typeface="Arial"/>
                  <a:buChar char="•"/>
                </a:pPr>
                <a:r>
                  <a:rPr lang="en-US" noProof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production volume is the only cost driver (ceteris paribus)</a:t>
                </a:r>
              </a:p>
              <a:p>
                <a:pPr lvl="1">
                  <a:buFont typeface="Arial"/>
                  <a:buChar char="•"/>
                </a:pPr>
                <a:endParaRPr lang="en-US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Font typeface="Arial"/>
                  <a:buChar char="•"/>
                </a:pPr>
                <a:r>
                  <a:rPr lang="en-US" noProof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Basic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e</a:t>
                </a:r>
                <a:r>
                  <a:rPr lang="en-US" noProof="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quation</a:t>
                </a:r>
                <a:endParaRPr lang="en-US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noProof="0" smtClean="0">
                        <a:latin typeface="Cambria Math" panose="02040503050406030204" pitchFamily="18" charset="0"/>
                      </a:rPr>
                      <m:t>𝑂𝑝𝑒𝑟𝑎𝑡𝑖𝑛𝑔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𝐼𝑛𝑐𝑜𝑚𝑒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𝑅𝑒𝑣𝑒𝑛𝑢𝑒𝑠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𝐶𝑜𝑠𝑡𝑠</m:t>
                    </m:r>
                  </m:oMath>
                </a14:m>
                <a:endParaRPr lang="en-US" noProof="0" dirty="0"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noProof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𝑣𝑎𝑟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𝑓𝑖𝑥𝑒𝑑</m:t>
                    </m:r>
                  </m:oMath>
                </a14:m>
                <a:endParaRPr lang="en-US" baseline="-25000" noProof="0" dirty="0"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noProof="0">
                        <a:latin typeface="Cambria Math" panose="02040503050406030204" pitchFamily="18" charset="0"/>
                      </a:rPr>
                      <m:t>𝑂𝐼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𝑃𝑟𝑖𝑐𝑒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𝑢𝑛𝑖𝑡𝑠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𝑠𝑜𝑙𝑑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𝐶𝑣𝑎𝑟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𝑝𝑒𝑟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𝑢𝑛𝑖𝑡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𝑢𝑛𝑖𝑡𝑠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𝑠𝑜𝑙𝑑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𝐶𝑓𝑖𝑥𝑒𝑑</m:t>
                    </m:r>
                  </m:oMath>
                </a14:m>
                <a:endParaRPr lang="en-US" baseline="-25000" noProof="0" dirty="0"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8306"/>
                <a:ext cx="10515600" cy="4568657"/>
              </a:xfrm>
              <a:blipFill>
                <a:blip r:embed="rId2"/>
                <a:stretch>
                  <a:fillRect l="-1086" t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377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Break-even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8306"/>
                <a:ext cx="10515600" cy="4568657"/>
              </a:xfrm>
            </p:spPr>
            <p:txBody>
              <a:bodyPr>
                <a:normAutofit/>
              </a:bodyPr>
              <a:lstStyle/>
              <a:p>
                <a:pPr lvl="1">
                  <a:buFont typeface="Arial"/>
                  <a:buChar char="•"/>
                </a:pPr>
                <a:endParaRPr lang="en-US" noProof="0" dirty="0"/>
              </a:p>
              <a:p>
                <a:pPr>
                  <a:buFont typeface="Arial"/>
                  <a:buChar char="•"/>
                </a:pPr>
                <a:r>
                  <a:rPr lang="en-US" noProof="0" dirty="0"/>
                  <a:t>Adjustment of the basic equation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noProof="0">
                        <a:latin typeface="Cambria Math" panose="02040503050406030204" pitchFamily="18" charset="0"/>
                      </a:rPr>
                      <m:t>𝑂𝑝𝑒𝑟𝑎𝑡𝑖𝑛𝑔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𝐼𝑛𝑐𝑜𝑚𝑒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noProof="0" smtClean="0">
                        <a:latin typeface="Cambria Math" panose="02040503050406030204" pitchFamily="18" charset="0"/>
                      </a:rPr>
                      <m:t>0=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𝑅𝑒𝑣𝑒𝑛𝑢𝑒𝑠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𝐶𝑜𝑠𝑡𝑠</m:t>
                    </m:r>
                  </m:oMath>
                </a14:m>
                <a:endParaRPr lang="en-US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noProof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𝑣𝑎𝑟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𝑓𝑖𝑥𝑒𝑑</m:t>
                    </m:r>
                  </m:oMath>
                </a14:m>
                <a:endParaRPr lang="en-US" baseline="-2500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noProof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𝑃𝑟𝑖𝑐𝑒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𝑢𝑛𝑖𝑡𝑠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𝑠𝑜𝑙𝑑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de-DE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aseline="-25000" noProof="0">
                        <a:latin typeface="Cambria Math" panose="02040503050406030204" pitchFamily="18" charset="0"/>
                      </a:rPr>
                      <m:t>𝑣𝑎𝑟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𝑝𝑒𝑟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aseline="-25000" noProof="0" smtClean="0">
                        <a:latin typeface="Cambria Math" panose="02040503050406030204" pitchFamily="18" charset="0"/>
                      </a:rPr>
                      <m:t>𝑢𝑛𝑖𝑡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𝑢𝑛𝑖𝑡𝑠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𝑠𝑜𝑙𝑑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𝐶𝑓𝑖𝑥𝑒𝑑</m:t>
                    </m:r>
                  </m:oMath>
                </a14:m>
                <a:endParaRPr lang="en-US" baseline="-25000" noProof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7200" lvl="1" indent="0">
                  <a:buNone/>
                </a:pPr>
                <a:endParaRPr lang="en-US" baseline="-25000" noProof="0" dirty="0"/>
              </a:p>
              <a:p>
                <a:pPr>
                  <a:buFont typeface="Arial"/>
                  <a:buChar char="•"/>
                </a:pPr>
                <a:r>
                  <a:rPr lang="en-US" noProof="0" dirty="0"/>
                  <a:t>Break-even </a:t>
                </a:r>
                <a:endParaRPr lang="en-US" noProof="0" dirty="0">
                  <a:latin typeface="Calibri" panose="020F0502020204030204" pitchFamily="34" charset="0"/>
                </a:endParaRPr>
              </a:p>
              <a:p>
                <a:pPr lvl="1">
                  <a:buFont typeface="Arial"/>
                  <a:buChar char="•"/>
                </a:pPr>
                <a14:m>
                  <m:oMath xmlns:m="http://schemas.openxmlformats.org/officeDocument/2006/math">
                    <m:r>
                      <a:rPr lang="en-US" noProof="0" smtClean="0">
                        <a:latin typeface="Cambria Math" panose="02040503050406030204" pitchFamily="18" charset="0"/>
                      </a:rPr>
                      <m:t>𝐵𝐸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𝑢𝑛𝑖𝑡𝑠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noProof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aseline="-25000" noProof="0">
                            <a:latin typeface="Cambria Math" panose="02040503050406030204" pitchFamily="18" charset="0"/>
                          </a:rPr>
                          <m:t>𝑓𝑖𝑥𝑒𝑑</m:t>
                        </m:r>
                      </m:num>
                      <m:den>
                        <m:r>
                          <a:rPr lang="en-US" noProof="0" smtClean="0">
                            <a:latin typeface="Cambria Math" panose="02040503050406030204" pitchFamily="18" charset="0"/>
                          </a:rPr>
                          <m:t>𝑃𝑟𝑖𝑐𝑒</m:t>
                        </m:r>
                        <m:r>
                          <a:rPr lang="en-US" noProof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noProof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aseline="-25000" noProof="0">
                            <a:latin typeface="Cambria Math" panose="02040503050406030204" pitchFamily="18" charset="0"/>
                          </a:rPr>
                          <m:t>𝑣𝑎𝑟</m:t>
                        </m:r>
                        <m:r>
                          <a:rPr lang="en-US" baseline="-25000" noProof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aseline="-25000" noProof="0" smtClean="0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baseline="-25000" noProof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aseline="-25000" noProof="0" smtClean="0">
                            <a:latin typeface="Cambria Math" panose="02040503050406030204" pitchFamily="18" charset="0"/>
                          </a:rPr>
                          <m:t>𝑢𝑛𝑖𝑡</m:t>
                        </m:r>
                      </m:den>
                    </m:f>
                  </m:oMath>
                </a14:m>
                <a:endParaRPr lang="en-US" noProof="0" dirty="0">
                  <a:latin typeface="Calibri" panose="020F0502020204030204" pitchFamily="34" charset="0"/>
                </a:endParaRPr>
              </a:p>
              <a:p>
                <a:pPr lvl="1">
                  <a:buFont typeface="Arial"/>
                  <a:buChar char="•"/>
                </a:pPr>
                <a14:m>
                  <m:oMath xmlns:m="http://schemas.openxmlformats.org/officeDocument/2006/math">
                    <m:r>
                      <a:rPr lang="en-US" noProof="0">
                        <a:latin typeface="Cambria Math" panose="02040503050406030204" pitchFamily="18" charset="0"/>
                      </a:rPr>
                      <m:t>𝐵𝐸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noProof="0" smtClean="0">
                        <a:latin typeface="Cambria Math" panose="02040503050406030204" pitchFamily="18" charset="0"/>
                      </a:rPr>
                      <m:t>𝑅𝑒𝑣𝑒𝑛𝑢𝑒</m:t>
                    </m:r>
                    <m:r>
                      <a:rPr lang="en-US" noProof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noProof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aseline="-25000" noProof="0">
                            <a:latin typeface="Cambria Math" panose="02040503050406030204" pitchFamily="18" charset="0"/>
                          </a:rPr>
                          <m:t>𝑓𝑖𝑥</m:t>
                        </m:r>
                        <m:r>
                          <m:rPr>
                            <m:nor/>
                          </m:rPr>
                          <a:rPr lang="en-US" baseline="-25000" noProof="0"/>
                          <m:t> </m:t>
                        </m:r>
                        <m:r>
                          <a:rPr lang="en-US" baseline="-25000" noProof="0">
                            <a:latin typeface="Cambria Math" panose="02040503050406030204" pitchFamily="18" charset="0"/>
                          </a:rPr>
                          <m:t>𝑒𝑑</m:t>
                        </m:r>
                      </m:num>
                      <m:den>
                        <m:r>
                          <a:rPr lang="en-US" noProof="0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noProof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noProof="0">
                            <a:latin typeface="Cambria Math" panose="02040503050406030204" pitchFamily="18" charset="0"/>
                          </a:rPr>
                          <m:t>𝐶𝑣𝑎𝑟</m:t>
                        </m:r>
                      </m:den>
                    </m:f>
                  </m:oMath>
                </a14:m>
                <a:endParaRPr lang="en-US" noProof="0" dirty="0">
                  <a:latin typeface="Calibri" panose="020F0502020204030204" pitchFamily="34" charset="0"/>
                </a:endParaRPr>
              </a:p>
              <a:p>
                <a:pPr lvl="1"/>
                <a:endParaRPr lang="en-US" baseline="-25000" noProof="0" dirty="0"/>
              </a:p>
              <a:p>
                <a:pPr marL="0" indent="0">
                  <a:buNone/>
                </a:pPr>
                <a:endParaRPr lang="en-US" noProof="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8306"/>
                <a:ext cx="10515600" cy="4568657"/>
              </a:xfrm>
              <a:blipFill>
                <a:blip r:embed="rId2"/>
                <a:stretch>
                  <a:fillRect l="-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45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Break-even Analysis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08306"/>
            <a:ext cx="10515600" cy="4568657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endParaRPr lang="en-US" noProof="0" dirty="0"/>
          </a:p>
          <a:p>
            <a:pPr marL="0" indent="0">
              <a:buNone/>
            </a:pPr>
            <a:endParaRPr lang="en-US" noProof="0" dirty="0"/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554" y="1357631"/>
            <a:ext cx="6919560" cy="47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5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Break-even Analysis – Dealing with Uncertainty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/>
              <a:t>As the future is ambiguous, this should be included in your calculations</a:t>
            </a:r>
          </a:p>
          <a:p>
            <a:pPr lvl="1"/>
            <a:r>
              <a:rPr lang="en-US" noProof="0" dirty="0"/>
              <a:t>Scenario planning, e.g. best-case, worst-case, most probable case</a:t>
            </a:r>
          </a:p>
          <a:p>
            <a:pPr lvl="1"/>
            <a:r>
              <a:rPr lang="en-US" noProof="0" dirty="0"/>
              <a:t>Sensitivity tests: “What happens if…” (e.g. the numbers change slightly)</a:t>
            </a:r>
          </a:p>
          <a:p>
            <a:pPr lvl="1"/>
            <a:r>
              <a:rPr lang="en-US" noProof="0" dirty="0"/>
              <a:t>If various variables are uncertain, more advanced computations are helpful, e.g. Monte Carlo simulations</a:t>
            </a:r>
          </a:p>
          <a:p>
            <a:pPr lvl="2"/>
            <a:endParaRPr lang="en-US" noProof="0" dirty="0"/>
          </a:p>
          <a:p>
            <a:pPr lvl="1"/>
            <a:endParaRPr lang="en-US" dirty="0"/>
          </a:p>
          <a:p>
            <a:pPr lvl="1"/>
            <a:endParaRPr lang="en-US" noProof="0" dirty="0"/>
          </a:p>
          <a:p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More information on forecasting: e-learning: </a:t>
            </a:r>
            <a:r>
              <a:rPr lang="en-US" dirty="0">
                <a:hlinkClick r:id="rId2"/>
              </a:rPr>
              <a:t>https://mediathek.htw-berlin.de/video/Financial-Plan/3cb438554742ba9761c60d64ff14a6ca</a:t>
            </a:r>
            <a:endParaRPr lang="en-US" dirty="0"/>
          </a:p>
          <a:p>
            <a:endParaRPr lang="en-US" noProof="0" dirty="0"/>
          </a:p>
          <a:p>
            <a:pPr lvl="1"/>
            <a:endParaRPr lang="en-US" noProof="0" dirty="0"/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957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BA51191-94FE-4AD3-82D0-62BBD433BB18}" vid="{CFE21839-BCBD-4B32-8D8D-B596EDCA60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INTENSE v2 Calibri</Template>
  <TotalTime>0</TotalTime>
  <Words>2139</Words>
  <Application>Microsoft Office PowerPoint</Application>
  <PresentationFormat>Breitbild</PresentationFormat>
  <Paragraphs>262</Paragraphs>
  <Slides>28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Wingdings</vt:lpstr>
      <vt:lpstr>Office Theme</vt:lpstr>
      <vt:lpstr>Arbeitsblatt</vt:lpstr>
      <vt:lpstr>C.1.4.4. Financial Plan</vt:lpstr>
      <vt:lpstr>Learning Objectives</vt:lpstr>
      <vt:lpstr>PowerPoint-Präsentation</vt:lpstr>
      <vt:lpstr>Financial Plan of International Endeavours</vt:lpstr>
      <vt:lpstr>Nature of Costs</vt:lpstr>
      <vt:lpstr>Break-even Analysis</vt:lpstr>
      <vt:lpstr>Break-even Analysis</vt:lpstr>
      <vt:lpstr>Break-even Analysis</vt:lpstr>
      <vt:lpstr>Break-even Analysis – Dealing with Uncertainty</vt:lpstr>
      <vt:lpstr>Break-even Analysis-Scenario Planning</vt:lpstr>
      <vt:lpstr>Break-even Analysis – ”What if?”</vt:lpstr>
      <vt:lpstr>Advanced Sensitivity Tests, e.g. Monte Carlo Simulation</vt:lpstr>
      <vt:lpstr>Budgeting and the Financial Plan</vt:lpstr>
      <vt:lpstr>Budgeting and the Financial Plan</vt:lpstr>
      <vt:lpstr>Basics Steps for a Financial Plan</vt:lpstr>
      <vt:lpstr>Basics Steps for a Master Budget</vt:lpstr>
      <vt:lpstr>The Relationship between Specific Budgets and the Financial Plan</vt:lpstr>
      <vt:lpstr>The Relationship between Specific Budgets and the Financial Plan</vt:lpstr>
      <vt:lpstr>The Relationship between Financial Budgets and the Financial Plan</vt:lpstr>
      <vt:lpstr>Where can I get information about the cost structures in the target country?</vt:lpstr>
      <vt:lpstr>Forecasting</vt:lpstr>
      <vt:lpstr>Forecasting</vt:lpstr>
      <vt:lpstr>Forecasting - Seasonal Effects</vt:lpstr>
      <vt:lpstr>Forecasting - Seasonal Effects</vt:lpstr>
      <vt:lpstr>Exercise</vt:lpstr>
      <vt:lpstr>Summary</vt:lpstr>
      <vt:lpstr>Learning Objectives</vt:lpstr>
      <vt:lpstr>Further Readings</vt:lpstr>
    </vt:vector>
  </TitlesOfParts>
  <Company>HTW Berlin - Fachbereich 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wohlgemv</dc:creator>
  <cp:lastModifiedBy>Tine</cp:lastModifiedBy>
  <cp:revision>24</cp:revision>
  <dcterms:created xsi:type="dcterms:W3CDTF">2018-03-06T13:31:22Z</dcterms:created>
  <dcterms:modified xsi:type="dcterms:W3CDTF">2019-06-26T12:58:51Z</dcterms:modified>
</cp:coreProperties>
</file>