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60" r:id="rId4"/>
    <p:sldId id="263" r:id="rId5"/>
    <p:sldId id="264" r:id="rId6"/>
    <p:sldId id="1017" r:id="rId7"/>
    <p:sldId id="279" r:id="rId8"/>
    <p:sldId id="1018" r:id="rId9"/>
    <p:sldId id="268" r:id="rId10"/>
    <p:sldId id="265" r:id="rId11"/>
    <p:sldId id="270" r:id="rId12"/>
    <p:sldId id="273" r:id="rId13"/>
    <p:sldId id="282" r:id="rId14"/>
    <p:sldId id="274" r:id="rId15"/>
    <p:sldId id="275" r:id="rId16"/>
    <p:sldId id="681" r:id="rId17"/>
    <p:sldId id="696" r:id="rId18"/>
    <p:sldId id="697" r:id="rId19"/>
    <p:sldId id="698" r:id="rId20"/>
    <p:sldId id="742" r:id="rId21"/>
    <p:sldId id="702" r:id="rId22"/>
    <p:sldId id="703" r:id="rId23"/>
    <p:sldId id="705" r:id="rId24"/>
    <p:sldId id="562" r:id="rId25"/>
    <p:sldId id="563" r:id="rId26"/>
    <p:sldId id="290" r:id="rId27"/>
    <p:sldId id="293" r:id="rId28"/>
    <p:sldId id="294" r:id="rId29"/>
    <p:sldId id="295" r:id="rId30"/>
    <p:sldId id="297" r:id="rId31"/>
    <p:sldId id="1020" r:id="rId32"/>
    <p:sldId id="1019" r:id="rId33"/>
    <p:sldId id="564" r:id="rId34"/>
    <p:sldId id="27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6" autoAdjust="0"/>
    <p:restoredTop sz="91400" autoAdjust="0"/>
  </p:normalViewPr>
  <p:slideViewPr>
    <p:cSldViewPr snapToGrid="0">
      <p:cViewPr varScale="1">
        <p:scale>
          <a:sx n="63" d="100"/>
          <a:sy n="63" d="100"/>
        </p:scale>
        <p:origin x="6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pngimg.com/download/14891" TargetMode="External"/><Relationship Id="rId1" Type="http://schemas.openxmlformats.org/officeDocument/2006/relationships/image" Target="../media/image10.png"/><Relationship Id="rId6" Type="http://schemas.openxmlformats.org/officeDocument/2006/relationships/hyperlink" Target="https://pixabay.com/en/three-number-3-symbol-count-3rd-39116/" TargetMode="External"/><Relationship Id="rId5" Type="http://schemas.openxmlformats.org/officeDocument/2006/relationships/image" Target="../media/image12.png"/><Relationship Id="rId4" Type="http://schemas.openxmlformats.org/officeDocument/2006/relationships/hyperlink" Target="http://commons.wikimedia.org/wiki/File:2_number_black_and_white.svg"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pngimg.com/download/14891" TargetMode="External"/><Relationship Id="rId1" Type="http://schemas.openxmlformats.org/officeDocument/2006/relationships/image" Target="../media/image10.png"/><Relationship Id="rId6" Type="http://schemas.openxmlformats.org/officeDocument/2006/relationships/hyperlink" Target="https://pixabay.com/en/three-number-3-symbol-count-3rd-39116/" TargetMode="External"/><Relationship Id="rId5" Type="http://schemas.openxmlformats.org/officeDocument/2006/relationships/image" Target="../media/image12.png"/><Relationship Id="rId4" Type="http://schemas.openxmlformats.org/officeDocument/2006/relationships/hyperlink" Target="http://commons.wikimedia.org/wiki/File:2_number_black_and_white.svg" TargetMode="Externa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F6B1D2-C157-4968-A530-42DB0EE81AFC}" type="doc">
      <dgm:prSet loTypeId="urn:microsoft.com/office/officeart/2005/8/layout/balance1" loCatId="relationship" qsTypeId="urn:microsoft.com/office/officeart/2005/8/quickstyle/simple3" qsCatId="simple" csTypeId="urn:microsoft.com/office/officeart/2005/8/colors/accent6_2" csCatId="accent6" phldr="1"/>
      <dgm:spPr/>
      <dgm:t>
        <a:bodyPr/>
        <a:lstStyle/>
        <a:p>
          <a:endParaRPr lang="de-DE"/>
        </a:p>
      </dgm:t>
    </dgm:pt>
    <dgm:pt modelId="{99810270-DA0F-4993-B83D-5F1B87B2589F}">
      <dgm:prSet phldrT="[Text]"/>
      <dgm:spPr/>
      <dgm:t>
        <a:bodyPr/>
        <a:lstStyle/>
        <a:p>
          <a:r>
            <a:rPr lang="en-US" dirty="0"/>
            <a:t>Stability:</a:t>
          </a:r>
          <a:endParaRPr lang="de-DE" dirty="0"/>
        </a:p>
      </dgm:t>
    </dgm:pt>
    <dgm:pt modelId="{0F19B6CD-C273-48CD-BCD1-64E08E220C0F}" type="parTrans" cxnId="{0F24BA6F-CB60-48A0-A4D1-422468A63971}">
      <dgm:prSet/>
      <dgm:spPr/>
      <dgm:t>
        <a:bodyPr/>
        <a:lstStyle/>
        <a:p>
          <a:endParaRPr lang="de-DE"/>
        </a:p>
      </dgm:t>
    </dgm:pt>
    <dgm:pt modelId="{56F003A0-362A-4D74-BBB3-A837A2341C09}" type="sibTrans" cxnId="{0F24BA6F-CB60-48A0-A4D1-422468A63971}">
      <dgm:prSet/>
      <dgm:spPr/>
      <dgm:t>
        <a:bodyPr/>
        <a:lstStyle/>
        <a:p>
          <a:endParaRPr lang="de-DE"/>
        </a:p>
      </dgm:t>
    </dgm:pt>
    <dgm:pt modelId="{7CD3DD6C-C71E-41FF-9C45-F379257705BF}">
      <dgm:prSet/>
      <dgm:spPr/>
      <dgm:t>
        <a:bodyPr/>
        <a:lstStyle/>
        <a:p>
          <a:r>
            <a:rPr lang="en-US" dirty="0"/>
            <a:t>Flexibility:</a:t>
          </a:r>
        </a:p>
      </dgm:t>
    </dgm:pt>
    <dgm:pt modelId="{F570EFC0-793A-42A4-BB23-DFB2C503847D}" type="parTrans" cxnId="{47B76633-4284-4623-AACC-7DF8CDA157BF}">
      <dgm:prSet/>
      <dgm:spPr/>
      <dgm:t>
        <a:bodyPr/>
        <a:lstStyle/>
        <a:p>
          <a:endParaRPr lang="de-DE"/>
        </a:p>
      </dgm:t>
    </dgm:pt>
    <dgm:pt modelId="{5226F4E7-667F-484F-9A59-1A132012DBAD}" type="sibTrans" cxnId="{47B76633-4284-4623-AACC-7DF8CDA157BF}">
      <dgm:prSet/>
      <dgm:spPr/>
      <dgm:t>
        <a:bodyPr/>
        <a:lstStyle/>
        <a:p>
          <a:endParaRPr lang="de-DE"/>
        </a:p>
      </dgm:t>
    </dgm:pt>
    <dgm:pt modelId="{D6F22176-866D-4742-9809-D59A6E11D2EC}">
      <dgm:prSet phldrT="[Text]"/>
      <dgm:spPr/>
      <dgm:t>
        <a:bodyPr/>
        <a:lstStyle/>
        <a:p>
          <a:r>
            <a:rPr lang="en-US" dirty="0"/>
            <a:t>Provides the capacity to operate consistently and predictably</a:t>
          </a:r>
          <a:endParaRPr lang="de-DE" dirty="0"/>
        </a:p>
      </dgm:t>
    </dgm:pt>
    <dgm:pt modelId="{5DCF0AE9-E1C0-46D1-A9D1-58DC86AA70F6}" type="parTrans" cxnId="{D4462838-89BB-4BFC-A436-C20BC28C8BFC}">
      <dgm:prSet/>
      <dgm:spPr/>
      <dgm:t>
        <a:bodyPr/>
        <a:lstStyle/>
        <a:p>
          <a:endParaRPr lang="de-DE"/>
        </a:p>
      </dgm:t>
    </dgm:pt>
    <dgm:pt modelId="{E2CAE367-EEF0-4B72-A742-A1314FCB55F1}" type="sibTrans" cxnId="{D4462838-89BB-4BFC-A436-C20BC28C8BFC}">
      <dgm:prSet/>
      <dgm:spPr/>
      <dgm:t>
        <a:bodyPr/>
        <a:lstStyle/>
        <a:p>
          <a:endParaRPr lang="de-DE"/>
        </a:p>
      </dgm:t>
    </dgm:pt>
    <dgm:pt modelId="{0F5D3392-FB0D-46E4-A88B-611EEC3EB1EB}">
      <dgm:prSet phldrT="[Text]"/>
      <dgm:spPr/>
      <dgm:t>
        <a:bodyPr/>
        <a:lstStyle/>
        <a:p>
          <a:r>
            <a:rPr lang="en-US"/>
            <a:t>(</a:t>
          </a:r>
          <a:r>
            <a:rPr lang="en-US" dirty="0"/>
            <a:t>exploit)</a:t>
          </a:r>
          <a:endParaRPr lang="de-DE" dirty="0"/>
        </a:p>
      </dgm:t>
    </dgm:pt>
    <dgm:pt modelId="{6BBB79ED-3D7E-448B-A203-AE701A057F57}" type="parTrans" cxnId="{5E0BD363-5820-404B-AD1A-E4DE1CDC3425}">
      <dgm:prSet/>
      <dgm:spPr/>
      <dgm:t>
        <a:bodyPr/>
        <a:lstStyle/>
        <a:p>
          <a:endParaRPr lang="de-DE"/>
        </a:p>
      </dgm:t>
    </dgm:pt>
    <dgm:pt modelId="{DA8DEB28-78DC-4786-BEFA-FD472836BF01}" type="sibTrans" cxnId="{5E0BD363-5820-404B-AD1A-E4DE1CDC3425}">
      <dgm:prSet/>
      <dgm:spPr/>
      <dgm:t>
        <a:bodyPr/>
        <a:lstStyle/>
        <a:p>
          <a:endParaRPr lang="de-DE"/>
        </a:p>
      </dgm:t>
    </dgm:pt>
    <dgm:pt modelId="{81AEB448-7084-4BCA-86A7-CF0F5AB5945A}">
      <dgm:prSet/>
      <dgm:spPr/>
      <dgm:t>
        <a:bodyPr/>
        <a:lstStyle/>
        <a:p>
          <a:r>
            <a:rPr lang="en-US" dirty="0"/>
            <a:t>Provides the capacity to identify opportunities and allocate resources</a:t>
          </a:r>
        </a:p>
      </dgm:t>
    </dgm:pt>
    <dgm:pt modelId="{E4164284-6054-4AF4-8FED-A7CBB24B0C63}" type="parTrans" cxnId="{576A6933-8AF5-4067-A133-6BC32FC296F1}">
      <dgm:prSet/>
      <dgm:spPr/>
      <dgm:t>
        <a:bodyPr/>
        <a:lstStyle/>
        <a:p>
          <a:endParaRPr lang="de-DE"/>
        </a:p>
      </dgm:t>
    </dgm:pt>
    <dgm:pt modelId="{824AAF35-AC31-48DF-B8E4-54C9E69BF417}" type="sibTrans" cxnId="{576A6933-8AF5-4067-A133-6BC32FC296F1}">
      <dgm:prSet/>
      <dgm:spPr/>
      <dgm:t>
        <a:bodyPr/>
        <a:lstStyle/>
        <a:p>
          <a:endParaRPr lang="de-DE"/>
        </a:p>
      </dgm:t>
    </dgm:pt>
    <dgm:pt modelId="{0725BB4F-1D2E-4770-8DBA-D543A14C0161}">
      <dgm:prSet/>
      <dgm:spPr/>
      <dgm:t>
        <a:bodyPr/>
        <a:lstStyle/>
        <a:p>
          <a:r>
            <a:rPr lang="en-US" dirty="0"/>
            <a:t>(explore)</a:t>
          </a:r>
        </a:p>
      </dgm:t>
    </dgm:pt>
    <dgm:pt modelId="{34B9DEDE-080A-4465-8A5C-F0C285B22FFC}" type="parTrans" cxnId="{9101C452-9A7A-48AA-B197-60653230F643}">
      <dgm:prSet/>
      <dgm:spPr/>
      <dgm:t>
        <a:bodyPr/>
        <a:lstStyle/>
        <a:p>
          <a:endParaRPr lang="de-DE"/>
        </a:p>
      </dgm:t>
    </dgm:pt>
    <dgm:pt modelId="{4FD98557-2BE4-449F-8866-6EA0E08ADD12}" type="sibTrans" cxnId="{9101C452-9A7A-48AA-B197-60653230F643}">
      <dgm:prSet/>
      <dgm:spPr/>
      <dgm:t>
        <a:bodyPr/>
        <a:lstStyle/>
        <a:p>
          <a:endParaRPr lang="de-DE"/>
        </a:p>
      </dgm:t>
    </dgm:pt>
    <dgm:pt modelId="{24CE0E01-8483-49D1-A79A-91A59892E20E}" type="pres">
      <dgm:prSet presAssocID="{ABF6B1D2-C157-4968-A530-42DB0EE81AFC}" presName="outerComposite" presStyleCnt="0">
        <dgm:presLayoutVars>
          <dgm:chMax val="2"/>
          <dgm:animLvl val="lvl"/>
          <dgm:resizeHandles val="exact"/>
        </dgm:presLayoutVars>
      </dgm:prSet>
      <dgm:spPr/>
    </dgm:pt>
    <dgm:pt modelId="{4DAE9F07-50B0-4D49-B0B2-1390EE75A6C3}" type="pres">
      <dgm:prSet presAssocID="{ABF6B1D2-C157-4968-A530-42DB0EE81AFC}" presName="dummyMaxCanvas" presStyleCnt="0"/>
      <dgm:spPr/>
    </dgm:pt>
    <dgm:pt modelId="{C6B75531-6370-4071-981C-29468121E7FA}" type="pres">
      <dgm:prSet presAssocID="{ABF6B1D2-C157-4968-A530-42DB0EE81AFC}" presName="parentComposite" presStyleCnt="0"/>
      <dgm:spPr/>
    </dgm:pt>
    <dgm:pt modelId="{B733CDE1-77F5-4D01-8D6E-CA63D7DEE08C}" type="pres">
      <dgm:prSet presAssocID="{ABF6B1D2-C157-4968-A530-42DB0EE81AFC}" presName="parent1" presStyleLbl="alignAccFollowNode1" presStyleIdx="0" presStyleCnt="4">
        <dgm:presLayoutVars>
          <dgm:chMax val="4"/>
        </dgm:presLayoutVars>
      </dgm:prSet>
      <dgm:spPr/>
    </dgm:pt>
    <dgm:pt modelId="{9FE05F5B-62DC-439A-A7A7-21ED7D1EA459}" type="pres">
      <dgm:prSet presAssocID="{ABF6B1D2-C157-4968-A530-42DB0EE81AFC}" presName="parent2" presStyleLbl="alignAccFollowNode1" presStyleIdx="1" presStyleCnt="4">
        <dgm:presLayoutVars>
          <dgm:chMax val="4"/>
        </dgm:presLayoutVars>
      </dgm:prSet>
      <dgm:spPr/>
    </dgm:pt>
    <dgm:pt modelId="{30E7EF8A-1F63-4D2E-AA65-DD93E243F353}" type="pres">
      <dgm:prSet presAssocID="{ABF6B1D2-C157-4968-A530-42DB0EE81AFC}" presName="childrenComposite" presStyleCnt="0"/>
      <dgm:spPr/>
    </dgm:pt>
    <dgm:pt modelId="{73B0CDA1-9F6B-407D-AF67-A810337F69BD}" type="pres">
      <dgm:prSet presAssocID="{ABF6B1D2-C157-4968-A530-42DB0EE81AFC}" presName="dummyMaxCanvas_ChildArea" presStyleCnt="0"/>
      <dgm:spPr/>
    </dgm:pt>
    <dgm:pt modelId="{D4440B78-2794-4E5A-A008-84E80B0ABF31}" type="pres">
      <dgm:prSet presAssocID="{ABF6B1D2-C157-4968-A530-42DB0EE81AFC}" presName="fulcrum" presStyleLbl="alignAccFollowNode1" presStyleIdx="2" presStyleCnt="4"/>
      <dgm:spPr/>
    </dgm:pt>
    <dgm:pt modelId="{C53E52CB-119C-46D4-B051-8147221DAC76}" type="pres">
      <dgm:prSet presAssocID="{ABF6B1D2-C157-4968-A530-42DB0EE81AFC}" presName="balance_22" presStyleLbl="alignAccFollowNode1" presStyleIdx="3" presStyleCnt="4">
        <dgm:presLayoutVars>
          <dgm:bulletEnabled val="1"/>
        </dgm:presLayoutVars>
      </dgm:prSet>
      <dgm:spPr/>
    </dgm:pt>
    <dgm:pt modelId="{73876E95-9FC3-4B8C-A120-03C2B9BBAA19}" type="pres">
      <dgm:prSet presAssocID="{ABF6B1D2-C157-4968-A530-42DB0EE81AFC}" presName="right_22_1" presStyleLbl="node1" presStyleIdx="0" presStyleCnt="4">
        <dgm:presLayoutVars>
          <dgm:bulletEnabled val="1"/>
        </dgm:presLayoutVars>
      </dgm:prSet>
      <dgm:spPr/>
    </dgm:pt>
    <dgm:pt modelId="{0F6ACBEA-00BF-4C8F-90E0-5D84117E9CB2}" type="pres">
      <dgm:prSet presAssocID="{ABF6B1D2-C157-4968-A530-42DB0EE81AFC}" presName="right_22_2" presStyleLbl="node1" presStyleIdx="1" presStyleCnt="4">
        <dgm:presLayoutVars>
          <dgm:bulletEnabled val="1"/>
        </dgm:presLayoutVars>
      </dgm:prSet>
      <dgm:spPr/>
    </dgm:pt>
    <dgm:pt modelId="{80535DBC-51E9-4974-8077-17D7ABC344B8}" type="pres">
      <dgm:prSet presAssocID="{ABF6B1D2-C157-4968-A530-42DB0EE81AFC}" presName="left_22_1" presStyleLbl="node1" presStyleIdx="2" presStyleCnt="4">
        <dgm:presLayoutVars>
          <dgm:bulletEnabled val="1"/>
        </dgm:presLayoutVars>
      </dgm:prSet>
      <dgm:spPr/>
    </dgm:pt>
    <dgm:pt modelId="{F2229E27-7C86-48F6-853F-A1A578821FF2}" type="pres">
      <dgm:prSet presAssocID="{ABF6B1D2-C157-4968-A530-42DB0EE81AFC}" presName="left_22_2" presStyleLbl="node1" presStyleIdx="3" presStyleCnt="4">
        <dgm:presLayoutVars>
          <dgm:bulletEnabled val="1"/>
        </dgm:presLayoutVars>
      </dgm:prSet>
      <dgm:spPr/>
    </dgm:pt>
  </dgm:ptLst>
  <dgm:cxnLst>
    <dgm:cxn modelId="{DBD88229-AD5B-4D75-BB2A-1B43C617886A}" type="presOf" srcId="{99810270-DA0F-4993-B83D-5F1B87B2589F}" destId="{B733CDE1-77F5-4D01-8D6E-CA63D7DEE08C}" srcOrd="0" destOrd="0" presId="urn:microsoft.com/office/officeart/2005/8/layout/balance1"/>
    <dgm:cxn modelId="{7B9CCB2F-9AAD-41C9-93B2-7C672D387782}" type="presOf" srcId="{7CD3DD6C-C71E-41FF-9C45-F379257705BF}" destId="{9FE05F5B-62DC-439A-A7A7-21ED7D1EA459}" srcOrd="0" destOrd="0" presId="urn:microsoft.com/office/officeart/2005/8/layout/balance1"/>
    <dgm:cxn modelId="{47B76633-4284-4623-AACC-7DF8CDA157BF}" srcId="{ABF6B1D2-C157-4968-A530-42DB0EE81AFC}" destId="{7CD3DD6C-C71E-41FF-9C45-F379257705BF}" srcOrd="1" destOrd="0" parTransId="{F570EFC0-793A-42A4-BB23-DFB2C503847D}" sibTransId="{5226F4E7-667F-484F-9A59-1A132012DBAD}"/>
    <dgm:cxn modelId="{576A6933-8AF5-4067-A133-6BC32FC296F1}" srcId="{7CD3DD6C-C71E-41FF-9C45-F379257705BF}" destId="{81AEB448-7084-4BCA-86A7-CF0F5AB5945A}" srcOrd="0" destOrd="0" parTransId="{E4164284-6054-4AF4-8FED-A7CBB24B0C63}" sibTransId="{824AAF35-AC31-48DF-B8E4-54C9E69BF417}"/>
    <dgm:cxn modelId="{D4462838-89BB-4BFC-A436-C20BC28C8BFC}" srcId="{99810270-DA0F-4993-B83D-5F1B87B2589F}" destId="{D6F22176-866D-4742-9809-D59A6E11D2EC}" srcOrd="0" destOrd="0" parTransId="{5DCF0AE9-E1C0-46D1-A9D1-58DC86AA70F6}" sibTransId="{E2CAE367-EEF0-4B72-A742-A1314FCB55F1}"/>
    <dgm:cxn modelId="{274D9042-7437-423B-A34E-B6F7882D8D6F}" type="presOf" srcId="{ABF6B1D2-C157-4968-A530-42DB0EE81AFC}" destId="{24CE0E01-8483-49D1-A79A-91A59892E20E}" srcOrd="0" destOrd="0" presId="urn:microsoft.com/office/officeart/2005/8/layout/balance1"/>
    <dgm:cxn modelId="{5E0BD363-5820-404B-AD1A-E4DE1CDC3425}" srcId="{99810270-DA0F-4993-B83D-5F1B87B2589F}" destId="{0F5D3392-FB0D-46E4-A88B-611EEC3EB1EB}" srcOrd="1" destOrd="0" parTransId="{6BBB79ED-3D7E-448B-A203-AE701A057F57}" sibTransId="{DA8DEB28-78DC-4786-BEFA-FD472836BF01}"/>
    <dgm:cxn modelId="{0F24BA6F-CB60-48A0-A4D1-422468A63971}" srcId="{ABF6B1D2-C157-4968-A530-42DB0EE81AFC}" destId="{99810270-DA0F-4993-B83D-5F1B87B2589F}" srcOrd="0" destOrd="0" parTransId="{0F19B6CD-C273-48CD-BCD1-64E08E220C0F}" sibTransId="{56F003A0-362A-4D74-BBB3-A837A2341C09}"/>
    <dgm:cxn modelId="{9101C452-9A7A-48AA-B197-60653230F643}" srcId="{7CD3DD6C-C71E-41FF-9C45-F379257705BF}" destId="{0725BB4F-1D2E-4770-8DBA-D543A14C0161}" srcOrd="1" destOrd="0" parTransId="{34B9DEDE-080A-4465-8A5C-F0C285B22FFC}" sibTransId="{4FD98557-2BE4-449F-8866-6EA0E08ADD12}"/>
    <dgm:cxn modelId="{BCC5CE99-3AA4-4C0B-B03C-7DB0CC4D5FE2}" type="presOf" srcId="{0725BB4F-1D2E-4770-8DBA-D543A14C0161}" destId="{0F6ACBEA-00BF-4C8F-90E0-5D84117E9CB2}" srcOrd="0" destOrd="0" presId="urn:microsoft.com/office/officeart/2005/8/layout/balance1"/>
    <dgm:cxn modelId="{042CF5B7-C75E-4B99-910A-31B9D66416FD}" type="presOf" srcId="{D6F22176-866D-4742-9809-D59A6E11D2EC}" destId="{80535DBC-51E9-4974-8077-17D7ABC344B8}" srcOrd="0" destOrd="0" presId="urn:microsoft.com/office/officeart/2005/8/layout/balance1"/>
    <dgm:cxn modelId="{D34305F9-2077-4C5F-817E-763DFB8EDA95}" type="presOf" srcId="{0F5D3392-FB0D-46E4-A88B-611EEC3EB1EB}" destId="{F2229E27-7C86-48F6-853F-A1A578821FF2}" srcOrd="0" destOrd="0" presId="urn:microsoft.com/office/officeart/2005/8/layout/balance1"/>
    <dgm:cxn modelId="{1A5C4CFC-CFF2-48E7-A0C6-459CDDCC0AE1}" type="presOf" srcId="{81AEB448-7084-4BCA-86A7-CF0F5AB5945A}" destId="{73876E95-9FC3-4B8C-A120-03C2B9BBAA19}" srcOrd="0" destOrd="0" presId="urn:microsoft.com/office/officeart/2005/8/layout/balance1"/>
    <dgm:cxn modelId="{37649B69-A3CC-4A8D-B62F-4C3ABDBA9C02}" type="presParOf" srcId="{24CE0E01-8483-49D1-A79A-91A59892E20E}" destId="{4DAE9F07-50B0-4D49-B0B2-1390EE75A6C3}" srcOrd="0" destOrd="0" presId="urn:microsoft.com/office/officeart/2005/8/layout/balance1"/>
    <dgm:cxn modelId="{47D2C9A9-76D7-44B8-A025-02824B9D7099}" type="presParOf" srcId="{24CE0E01-8483-49D1-A79A-91A59892E20E}" destId="{C6B75531-6370-4071-981C-29468121E7FA}" srcOrd="1" destOrd="0" presId="urn:microsoft.com/office/officeart/2005/8/layout/balance1"/>
    <dgm:cxn modelId="{44AB321E-EB23-4D45-8DBB-ED5F67A50B6D}" type="presParOf" srcId="{C6B75531-6370-4071-981C-29468121E7FA}" destId="{B733CDE1-77F5-4D01-8D6E-CA63D7DEE08C}" srcOrd="0" destOrd="0" presId="urn:microsoft.com/office/officeart/2005/8/layout/balance1"/>
    <dgm:cxn modelId="{56073B9E-3444-4346-B773-84A229F70BD8}" type="presParOf" srcId="{C6B75531-6370-4071-981C-29468121E7FA}" destId="{9FE05F5B-62DC-439A-A7A7-21ED7D1EA459}" srcOrd="1" destOrd="0" presId="urn:microsoft.com/office/officeart/2005/8/layout/balance1"/>
    <dgm:cxn modelId="{2C85B74E-1111-4078-B530-D04EE7CD2826}" type="presParOf" srcId="{24CE0E01-8483-49D1-A79A-91A59892E20E}" destId="{30E7EF8A-1F63-4D2E-AA65-DD93E243F353}" srcOrd="2" destOrd="0" presId="urn:microsoft.com/office/officeart/2005/8/layout/balance1"/>
    <dgm:cxn modelId="{9875DF1F-2E12-47BC-ABB6-54B21A3F8A59}" type="presParOf" srcId="{30E7EF8A-1F63-4D2E-AA65-DD93E243F353}" destId="{73B0CDA1-9F6B-407D-AF67-A810337F69BD}" srcOrd="0" destOrd="0" presId="urn:microsoft.com/office/officeart/2005/8/layout/balance1"/>
    <dgm:cxn modelId="{99327089-2C42-4ACB-A4E8-FDF80F58D6AB}" type="presParOf" srcId="{30E7EF8A-1F63-4D2E-AA65-DD93E243F353}" destId="{D4440B78-2794-4E5A-A008-84E80B0ABF31}" srcOrd="1" destOrd="0" presId="urn:microsoft.com/office/officeart/2005/8/layout/balance1"/>
    <dgm:cxn modelId="{8C3A9241-3F0C-4CA6-8EB4-DBBE70C35442}" type="presParOf" srcId="{30E7EF8A-1F63-4D2E-AA65-DD93E243F353}" destId="{C53E52CB-119C-46D4-B051-8147221DAC76}" srcOrd="2" destOrd="0" presId="urn:microsoft.com/office/officeart/2005/8/layout/balance1"/>
    <dgm:cxn modelId="{1E4FAEBE-9C3C-4FE8-92A9-553C2FAEBA03}" type="presParOf" srcId="{30E7EF8A-1F63-4D2E-AA65-DD93E243F353}" destId="{73876E95-9FC3-4B8C-A120-03C2B9BBAA19}" srcOrd="3" destOrd="0" presId="urn:microsoft.com/office/officeart/2005/8/layout/balance1"/>
    <dgm:cxn modelId="{829C030C-1557-4305-ABD6-079280F6E09F}" type="presParOf" srcId="{30E7EF8A-1F63-4D2E-AA65-DD93E243F353}" destId="{0F6ACBEA-00BF-4C8F-90E0-5D84117E9CB2}" srcOrd="4" destOrd="0" presId="urn:microsoft.com/office/officeart/2005/8/layout/balance1"/>
    <dgm:cxn modelId="{4A8A38E3-9DAC-49D9-A25D-7AB502B5282E}" type="presParOf" srcId="{30E7EF8A-1F63-4D2E-AA65-DD93E243F353}" destId="{80535DBC-51E9-4974-8077-17D7ABC344B8}" srcOrd="5" destOrd="0" presId="urn:microsoft.com/office/officeart/2005/8/layout/balance1"/>
    <dgm:cxn modelId="{ECBF0616-17BA-4486-8049-ED4A57C16D7C}" type="presParOf" srcId="{30E7EF8A-1F63-4D2E-AA65-DD93E243F353}" destId="{F2229E27-7C86-48F6-853F-A1A578821FF2}"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A4E7A7-B063-41C6-B6F3-64653955FADC}"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de-DE"/>
        </a:p>
      </dgm:t>
    </dgm:pt>
    <dgm:pt modelId="{343F3A2A-873C-4EA8-B5DE-7EE19D636965}">
      <dgm:prSet phldrT="[Text]"/>
      <dgm:spPr/>
      <dgm:t>
        <a:bodyPr/>
        <a:lstStyle/>
        <a:p>
          <a:r>
            <a:rPr lang="en-GB" noProof="0" dirty="0"/>
            <a:t>Intercountry Differences Effecting HRM</a:t>
          </a:r>
        </a:p>
      </dgm:t>
    </dgm:pt>
    <dgm:pt modelId="{D3824793-6DE0-4E00-A559-79AAB0FEFC31}" type="parTrans" cxnId="{C47CD841-A8CA-4D15-A026-58AA9E97B352}">
      <dgm:prSet/>
      <dgm:spPr/>
      <dgm:t>
        <a:bodyPr/>
        <a:lstStyle/>
        <a:p>
          <a:endParaRPr lang="en-US" noProof="0" dirty="0"/>
        </a:p>
      </dgm:t>
    </dgm:pt>
    <dgm:pt modelId="{63C0A985-8AE6-4DB4-BB54-24C54EF12401}" type="sibTrans" cxnId="{C47CD841-A8CA-4D15-A026-58AA9E97B352}">
      <dgm:prSet/>
      <dgm:spPr/>
      <dgm:t>
        <a:bodyPr/>
        <a:lstStyle/>
        <a:p>
          <a:endParaRPr lang="en-US" noProof="0" dirty="0"/>
        </a:p>
      </dgm:t>
    </dgm:pt>
    <dgm:pt modelId="{80F60160-CCF0-4C19-870A-533A0261BB8C}">
      <dgm:prSet phldrT="[Text]"/>
      <dgm:spPr/>
      <dgm:t>
        <a:bodyPr/>
        <a:lstStyle/>
        <a:p>
          <a:r>
            <a:rPr lang="en-GB" noProof="0" dirty="0"/>
            <a:t>Cultural Factors</a:t>
          </a:r>
        </a:p>
      </dgm:t>
    </dgm:pt>
    <dgm:pt modelId="{A8CCCDD3-EE5F-4E2B-B421-689DD4F64E21}" type="parTrans" cxnId="{D70C7B91-20DC-440C-962F-1F81FAB7730C}">
      <dgm:prSet/>
      <dgm:spPr/>
      <dgm:t>
        <a:bodyPr/>
        <a:lstStyle/>
        <a:p>
          <a:endParaRPr lang="en-GB" noProof="0" dirty="0"/>
        </a:p>
      </dgm:t>
    </dgm:pt>
    <dgm:pt modelId="{04AAE84D-32F1-4C45-B3C7-1CD7469BB1B7}" type="sibTrans" cxnId="{D70C7B91-20DC-440C-962F-1F81FAB7730C}">
      <dgm:prSet/>
      <dgm:spPr/>
      <dgm:t>
        <a:bodyPr/>
        <a:lstStyle/>
        <a:p>
          <a:endParaRPr lang="en-US" noProof="0" dirty="0"/>
        </a:p>
      </dgm:t>
    </dgm:pt>
    <dgm:pt modelId="{E973CEB3-23E1-4249-B1DC-9D77D92E5288}">
      <dgm:prSet phldrT="[Text]"/>
      <dgm:spPr/>
      <dgm:t>
        <a:bodyPr/>
        <a:lstStyle/>
        <a:p>
          <a:r>
            <a:rPr lang="en-GB" noProof="0" dirty="0"/>
            <a:t>Labour Cost Factors</a:t>
          </a:r>
        </a:p>
      </dgm:t>
    </dgm:pt>
    <dgm:pt modelId="{65669E5B-D88B-44AB-82B3-75CE12E3FE2B}" type="parTrans" cxnId="{C493A159-0739-4D48-912B-D3065589BFD8}">
      <dgm:prSet/>
      <dgm:spPr/>
      <dgm:t>
        <a:bodyPr/>
        <a:lstStyle/>
        <a:p>
          <a:endParaRPr lang="en-GB" noProof="0" dirty="0"/>
        </a:p>
      </dgm:t>
    </dgm:pt>
    <dgm:pt modelId="{A2BD1B13-68BA-4089-8392-D8EA59CB0325}" type="sibTrans" cxnId="{C493A159-0739-4D48-912B-D3065589BFD8}">
      <dgm:prSet/>
      <dgm:spPr/>
      <dgm:t>
        <a:bodyPr/>
        <a:lstStyle/>
        <a:p>
          <a:endParaRPr lang="en-US" noProof="0" dirty="0"/>
        </a:p>
      </dgm:t>
    </dgm:pt>
    <dgm:pt modelId="{5CFC2B6E-B120-4C7A-90BD-419E2E639080}">
      <dgm:prSet phldrT="[Text]"/>
      <dgm:spPr/>
      <dgm:t>
        <a:bodyPr/>
        <a:lstStyle/>
        <a:p>
          <a:r>
            <a:rPr lang="en-GB" noProof="0" dirty="0"/>
            <a:t>Industrial Relation Factors (e.g. Role Of Labour Unions)</a:t>
          </a:r>
        </a:p>
      </dgm:t>
    </dgm:pt>
    <dgm:pt modelId="{1062E9F5-594E-428B-BF8D-AF4A63B68572}" type="parTrans" cxnId="{5C542FCB-7D8B-40C6-8570-A4DF98511BE5}">
      <dgm:prSet/>
      <dgm:spPr/>
      <dgm:t>
        <a:bodyPr/>
        <a:lstStyle/>
        <a:p>
          <a:endParaRPr lang="en-GB" noProof="0" dirty="0"/>
        </a:p>
      </dgm:t>
    </dgm:pt>
    <dgm:pt modelId="{495FA935-A3DA-4F0D-B22A-95521F256728}" type="sibTrans" cxnId="{5C542FCB-7D8B-40C6-8570-A4DF98511BE5}">
      <dgm:prSet/>
      <dgm:spPr/>
      <dgm:t>
        <a:bodyPr/>
        <a:lstStyle/>
        <a:p>
          <a:endParaRPr lang="en-US" noProof="0" dirty="0"/>
        </a:p>
      </dgm:t>
    </dgm:pt>
    <dgm:pt modelId="{622C4001-B940-4385-8B8E-D340B11C0990}">
      <dgm:prSet phldrT="[Text]"/>
      <dgm:spPr/>
      <dgm:t>
        <a:bodyPr/>
        <a:lstStyle/>
        <a:p>
          <a:r>
            <a:rPr lang="en-GB" noProof="0" dirty="0"/>
            <a:t>Economic Factors</a:t>
          </a:r>
        </a:p>
      </dgm:t>
    </dgm:pt>
    <dgm:pt modelId="{290DDA2D-43D6-4039-B64B-22A09ED24B2F}" type="parTrans" cxnId="{0D2691F8-E9B5-4DA5-A295-29050A36EA37}">
      <dgm:prSet/>
      <dgm:spPr/>
      <dgm:t>
        <a:bodyPr/>
        <a:lstStyle/>
        <a:p>
          <a:endParaRPr lang="en-GB" noProof="0" dirty="0"/>
        </a:p>
      </dgm:t>
    </dgm:pt>
    <dgm:pt modelId="{3A898934-7A76-4A6F-9A7D-362E8D120649}" type="sibTrans" cxnId="{0D2691F8-E9B5-4DA5-A295-29050A36EA37}">
      <dgm:prSet/>
      <dgm:spPr/>
      <dgm:t>
        <a:bodyPr/>
        <a:lstStyle/>
        <a:p>
          <a:endParaRPr lang="en-US" noProof="0" dirty="0"/>
        </a:p>
      </dgm:t>
    </dgm:pt>
    <dgm:pt modelId="{4D92DE3A-53AC-4A54-BACD-C73F822DA7C5}" type="pres">
      <dgm:prSet presAssocID="{0AA4E7A7-B063-41C6-B6F3-64653955FADC}" presName="Name0" presStyleCnt="0">
        <dgm:presLayoutVars>
          <dgm:chMax val="1"/>
          <dgm:dir/>
          <dgm:animLvl val="ctr"/>
          <dgm:resizeHandles val="exact"/>
        </dgm:presLayoutVars>
      </dgm:prSet>
      <dgm:spPr/>
    </dgm:pt>
    <dgm:pt modelId="{444EE3B6-82B9-4D5A-8B35-AAA4BDCD7606}" type="pres">
      <dgm:prSet presAssocID="{343F3A2A-873C-4EA8-B5DE-7EE19D636965}" presName="centerShape" presStyleLbl="node0" presStyleIdx="0" presStyleCnt="1" custScaleX="194829" custScaleY="140559"/>
      <dgm:spPr/>
    </dgm:pt>
    <dgm:pt modelId="{42D6286D-603B-4829-921B-F48CB91254D5}" type="pres">
      <dgm:prSet presAssocID="{A8CCCDD3-EE5F-4E2B-B421-689DD4F64E21}" presName="parTrans" presStyleLbl="sibTrans2D1" presStyleIdx="0" presStyleCnt="4"/>
      <dgm:spPr/>
    </dgm:pt>
    <dgm:pt modelId="{8FEF3177-C31D-49DA-B570-7629DE80F8A5}" type="pres">
      <dgm:prSet presAssocID="{A8CCCDD3-EE5F-4E2B-B421-689DD4F64E21}" presName="connectorText" presStyleLbl="sibTrans2D1" presStyleIdx="0" presStyleCnt="4"/>
      <dgm:spPr/>
    </dgm:pt>
    <dgm:pt modelId="{0589C3FA-96F6-49C3-B897-D57823471B09}" type="pres">
      <dgm:prSet presAssocID="{80F60160-CCF0-4C19-870A-533A0261BB8C}" presName="node" presStyleLbl="node1" presStyleIdx="0" presStyleCnt="4" custScaleX="160232" custScaleY="130446">
        <dgm:presLayoutVars>
          <dgm:bulletEnabled val="1"/>
        </dgm:presLayoutVars>
      </dgm:prSet>
      <dgm:spPr/>
    </dgm:pt>
    <dgm:pt modelId="{3E6DAD1A-781B-4C5A-A867-C85A588553F2}" type="pres">
      <dgm:prSet presAssocID="{65669E5B-D88B-44AB-82B3-75CE12E3FE2B}" presName="parTrans" presStyleLbl="sibTrans2D1" presStyleIdx="1" presStyleCnt="4"/>
      <dgm:spPr/>
    </dgm:pt>
    <dgm:pt modelId="{9B509977-66C7-48C7-BD5C-2E2FC5372560}" type="pres">
      <dgm:prSet presAssocID="{65669E5B-D88B-44AB-82B3-75CE12E3FE2B}" presName="connectorText" presStyleLbl="sibTrans2D1" presStyleIdx="1" presStyleCnt="4"/>
      <dgm:spPr/>
    </dgm:pt>
    <dgm:pt modelId="{FC7AB7E2-44AB-48DA-AD4B-EFB6BB742FCD}" type="pres">
      <dgm:prSet presAssocID="{E973CEB3-23E1-4249-B1DC-9D77D92E5288}" presName="node" presStyleLbl="node1" presStyleIdx="1" presStyleCnt="4" custScaleX="160232" custScaleY="130446" custRadScaleRad="142608" custRadScaleInc="-1855">
        <dgm:presLayoutVars>
          <dgm:bulletEnabled val="1"/>
        </dgm:presLayoutVars>
      </dgm:prSet>
      <dgm:spPr/>
    </dgm:pt>
    <dgm:pt modelId="{6E6104DC-0F47-4E9B-A9F9-BB698EF27786}" type="pres">
      <dgm:prSet presAssocID="{1062E9F5-594E-428B-BF8D-AF4A63B68572}" presName="parTrans" presStyleLbl="sibTrans2D1" presStyleIdx="2" presStyleCnt="4"/>
      <dgm:spPr/>
    </dgm:pt>
    <dgm:pt modelId="{C2E6AE11-16DE-45AD-BFCD-46ED7737895A}" type="pres">
      <dgm:prSet presAssocID="{1062E9F5-594E-428B-BF8D-AF4A63B68572}" presName="connectorText" presStyleLbl="sibTrans2D1" presStyleIdx="2" presStyleCnt="4"/>
      <dgm:spPr/>
    </dgm:pt>
    <dgm:pt modelId="{6D68F18C-5205-46E5-872F-1DB0FE6FEB65}" type="pres">
      <dgm:prSet presAssocID="{5CFC2B6E-B120-4C7A-90BD-419E2E639080}" presName="node" presStyleLbl="node1" presStyleIdx="2" presStyleCnt="4" custScaleX="160232" custScaleY="130446">
        <dgm:presLayoutVars>
          <dgm:bulletEnabled val="1"/>
        </dgm:presLayoutVars>
      </dgm:prSet>
      <dgm:spPr/>
    </dgm:pt>
    <dgm:pt modelId="{5B3E72A5-7E5B-4137-BAF6-5FD49AD041F5}" type="pres">
      <dgm:prSet presAssocID="{290DDA2D-43D6-4039-B64B-22A09ED24B2F}" presName="parTrans" presStyleLbl="sibTrans2D1" presStyleIdx="3" presStyleCnt="4"/>
      <dgm:spPr/>
    </dgm:pt>
    <dgm:pt modelId="{3C8E4CED-D1CB-4F8B-B649-B8854ECC6A19}" type="pres">
      <dgm:prSet presAssocID="{290DDA2D-43D6-4039-B64B-22A09ED24B2F}" presName="connectorText" presStyleLbl="sibTrans2D1" presStyleIdx="3" presStyleCnt="4"/>
      <dgm:spPr/>
    </dgm:pt>
    <dgm:pt modelId="{E398369E-113E-4064-8662-701DB956BF07}" type="pres">
      <dgm:prSet presAssocID="{622C4001-B940-4385-8B8E-D340B11C0990}" presName="node" presStyleLbl="node1" presStyleIdx="3" presStyleCnt="4" custScaleX="160232" custScaleY="130446" custRadScaleRad="140577" custRadScaleInc="-3764">
        <dgm:presLayoutVars>
          <dgm:bulletEnabled val="1"/>
        </dgm:presLayoutVars>
      </dgm:prSet>
      <dgm:spPr/>
    </dgm:pt>
  </dgm:ptLst>
  <dgm:cxnLst>
    <dgm:cxn modelId="{F9DFE402-1148-4284-A18A-7AB61107BD5C}" type="presOf" srcId="{5CFC2B6E-B120-4C7A-90BD-419E2E639080}" destId="{6D68F18C-5205-46E5-872F-1DB0FE6FEB65}" srcOrd="0" destOrd="0" presId="urn:microsoft.com/office/officeart/2005/8/layout/radial5"/>
    <dgm:cxn modelId="{96828721-793B-4941-8C92-E4A10D039CE0}" type="presOf" srcId="{0AA4E7A7-B063-41C6-B6F3-64653955FADC}" destId="{4D92DE3A-53AC-4A54-BACD-C73F822DA7C5}" srcOrd="0" destOrd="0" presId="urn:microsoft.com/office/officeart/2005/8/layout/radial5"/>
    <dgm:cxn modelId="{B2E0E921-D08D-4F8A-A90E-07C6C17FDA98}" type="presOf" srcId="{E973CEB3-23E1-4249-B1DC-9D77D92E5288}" destId="{FC7AB7E2-44AB-48DA-AD4B-EFB6BB742FCD}" srcOrd="0" destOrd="0" presId="urn:microsoft.com/office/officeart/2005/8/layout/radial5"/>
    <dgm:cxn modelId="{8015E935-A54C-436B-B6E5-0E5F90D5A045}" type="presOf" srcId="{80F60160-CCF0-4C19-870A-533A0261BB8C}" destId="{0589C3FA-96F6-49C3-B897-D57823471B09}" srcOrd="0" destOrd="0" presId="urn:microsoft.com/office/officeart/2005/8/layout/radial5"/>
    <dgm:cxn modelId="{8B78435B-7FE5-4517-925C-C5E7D080F174}" type="presOf" srcId="{1062E9F5-594E-428B-BF8D-AF4A63B68572}" destId="{6E6104DC-0F47-4E9B-A9F9-BB698EF27786}" srcOrd="0" destOrd="0" presId="urn:microsoft.com/office/officeart/2005/8/layout/radial5"/>
    <dgm:cxn modelId="{C47CD841-A8CA-4D15-A026-58AA9E97B352}" srcId="{0AA4E7A7-B063-41C6-B6F3-64653955FADC}" destId="{343F3A2A-873C-4EA8-B5DE-7EE19D636965}" srcOrd="0" destOrd="0" parTransId="{D3824793-6DE0-4E00-A559-79AAB0FEFC31}" sibTransId="{63C0A985-8AE6-4DB4-BB54-24C54EF12401}"/>
    <dgm:cxn modelId="{BA989968-8518-4183-A094-FA8F69EA2200}" type="presOf" srcId="{343F3A2A-873C-4EA8-B5DE-7EE19D636965}" destId="{444EE3B6-82B9-4D5A-8B35-AAA4BDCD7606}" srcOrd="0" destOrd="0" presId="urn:microsoft.com/office/officeart/2005/8/layout/radial5"/>
    <dgm:cxn modelId="{BA182377-5FDD-4626-807F-7895B679590B}" type="presOf" srcId="{622C4001-B940-4385-8B8E-D340B11C0990}" destId="{E398369E-113E-4064-8662-701DB956BF07}" srcOrd="0" destOrd="0" presId="urn:microsoft.com/office/officeart/2005/8/layout/radial5"/>
    <dgm:cxn modelId="{1ACC8C58-0665-4DD9-9E7A-4C69F140ADF0}" type="presOf" srcId="{1062E9F5-594E-428B-BF8D-AF4A63B68572}" destId="{C2E6AE11-16DE-45AD-BFCD-46ED7737895A}" srcOrd="1" destOrd="0" presId="urn:microsoft.com/office/officeart/2005/8/layout/radial5"/>
    <dgm:cxn modelId="{C493A159-0739-4D48-912B-D3065589BFD8}" srcId="{343F3A2A-873C-4EA8-B5DE-7EE19D636965}" destId="{E973CEB3-23E1-4249-B1DC-9D77D92E5288}" srcOrd="1" destOrd="0" parTransId="{65669E5B-D88B-44AB-82B3-75CE12E3FE2B}" sibTransId="{A2BD1B13-68BA-4089-8392-D8EA59CB0325}"/>
    <dgm:cxn modelId="{C300F988-946F-4CC6-973F-5B4FD1B9F4CA}" type="presOf" srcId="{A8CCCDD3-EE5F-4E2B-B421-689DD4F64E21}" destId="{42D6286D-603B-4829-921B-F48CB91254D5}" srcOrd="0" destOrd="0" presId="urn:microsoft.com/office/officeart/2005/8/layout/radial5"/>
    <dgm:cxn modelId="{39270D8E-5049-47A2-B16B-4FCCD3AC17A4}" type="presOf" srcId="{A8CCCDD3-EE5F-4E2B-B421-689DD4F64E21}" destId="{8FEF3177-C31D-49DA-B570-7629DE80F8A5}" srcOrd="1" destOrd="0" presId="urn:microsoft.com/office/officeart/2005/8/layout/radial5"/>
    <dgm:cxn modelId="{A2986691-6C19-414C-9F7A-49C0BDF58482}" type="presOf" srcId="{290DDA2D-43D6-4039-B64B-22A09ED24B2F}" destId="{5B3E72A5-7E5B-4137-BAF6-5FD49AD041F5}" srcOrd="0" destOrd="0" presId="urn:microsoft.com/office/officeart/2005/8/layout/radial5"/>
    <dgm:cxn modelId="{D70C7B91-20DC-440C-962F-1F81FAB7730C}" srcId="{343F3A2A-873C-4EA8-B5DE-7EE19D636965}" destId="{80F60160-CCF0-4C19-870A-533A0261BB8C}" srcOrd="0" destOrd="0" parTransId="{A8CCCDD3-EE5F-4E2B-B421-689DD4F64E21}" sibTransId="{04AAE84D-32F1-4C45-B3C7-1CD7469BB1B7}"/>
    <dgm:cxn modelId="{DCC7B6BE-08A8-4BE9-A72F-FF596ED48E5A}" type="presOf" srcId="{65669E5B-D88B-44AB-82B3-75CE12E3FE2B}" destId="{3E6DAD1A-781B-4C5A-A867-C85A588553F2}" srcOrd="0" destOrd="0" presId="urn:microsoft.com/office/officeart/2005/8/layout/radial5"/>
    <dgm:cxn modelId="{5C542FCB-7D8B-40C6-8570-A4DF98511BE5}" srcId="{343F3A2A-873C-4EA8-B5DE-7EE19D636965}" destId="{5CFC2B6E-B120-4C7A-90BD-419E2E639080}" srcOrd="2" destOrd="0" parTransId="{1062E9F5-594E-428B-BF8D-AF4A63B68572}" sibTransId="{495FA935-A3DA-4F0D-B22A-95521F256728}"/>
    <dgm:cxn modelId="{9B953DDD-58B7-4AAB-9E81-13CE16816EB2}" type="presOf" srcId="{290DDA2D-43D6-4039-B64B-22A09ED24B2F}" destId="{3C8E4CED-D1CB-4F8B-B649-B8854ECC6A19}" srcOrd="1" destOrd="0" presId="urn:microsoft.com/office/officeart/2005/8/layout/radial5"/>
    <dgm:cxn modelId="{A9E210DE-736D-4576-ACC4-7CA75C881DBD}" type="presOf" srcId="{65669E5B-D88B-44AB-82B3-75CE12E3FE2B}" destId="{9B509977-66C7-48C7-BD5C-2E2FC5372560}" srcOrd="1" destOrd="0" presId="urn:microsoft.com/office/officeart/2005/8/layout/radial5"/>
    <dgm:cxn modelId="{0D2691F8-E9B5-4DA5-A295-29050A36EA37}" srcId="{343F3A2A-873C-4EA8-B5DE-7EE19D636965}" destId="{622C4001-B940-4385-8B8E-D340B11C0990}" srcOrd="3" destOrd="0" parTransId="{290DDA2D-43D6-4039-B64B-22A09ED24B2F}" sibTransId="{3A898934-7A76-4A6F-9A7D-362E8D120649}"/>
    <dgm:cxn modelId="{D16B57FA-EE65-4875-83A1-D06B1AD93A8B}" type="presParOf" srcId="{4D92DE3A-53AC-4A54-BACD-C73F822DA7C5}" destId="{444EE3B6-82B9-4D5A-8B35-AAA4BDCD7606}" srcOrd="0" destOrd="0" presId="urn:microsoft.com/office/officeart/2005/8/layout/radial5"/>
    <dgm:cxn modelId="{93018A6D-03AB-4C88-9EEE-EDCA828DC5F0}" type="presParOf" srcId="{4D92DE3A-53AC-4A54-BACD-C73F822DA7C5}" destId="{42D6286D-603B-4829-921B-F48CB91254D5}" srcOrd="1" destOrd="0" presId="urn:microsoft.com/office/officeart/2005/8/layout/radial5"/>
    <dgm:cxn modelId="{22FFA73E-2330-4929-83C4-B9073F23390A}" type="presParOf" srcId="{42D6286D-603B-4829-921B-F48CB91254D5}" destId="{8FEF3177-C31D-49DA-B570-7629DE80F8A5}" srcOrd="0" destOrd="0" presId="urn:microsoft.com/office/officeart/2005/8/layout/radial5"/>
    <dgm:cxn modelId="{888E8359-E38F-4C92-A3EA-3723C7CDE38F}" type="presParOf" srcId="{4D92DE3A-53AC-4A54-BACD-C73F822DA7C5}" destId="{0589C3FA-96F6-49C3-B897-D57823471B09}" srcOrd="2" destOrd="0" presId="urn:microsoft.com/office/officeart/2005/8/layout/radial5"/>
    <dgm:cxn modelId="{68F9A8C2-F8EF-4977-A70A-F6D5A69374F5}" type="presParOf" srcId="{4D92DE3A-53AC-4A54-BACD-C73F822DA7C5}" destId="{3E6DAD1A-781B-4C5A-A867-C85A588553F2}" srcOrd="3" destOrd="0" presId="urn:microsoft.com/office/officeart/2005/8/layout/radial5"/>
    <dgm:cxn modelId="{68832AAA-6E53-466C-9A47-9352539D870C}" type="presParOf" srcId="{3E6DAD1A-781B-4C5A-A867-C85A588553F2}" destId="{9B509977-66C7-48C7-BD5C-2E2FC5372560}" srcOrd="0" destOrd="0" presId="urn:microsoft.com/office/officeart/2005/8/layout/radial5"/>
    <dgm:cxn modelId="{17387470-CBD1-4F95-84E1-D17BF4ACF4D9}" type="presParOf" srcId="{4D92DE3A-53AC-4A54-BACD-C73F822DA7C5}" destId="{FC7AB7E2-44AB-48DA-AD4B-EFB6BB742FCD}" srcOrd="4" destOrd="0" presId="urn:microsoft.com/office/officeart/2005/8/layout/radial5"/>
    <dgm:cxn modelId="{48A99627-47A9-4E99-ADCC-BEE6A9C3F0A8}" type="presParOf" srcId="{4D92DE3A-53AC-4A54-BACD-C73F822DA7C5}" destId="{6E6104DC-0F47-4E9B-A9F9-BB698EF27786}" srcOrd="5" destOrd="0" presId="urn:microsoft.com/office/officeart/2005/8/layout/radial5"/>
    <dgm:cxn modelId="{98420E60-DEA7-4E59-9860-D4CE997B2C5C}" type="presParOf" srcId="{6E6104DC-0F47-4E9B-A9F9-BB698EF27786}" destId="{C2E6AE11-16DE-45AD-BFCD-46ED7737895A}" srcOrd="0" destOrd="0" presId="urn:microsoft.com/office/officeart/2005/8/layout/radial5"/>
    <dgm:cxn modelId="{26840D17-20DA-44DE-9291-191343D459E5}" type="presParOf" srcId="{4D92DE3A-53AC-4A54-BACD-C73F822DA7C5}" destId="{6D68F18C-5205-46E5-872F-1DB0FE6FEB65}" srcOrd="6" destOrd="0" presId="urn:microsoft.com/office/officeart/2005/8/layout/radial5"/>
    <dgm:cxn modelId="{FE9EFFD1-26A1-4AB4-9861-7067E1B71409}" type="presParOf" srcId="{4D92DE3A-53AC-4A54-BACD-C73F822DA7C5}" destId="{5B3E72A5-7E5B-4137-BAF6-5FD49AD041F5}" srcOrd="7" destOrd="0" presId="urn:microsoft.com/office/officeart/2005/8/layout/radial5"/>
    <dgm:cxn modelId="{C2A260AD-22EA-4AC8-BF73-877DA6A839CA}" type="presParOf" srcId="{5B3E72A5-7E5B-4137-BAF6-5FD49AD041F5}" destId="{3C8E4CED-D1CB-4F8B-B649-B8854ECC6A19}" srcOrd="0" destOrd="0" presId="urn:microsoft.com/office/officeart/2005/8/layout/radial5"/>
    <dgm:cxn modelId="{AF16DF21-7A3E-4B53-83FC-347C9154A1F1}" type="presParOf" srcId="{4D92DE3A-53AC-4A54-BACD-C73F822DA7C5}" destId="{E398369E-113E-4064-8662-701DB956BF07}"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457822-23C0-404D-93F7-A348878673B4}" type="doc">
      <dgm:prSet loTypeId="urn:microsoft.com/office/officeart/2005/8/layout/arrow6" loCatId="relationship" qsTypeId="urn:microsoft.com/office/officeart/2005/8/quickstyle/simple5" qsCatId="simple" csTypeId="urn:microsoft.com/office/officeart/2005/8/colors/accent6_2" csCatId="accent6" phldr="1"/>
      <dgm:spPr/>
      <dgm:t>
        <a:bodyPr/>
        <a:lstStyle/>
        <a:p>
          <a:endParaRPr lang="de-DE"/>
        </a:p>
      </dgm:t>
    </dgm:pt>
    <dgm:pt modelId="{535BFE57-7509-47AD-A525-C453C7B01EDD}">
      <dgm:prSet phldrT="[Text]"/>
      <dgm:spPr/>
      <dgm:t>
        <a:bodyPr/>
        <a:lstStyle/>
        <a:p>
          <a:r>
            <a:rPr lang="en-GB" altLang="de-DE" noProof="0" dirty="0"/>
            <a:t>Centralised firms</a:t>
          </a:r>
          <a:endParaRPr lang="en-GB" noProof="0" dirty="0"/>
        </a:p>
      </dgm:t>
    </dgm:pt>
    <dgm:pt modelId="{A727F23F-03B4-44FE-8D2B-0CC2BE2A2D3D}" type="parTrans" cxnId="{90630865-686B-4D19-9064-3FBCCFB7C611}">
      <dgm:prSet/>
      <dgm:spPr/>
      <dgm:t>
        <a:bodyPr/>
        <a:lstStyle/>
        <a:p>
          <a:endParaRPr lang="de-DE"/>
        </a:p>
      </dgm:t>
    </dgm:pt>
    <dgm:pt modelId="{4F738A42-E245-4C31-9315-149EE7BB9ECE}" type="sibTrans" cxnId="{90630865-686B-4D19-9064-3FBCCFB7C611}">
      <dgm:prSet/>
      <dgm:spPr/>
      <dgm:t>
        <a:bodyPr/>
        <a:lstStyle/>
        <a:p>
          <a:endParaRPr lang="de-DE"/>
        </a:p>
      </dgm:t>
    </dgm:pt>
    <dgm:pt modelId="{76998983-1686-46B0-956F-9C060573EC24}">
      <dgm:prSet/>
      <dgm:spPr/>
      <dgm:t>
        <a:bodyPr/>
        <a:lstStyle/>
        <a:p>
          <a:r>
            <a:rPr lang="en-GB" altLang="de-DE" noProof="0" dirty="0"/>
            <a:t>Favour home country managers</a:t>
          </a:r>
        </a:p>
      </dgm:t>
    </dgm:pt>
    <dgm:pt modelId="{49730A40-0290-49D6-8353-9A51C8F797B1}" type="parTrans" cxnId="{F071BDFA-1299-4871-A6C0-A39FF842ACEE}">
      <dgm:prSet/>
      <dgm:spPr/>
      <dgm:t>
        <a:bodyPr/>
        <a:lstStyle/>
        <a:p>
          <a:endParaRPr lang="de-DE"/>
        </a:p>
      </dgm:t>
    </dgm:pt>
    <dgm:pt modelId="{8E768433-9FD7-4E33-AD1C-22F3CB6B350C}" type="sibTrans" cxnId="{F071BDFA-1299-4871-A6C0-A39FF842ACEE}">
      <dgm:prSet/>
      <dgm:spPr/>
      <dgm:t>
        <a:bodyPr/>
        <a:lstStyle/>
        <a:p>
          <a:endParaRPr lang="de-DE"/>
        </a:p>
      </dgm:t>
    </dgm:pt>
    <dgm:pt modelId="{6D61FE30-EA6E-4AF9-AD90-57CFFEFCCF5B}">
      <dgm:prSet/>
      <dgm:spPr/>
      <dgm:t>
        <a:bodyPr/>
        <a:lstStyle/>
        <a:p>
          <a:r>
            <a:rPr lang="en-GB" altLang="de-DE" noProof="0" dirty="0"/>
            <a:t>Most common amongst international division form</a:t>
          </a:r>
        </a:p>
      </dgm:t>
    </dgm:pt>
    <dgm:pt modelId="{18ABF3BF-00FC-45A5-B0AE-DEC3F88AACB3}" type="parTrans" cxnId="{E5BC21DA-80FC-4A35-B0DB-7C8767BA94A9}">
      <dgm:prSet/>
      <dgm:spPr/>
      <dgm:t>
        <a:bodyPr/>
        <a:lstStyle/>
        <a:p>
          <a:endParaRPr lang="de-DE"/>
        </a:p>
      </dgm:t>
    </dgm:pt>
    <dgm:pt modelId="{B62E45B0-63CE-4FC3-93A4-24CAE75014D2}" type="sibTrans" cxnId="{E5BC21DA-80FC-4A35-B0DB-7C8767BA94A9}">
      <dgm:prSet/>
      <dgm:spPr/>
      <dgm:t>
        <a:bodyPr/>
        <a:lstStyle/>
        <a:p>
          <a:endParaRPr lang="de-DE"/>
        </a:p>
      </dgm:t>
    </dgm:pt>
    <dgm:pt modelId="{2D641DBA-97C7-4CE0-AFFB-6DD5341BD098}">
      <dgm:prSet/>
      <dgm:spPr/>
      <dgm:t>
        <a:bodyPr/>
        <a:lstStyle/>
        <a:p>
          <a:r>
            <a:rPr lang="en-GB" altLang="de-DE" noProof="0" dirty="0"/>
            <a:t>Decentralised firms</a:t>
          </a:r>
        </a:p>
      </dgm:t>
    </dgm:pt>
    <dgm:pt modelId="{936F75D5-FB14-4877-B187-97211F8773B5}" type="parTrans" cxnId="{836ADC52-2E34-4D8A-A25B-DD0990385CD0}">
      <dgm:prSet/>
      <dgm:spPr/>
      <dgm:t>
        <a:bodyPr/>
        <a:lstStyle/>
        <a:p>
          <a:endParaRPr lang="de-DE"/>
        </a:p>
      </dgm:t>
    </dgm:pt>
    <dgm:pt modelId="{F4FAF240-DC67-4751-9F45-CA1169919003}" type="sibTrans" cxnId="{836ADC52-2E34-4D8A-A25B-DD0990385CD0}">
      <dgm:prSet/>
      <dgm:spPr/>
      <dgm:t>
        <a:bodyPr/>
        <a:lstStyle/>
        <a:p>
          <a:endParaRPr lang="de-DE"/>
        </a:p>
      </dgm:t>
    </dgm:pt>
    <dgm:pt modelId="{74833B7D-1723-4651-946E-270DA292FC33}">
      <dgm:prSet/>
      <dgm:spPr/>
      <dgm:t>
        <a:bodyPr/>
        <a:lstStyle/>
        <a:p>
          <a:r>
            <a:rPr lang="en-GB" altLang="de-DE" noProof="0" dirty="0"/>
            <a:t>Favour host country managers</a:t>
          </a:r>
        </a:p>
      </dgm:t>
    </dgm:pt>
    <dgm:pt modelId="{4DD79101-FF50-4752-8D41-B89C3C395220}" type="parTrans" cxnId="{9DDD8559-DFB6-4BFB-B2D3-AA6C65D705E1}">
      <dgm:prSet/>
      <dgm:spPr/>
      <dgm:t>
        <a:bodyPr/>
        <a:lstStyle/>
        <a:p>
          <a:endParaRPr lang="de-DE"/>
        </a:p>
      </dgm:t>
    </dgm:pt>
    <dgm:pt modelId="{872DB9AD-42BF-44A5-8812-59B79F08AE5E}" type="sibTrans" cxnId="{9DDD8559-DFB6-4BFB-B2D3-AA6C65D705E1}">
      <dgm:prSet/>
      <dgm:spPr/>
      <dgm:t>
        <a:bodyPr/>
        <a:lstStyle/>
        <a:p>
          <a:endParaRPr lang="de-DE"/>
        </a:p>
      </dgm:t>
    </dgm:pt>
    <dgm:pt modelId="{28869A86-C61F-4E4F-9AC0-9D4C6C0EF62E}">
      <dgm:prSet/>
      <dgm:spPr/>
      <dgm:t>
        <a:bodyPr/>
        <a:lstStyle/>
        <a:p>
          <a:r>
            <a:rPr lang="en-GB" altLang="de-DE" noProof="0" dirty="0"/>
            <a:t>Most common amongst multidomestic firms</a:t>
          </a:r>
        </a:p>
      </dgm:t>
    </dgm:pt>
    <dgm:pt modelId="{A344BF35-9BF7-40A0-BCB3-D53ECFA09E62}" type="parTrans" cxnId="{F0779DC4-E02E-4361-9E8C-E35458488E90}">
      <dgm:prSet/>
      <dgm:spPr/>
      <dgm:t>
        <a:bodyPr/>
        <a:lstStyle/>
        <a:p>
          <a:endParaRPr lang="de-DE"/>
        </a:p>
      </dgm:t>
    </dgm:pt>
    <dgm:pt modelId="{943992AC-2CFE-426C-AD07-D5BE5FB5BCD2}" type="sibTrans" cxnId="{F0779DC4-E02E-4361-9E8C-E35458488E90}">
      <dgm:prSet/>
      <dgm:spPr/>
      <dgm:t>
        <a:bodyPr/>
        <a:lstStyle/>
        <a:p>
          <a:endParaRPr lang="de-DE"/>
        </a:p>
      </dgm:t>
    </dgm:pt>
    <dgm:pt modelId="{40C82E69-BB88-4F43-A4AF-FEB2E1226135}" type="pres">
      <dgm:prSet presAssocID="{C7457822-23C0-404D-93F7-A348878673B4}" presName="compositeShape" presStyleCnt="0">
        <dgm:presLayoutVars>
          <dgm:chMax val="2"/>
          <dgm:dir/>
          <dgm:resizeHandles val="exact"/>
        </dgm:presLayoutVars>
      </dgm:prSet>
      <dgm:spPr/>
    </dgm:pt>
    <dgm:pt modelId="{40CFD625-AB77-4B55-B121-8E0D23DA958F}" type="pres">
      <dgm:prSet presAssocID="{C7457822-23C0-404D-93F7-A348878673B4}" presName="ribbon" presStyleLbl="node1" presStyleIdx="0" presStyleCnt="1"/>
      <dgm:spPr/>
    </dgm:pt>
    <dgm:pt modelId="{95C93C1D-B869-447E-81C5-CF60B7D42840}" type="pres">
      <dgm:prSet presAssocID="{C7457822-23C0-404D-93F7-A348878673B4}" presName="leftArrowText" presStyleLbl="node1" presStyleIdx="0" presStyleCnt="1">
        <dgm:presLayoutVars>
          <dgm:chMax val="0"/>
          <dgm:bulletEnabled val="1"/>
        </dgm:presLayoutVars>
      </dgm:prSet>
      <dgm:spPr/>
    </dgm:pt>
    <dgm:pt modelId="{A47B5A0C-A8C0-4249-AA3A-2C3DE96C8DE6}" type="pres">
      <dgm:prSet presAssocID="{C7457822-23C0-404D-93F7-A348878673B4}" presName="rightArrowText" presStyleLbl="node1" presStyleIdx="0" presStyleCnt="1">
        <dgm:presLayoutVars>
          <dgm:chMax val="0"/>
          <dgm:bulletEnabled val="1"/>
        </dgm:presLayoutVars>
      </dgm:prSet>
      <dgm:spPr/>
    </dgm:pt>
  </dgm:ptLst>
  <dgm:cxnLst>
    <dgm:cxn modelId="{D045D309-8E0C-47EF-97B9-713608B77698}" type="presOf" srcId="{535BFE57-7509-47AD-A525-C453C7B01EDD}" destId="{95C93C1D-B869-447E-81C5-CF60B7D42840}" srcOrd="0" destOrd="0" presId="urn:microsoft.com/office/officeart/2005/8/layout/arrow6"/>
    <dgm:cxn modelId="{0908EF41-0559-4525-ACE7-DCBE5EE46C0C}" type="presOf" srcId="{76998983-1686-46B0-956F-9C060573EC24}" destId="{95C93C1D-B869-447E-81C5-CF60B7D42840}" srcOrd="0" destOrd="1" presId="urn:microsoft.com/office/officeart/2005/8/layout/arrow6"/>
    <dgm:cxn modelId="{BA78D762-D0CE-4370-B7E6-A4A42AE4F4C5}" type="presOf" srcId="{C7457822-23C0-404D-93F7-A348878673B4}" destId="{40C82E69-BB88-4F43-A4AF-FEB2E1226135}" srcOrd="0" destOrd="0" presId="urn:microsoft.com/office/officeart/2005/8/layout/arrow6"/>
    <dgm:cxn modelId="{90630865-686B-4D19-9064-3FBCCFB7C611}" srcId="{C7457822-23C0-404D-93F7-A348878673B4}" destId="{535BFE57-7509-47AD-A525-C453C7B01EDD}" srcOrd="0" destOrd="0" parTransId="{A727F23F-03B4-44FE-8D2B-0CC2BE2A2D3D}" sibTransId="{4F738A42-E245-4C31-9315-149EE7BB9ECE}"/>
    <dgm:cxn modelId="{2BFE2C49-9C80-40AA-9E90-F7A6A7785534}" type="presOf" srcId="{2D641DBA-97C7-4CE0-AFFB-6DD5341BD098}" destId="{A47B5A0C-A8C0-4249-AA3A-2C3DE96C8DE6}" srcOrd="0" destOrd="0" presId="urn:microsoft.com/office/officeart/2005/8/layout/arrow6"/>
    <dgm:cxn modelId="{836ADC52-2E34-4D8A-A25B-DD0990385CD0}" srcId="{C7457822-23C0-404D-93F7-A348878673B4}" destId="{2D641DBA-97C7-4CE0-AFFB-6DD5341BD098}" srcOrd="1" destOrd="0" parTransId="{936F75D5-FB14-4877-B187-97211F8773B5}" sibTransId="{F4FAF240-DC67-4751-9F45-CA1169919003}"/>
    <dgm:cxn modelId="{9DDD8559-DFB6-4BFB-B2D3-AA6C65D705E1}" srcId="{2D641DBA-97C7-4CE0-AFFB-6DD5341BD098}" destId="{74833B7D-1723-4651-946E-270DA292FC33}" srcOrd="0" destOrd="0" parTransId="{4DD79101-FF50-4752-8D41-B89C3C395220}" sibTransId="{872DB9AD-42BF-44A5-8812-59B79F08AE5E}"/>
    <dgm:cxn modelId="{02B618AE-04C4-4500-8C65-5734E84E1DA3}" type="presOf" srcId="{6D61FE30-EA6E-4AF9-AD90-57CFFEFCCF5B}" destId="{95C93C1D-B869-447E-81C5-CF60B7D42840}" srcOrd="0" destOrd="2" presId="urn:microsoft.com/office/officeart/2005/8/layout/arrow6"/>
    <dgm:cxn modelId="{F0779DC4-E02E-4361-9E8C-E35458488E90}" srcId="{2D641DBA-97C7-4CE0-AFFB-6DD5341BD098}" destId="{28869A86-C61F-4E4F-9AC0-9D4C6C0EF62E}" srcOrd="1" destOrd="0" parTransId="{A344BF35-9BF7-40A0-BCB3-D53ECFA09E62}" sibTransId="{943992AC-2CFE-426C-AD07-D5BE5FB5BCD2}"/>
    <dgm:cxn modelId="{E5BC21DA-80FC-4A35-B0DB-7C8767BA94A9}" srcId="{535BFE57-7509-47AD-A525-C453C7B01EDD}" destId="{6D61FE30-EA6E-4AF9-AD90-57CFFEFCCF5B}" srcOrd="1" destOrd="0" parTransId="{18ABF3BF-00FC-45A5-B0AE-DEC3F88AACB3}" sibTransId="{B62E45B0-63CE-4FC3-93A4-24CAE75014D2}"/>
    <dgm:cxn modelId="{3634B9E8-F116-42E1-8A5B-8240A3180A2A}" type="presOf" srcId="{28869A86-C61F-4E4F-9AC0-9D4C6C0EF62E}" destId="{A47B5A0C-A8C0-4249-AA3A-2C3DE96C8DE6}" srcOrd="0" destOrd="2" presId="urn:microsoft.com/office/officeart/2005/8/layout/arrow6"/>
    <dgm:cxn modelId="{B27CB4F6-C7A7-46ED-914D-EBBC5CD93234}" type="presOf" srcId="{74833B7D-1723-4651-946E-270DA292FC33}" destId="{A47B5A0C-A8C0-4249-AA3A-2C3DE96C8DE6}" srcOrd="0" destOrd="1" presId="urn:microsoft.com/office/officeart/2005/8/layout/arrow6"/>
    <dgm:cxn modelId="{F071BDFA-1299-4871-A6C0-A39FF842ACEE}" srcId="{535BFE57-7509-47AD-A525-C453C7B01EDD}" destId="{76998983-1686-46B0-956F-9C060573EC24}" srcOrd="0" destOrd="0" parTransId="{49730A40-0290-49D6-8353-9A51C8F797B1}" sibTransId="{8E768433-9FD7-4E33-AD1C-22F3CB6B350C}"/>
    <dgm:cxn modelId="{07BEF6E0-3146-4529-BCC3-47EBD2E5B790}" type="presParOf" srcId="{40C82E69-BB88-4F43-A4AF-FEB2E1226135}" destId="{40CFD625-AB77-4B55-B121-8E0D23DA958F}" srcOrd="0" destOrd="0" presId="urn:microsoft.com/office/officeart/2005/8/layout/arrow6"/>
    <dgm:cxn modelId="{92C89B5C-4477-4F6E-90D9-D9ED24D9BEFA}" type="presParOf" srcId="{40C82E69-BB88-4F43-A4AF-FEB2E1226135}" destId="{95C93C1D-B869-447E-81C5-CF60B7D42840}" srcOrd="1" destOrd="0" presId="urn:microsoft.com/office/officeart/2005/8/layout/arrow6"/>
    <dgm:cxn modelId="{8C966921-C665-4DAF-AF5B-72311BFEDCA9}" type="presParOf" srcId="{40C82E69-BB88-4F43-A4AF-FEB2E1226135}" destId="{A47B5A0C-A8C0-4249-AA3A-2C3DE96C8DE6}"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2E12AA-154B-4631-806B-DBA93F95AF9F}"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de-DE"/>
        </a:p>
      </dgm:t>
    </dgm:pt>
    <dgm:pt modelId="{7529712E-3ED1-4FFC-832F-CED4BB62F5E4}">
      <dgm:prSet phldrT="[Text]"/>
      <dgm:spPr/>
      <dgm:t>
        <a:bodyPr/>
        <a:lstStyle/>
        <a:p>
          <a:r>
            <a:rPr lang="en-US" noProof="0" dirty="0"/>
            <a:t>Principal Agent Theory</a:t>
          </a:r>
        </a:p>
      </dgm:t>
    </dgm:pt>
    <dgm:pt modelId="{58E48AA4-5F89-48A9-932E-F42D78AC00FE}" type="parTrans" cxnId="{F82FB9D0-BE84-43BC-B548-D6F9E6D4F075}">
      <dgm:prSet/>
      <dgm:spPr/>
      <dgm:t>
        <a:bodyPr/>
        <a:lstStyle/>
        <a:p>
          <a:endParaRPr lang="en-US" noProof="0" dirty="0"/>
        </a:p>
      </dgm:t>
    </dgm:pt>
    <dgm:pt modelId="{4F3DA5FC-8D5D-4823-8395-422B93D4E877}" type="sibTrans" cxnId="{F82FB9D0-BE84-43BC-B548-D6F9E6D4F075}">
      <dgm:prSet/>
      <dgm:spPr/>
      <dgm:t>
        <a:bodyPr/>
        <a:lstStyle/>
        <a:p>
          <a:endParaRPr lang="en-US" noProof="0" dirty="0"/>
        </a:p>
      </dgm:t>
    </dgm:pt>
    <dgm:pt modelId="{082616DC-3215-47D5-BBA2-DB528EF714C5}">
      <dgm:prSet phldrT="[Text]"/>
      <dgm:spPr/>
      <dgm:t>
        <a:bodyPr/>
        <a:lstStyle/>
        <a:p>
          <a:r>
            <a:rPr lang="en-US" noProof="0" dirty="0"/>
            <a:t>Salary increase and/or career option due to new qualifications gained to solve Moral Hazard</a:t>
          </a:r>
        </a:p>
      </dgm:t>
    </dgm:pt>
    <dgm:pt modelId="{AF71D187-9474-47B3-A6C8-56A09E4663E1}" type="parTrans" cxnId="{9A9FA600-D36C-4C36-9EE4-36A120CB4C8D}">
      <dgm:prSet/>
      <dgm:spPr/>
      <dgm:t>
        <a:bodyPr/>
        <a:lstStyle/>
        <a:p>
          <a:endParaRPr lang="en-US" noProof="0" dirty="0"/>
        </a:p>
      </dgm:t>
    </dgm:pt>
    <dgm:pt modelId="{68815FBC-400F-40EE-ABCB-9ED5BCF3101C}" type="sibTrans" cxnId="{9A9FA600-D36C-4C36-9EE4-36A120CB4C8D}">
      <dgm:prSet/>
      <dgm:spPr/>
      <dgm:t>
        <a:bodyPr/>
        <a:lstStyle/>
        <a:p>
          <a:endParaRPr lang="en-US" noProof="0" dirty="0"/>
        </a:p>
      </dgm:t>
    </dgm:pt>
    <dgm:pt modelId="{5E292225-37A7-4589-9D39-AE5C35AFB64C}">
      <dgm:prSet phldrT="[Text]"/>
      <dgm:spPr/>
      <dgm:t>
        <a:bodyPr/>
        <a:lstStyle/>
        <a:p>
          <a:r>
            <a:rPr lang="en-US" noProof="0" dirty="0"/>
            <a:t>Transaction Cost Theory</a:t>
          </a:r>
        </a:p>
      </dgm:t>
    </dgm:pt>
    <dgm:pt modelId="{AD038B19-E05D-41A2-B4DA-B4F35446B8D2}" type="parTrans" cxnId="{3235F780-7215-431F-ACAC-8C5E7F877D83}">
      <dgm:prSet/>
      <dgm:spPr/>
      <dgm:t>
        <a:bodyPr/>
        <a:lstStyle/>
        <a:p>
          <a:endParaRPr lang="en-US" noProof="0" dirty="0"/>
        </a:p>
      </dgm:t>
    </dgm:pt>
    <dgm:pt modelId="{6A5D31E6-1FB5-4D86-B2E0-E09D65F6C811}" type="sibTrans" cxnId="{3235F780-7215-431F-ACAC-8C5E7F877D83}">
      <dgm:prSet/>
      <dgm:spPr/>
      <dgm:t>
        <a:bodyPr/>
        <a:lstStyle/>
        <a:p>
          <a:endParaRPr lang="en-US" noProof="0" dirty="0"/>
        </a:p>
      </dgm:t>
    </dgm:pt>
    <dgm:pt modelId="{08CDB5E9-E79C-41BF-B4DF-933BEBB0CA44}">
      <dgm:prSet phldrT="[Text]"/>
      <dgm:spPr/>
      <dgm:t>
        <a:bodyPr/>
        <a:lstStyle/>
        <a:p>
          <a:r>
            <a:rPr lang="en-US" noProof="0" dirty="0"/>
            <a:t>Limited usability on the external job market ensures contractual (hierarchy) relation</a:t>
          </a:r>
        </a:p>
      </dgm:t>
    </dgm:pt>
    <dgm:pt modelId="{DE1EBD4C-E7EE-4D8A-8DD1-F916D6531EA7}" type="parTrans" cxnId="{A65C1842-5042-4B86-8A81-4DB0B7758708}">
      <dgm:prSet/>
      <dgm:spPr/>
      <dgm:t>
        <a:bodyPr/>
        <a:lstStyle/>
        <a:p>
          <a:endParaRPr lang="en-US" noProof="0" dirty="0"/>
        </a:p>
      </dgm:t>
    </dgm:pt>
    <dgm:pt modelId="{5A5217D0-56A3-4B8A-8656-3E276C35ECF7}" type="sibTrans" cxnId="{A65C1842-5042-4B86-8A81-4DB0B7758708}">
      <dgm:prSet/>
      <dgm:spPr/>
      <dgm:t>
        <a:bodyPr/>
        <a:lstStyle/>
        <a:p>
          <a:endParaRPr lang="en-US" noProof="0" dirty="0"/>
        </a:p>
      </dgm:t>
    </dgm:pt>
    <dgm:pt modelId="{064FEFE6-5C32-48E0-90CA-7632C40F5BCF}" type="pres">
      <dgm:prSet presAssocID="{3C2E12AA-154B-4631-806B-DBA93F95AF9F}" presName="linear" presStyleCnt="0">
        <dgm:presLayoutVars>
          <dgm:dir/>
          <dgm:animLvl val="lvl"/>
          <dgm:resizeHandles val="exact"/>
        </dgm:presLayoutVars>
      </dgm:prSet>
      <dgm:spPr/>
    </dgm:pt>
    <dgm:pt modelId="{6D477BA7-8A28-4DC3-ADBC-C53DDF776FB7}" type="pres">
      <dgm:prSet presAssocID="{7529712E-3ED1-4FFC-832F-CED4BB62F5E4}" presName="parentLin" presStyleCnt="0"/>
      <dgm:spPr/>
    </dgm:pt>
    <dgm:pt modelId="{84F9907D-04F3-452E-B12C-ED4F84939BBE}" type="pres">
      <dgm:prSet presAssocID="{7529712E-3ED1-4FFC-832F-CED4BB62F5E4}" presName="parentLeftMargin" presStyleLbl="node1" presStyleIdx="0" presStyleCnt="2"/>
      <dgm:spPr/>
    </dgm:pt>
    <dgm:pt modelId="{A54D365B-7E66-4BE9-B433-B05EB56C53D0}" type="pres">
      <dgm:prSet presAssocID="{7529712E-3ED1-4FFC-832F-CED4BB62F5E4}" presName="parentText" presStyleLbl="node1" presStyleIdx="0" presStyleCnt="2">
        <dgm:presLayoutVars>
          <dgm:chMax val="0"/>
          <dgm:bulletEnabled val="1"/>
        </dgm:presLayoutVars>
      </dgm:prSet>
      <dgm:spPr/>
    </dgm:pt>
    <dgm:pt modelId="{AB920A3E-CAEF-4AD4-89D5-6EE2CB0A4790}" type="pres">
      <dgm:prSet presAssocID="{7529712E-3ED1-4FFC-832F-CED4BB62F5E4}" presName="negativeSpace" presStyleCnt="0"/>
      <dgm:spPr/>
    </dgm:pt>
    <dgm:pt modelId="{EF9D0129-1E5A-4DAA-B0B1-F302DF1B50DF}" type="pres">
      <dgm:prSet presAssocID="{7529712E-3ED1-4FFC-832F-CED4BB62F5E4}" presName="childText" presStyleLbl="conFgAcc1" presStyleIdx="0" presStyleCnt="2">
        <dgm:presLayoutVars>
          <dgm:bulletEnabled val="1"/>
        </dgm:presLayoutVars>
      </dgm:prSet>
      <dgm:spPr/>
    </dgm:pt>
    <dgm:pt modelId="{B5CBB7F6-2BD9-4609-BD29-C3A2A58F7E6A}" type="pres">
      <dgm:prSet presAssocID="{4F3DA5FC-8D5D-4823-8395-422B93D4E877}" presName="spaceBetweenRectangles" presStyleCnt="0"/>
      <dgm:spPr/>
    </dgm:pt>
    <dgm:pt modelId="{F1FE5BC4-0281-4EF8-8559-6D24C76D80C6}" type="pres">
      <dgm:prSet presAssocID="{5E292225-37A7-4589-9D39-AE5C35AFB64C}" presName="parentLin" presStyleCnt="0"/>
      <dgm:spPr/>
    </dgm:pt>
    <dgm:pt modelId="{304634B6-F223-420A-84CB-D4F746E9835F}" type="pres">
      <dgm:prSet presAssocID="{5E292225-37A7-4589-9D39-AE5C35AFB64C}" presName="parentLeftMargin" presStyleLbl="node1" presStyleIdx="0" presStyleCnt="2"/>
      <dgm:spPr/>
    </dgm:pt>
    <dgm:pt modelId="{0940ABD0-2145-4DA1-AB61-C0A9A5B9B0B7}" type="pres">
      <dgm:prSet presAssocID="{5E292225-37A7-4589-9D39-AE5C35AFB64C}" presName="parentText" presStyleLbl="node1" presStyleIdx="1" presStyleCnt="2">
        <dgm:presLayoutVars>
          <dgm:chMax val="0"/>
          <dgm:bulletEnabled val="1"/>
        </dgm:presLayoutVars>
      </dgm:prSet>
      <dgm:spPr/>
    </dgm:pt>
    <dgm:pt modelId="{13C5D454-F54E-49F1-80D9-ACB78E3DED06}" type="pres">
      <dgm:prSet presAssocID="{5E292225-37A7-4589-9D39-AE5C35AFB64C}" presName="negativeSpace" presStyleCnt="0"/>
      <dgm:spPr/>
    </dgm:pt>
    <dgm:pt modelId="{1B66679A-9F10-495F-8A9E-9DFFD4E01F1B}" type="pres">
      <dgm:prSet presAssocID="{5E292225-37A7-4589-9D39-AE5C35AFB64C}" presName="childText" presStyleLbl="conFgAcc1" presStyleIdx="1" presStyleCnt="2">
        <dgm:presLayoutVars>
          <dgm:bulletEnabled val="1"/>
        </dgm:presLayoutVars>
      </dgm:prSet>
      <dgm:spPr/>
    </dgm:pt>
  </dgm:ptLst>
  <dgm:cxnLst>
    <dgm:cxn modelId="{9A9FA600-D36C-4C36-9EE4-36A120CB4C8D}" srcId="{7529712E-3ED1-4FFC-832F-CED4BB62F5E4}" destId="{082616DC-3215-47D5-BBA2-DB528EF714C5}" srcOrd="0" destOrd="0" parTransId="{AF71D187-9474-47B3-A6C8-56A09E4663E1}" sibTransId="{68815FBC-400F-40EE-ABCB-9ED5BCF3101C}"/>
    <dgm:cxn modelId="{E238922B-6001-4F16-9255-980282BF23C5}" type="presOf" srcId="{082616DC-3215-47D5-BBA2-DB528EF714C5}" destId="{EF9D0129-1E5A-4DAA-B0B1-F302DF1B50DF}" srcOrd="0" destOrd="0" presId="urn:microsoft.com/office/officeart/2005/8/layout/list1"/>
    <dgm:cxn modelId="{7F2B1C31-334E-452F-9093-7AF20F97EBC4}" type="presOf" srcId="{5E292225-37A7-4589-9D39-AE5C35AFB64C}" destId="{0940ABD0-2145-4DA1-AB61-C0A9A5B9B0B7}" srcOrd="1" destOrd="0" presId="urn:microsoft.com/office/officeart/2005/8/layout/list1"/>
    <dgm:cxn modelId="{A65C1842-5042-4B86-8A81-4DB0B7758708}" srcId="{5E292225-37A7-4589-9D39-AE5C35AFB64C}" destId="{08CDB5E9-E79C-41BF-B4DF-933BEBB0CA44}" srcOrd="0" destOrd="0" parTransId="{DE1EBD4C-E7EE-4D8A-8DD1-F916D6531EA7}" sibTransId="{5A5217D0-56A3-4B8A-8656-3E276C35ECF7}"/>
    <dgm:cxn modelId="{72C88463-A193-4BA9-9A07-BB3E7FF5CE5E}" type="presOf" srcId="{08CDB5E9-E79C-41BF-B4DF-933BEBB0CA44}" destId="{1B66679A-9F10-495F-8A9E-9DFFD4E01F1B}" srcOrd="0" destOrd="0" presId="urn:microsoft.com/office/officeart/2005/8/layout/list1"/>
    <dgm:cxn modelId="{22A5947C-5053-4787-AE2B-5B9D380F2E22}" type="presOf" srcId="{3C2E12AA-154B-4631-806B-DBA93F95AF9F}" destId="{064FEFE6-5C32-48E0-90CA-7632C40F5BCF}" srcOrd="0" destOrd="0" presId="urn:microsoft.com/office/officeart/2005/8/layout/list1"/>
    <dgm:cxn modelId="{3235F780-7215-431F-ACAC-8C5E7F877D83}" srcId="{3C2E12AA-154B-4631-806B-DBA93F95AF9F}" destId="{5E292225-37A7-4589-9D39-AE5C35AFB64C}" srcOrd="1" destOrd="0" parTransId="{AD038B19-E05D-41A2-B4DA-B4F35446B8D2}" sibTransId="{6A5D31E6-1FB5-4D86-B2E0-E09D65F6C811}"/>
    <dgm:cxn modelId="{7C127DBD-AEFB-449D-BE94-B9147F2D82A7}" type="presOf" srcId="{7529712E-3ED1-4FFC-832F-CED4BB62F5E4}" destId="{84F9907D-04F3-452E-B12C-ED4F84939BBE}" srcOrd="0" destOrd="0" presId="urn:microsoft.com/office/officeart/2005/8/layout/list1"/>
    <dgm:cxn modelId="{F82FB9D0-BE84-43BC-B548-D6F9E6D4F075}" srcId="{3C2E12AA-154B-4631-806B-DBA93F95AF9F}" destId="{7529712E-3ED1-4FFC-832F-CED4BB62F5E4}" srcOrd="0" destOrd="0" parTransId="{58E48AA4-5F89-48A9-932E-F42D78AC00FE}" sibTransId="{4F3DA5FC-8D5D-4823-8395-422B93D4E877}"/>
    <dgm:cxn modelId="{85A195D5-0387-4A9A-BFD7-DD393ACB7492}" type="presOf" srcId="{7529712E-3ED1-4FFC-832F-CED4BB62F5E4}" destId="{A54D365B-7E66-4BE9-B433-B05EB56C53D0}" srcOrd="1" destOrd="0" presId="urn:microsoft.com/office/officeart/2005/8/layout/list1"/>
    <dgm:cxn modelId="{625FAED7-B965-4AB2-B030-F2E130D78CDA}" type="presOf" srcId="{5E292225-37A7-4589-9D39-AE5C35AFB64C}" destId="{304634B6-F223-420A-84CB-D4F746E9835F}" srcOrd="0" destOrd="0" presId="urn:microsoft.com/office/officeart/2005/8/layout/list1"/>
    <dgm:cxn modelId="{20DBCF07-9779-4673-8B98-258FE2512848}" type="presParOf" srcId="{064FEFE6-5C32-48E0-90CA-7632C40F5BCF}" destId="{6D477BA7-8A28-4DC3-ADBC-C53DDF776FB7}" srcOrd="0" destOrd="0" presId="urn:microsoft.com/office/officeart/2005/8/layout/list1"/>
    <dgm:cxn modelId="{1E17B174-FF3C-4FBC-ACB2-37EF0083C4F9}" type="presParOf" srcId="{6D477BA7-8A28-4DC3-ADBC-C53DDF776FB7}" destId="{84F9907D-04F3-452E-B12C-ED4F84939BBE}" srcOrd="0" destOrd="0" presId="urn:microsoft.com/office/officeart/2005/8/layout/list1"/>
    <dgm:cxn modelId="{8D11842C-5FE6-4217-BF54-E5512B38342B}" type="presParOf" srcId="{6D477BA7-8A28-4DC3-ADBC-C53DDF776FB7}" destId="{A54D365B-7E66-4BE9-B433-B05EB56C53D0}" srcOrd="1" destOrd="0" presId="urn:microsoft.com/office/officeart/2005/8/layout/list1"/>
    <dgm:cxn modelId="{ED0687AB-799D-4DD9-93C0-AE41FE8A5AAA}" type="presParOf" srcId="{064FEFE6-5C32-48E0-90CA-7632C40F5BCF}" destId="{AB920A3E-CAEF-4AD4-89D5-6EE2CB0A4790}" srcOrd="1" destOrd="0" presId="urn:microsoft.com/office/officeart/2005/8/layout/list1"/>
    <dgm:cxn modelId="{234C02BF-83C4-48F9-B5F1-9E333E568B27}" type="presParOf" srcId="{064FEFE6-5C32-48E0-90CA-7632C40F5BCF}" destId="{EF9D0129-1E5A-4DAA-B0B1-F302DF1B50DF}" srcOrd="2" destOrd="0" presId="urn:microsoft.com/office/officeart/2005/8/layout/list1"/>
    <dgm:cxn modelId="{5A698965-BBD4-455B-9A7C-39BB200AC4AF}" type="presParOf" srcId="{064FEFE6-5C32-48E0-90CA-7632C40F5BCF}" destId="{B5CBB7F6-2BD9-4609-BD29-C3A2A58F7E6A}" srcOrd="3" destOrd="0" presId="urn:microsoft.com/office/officeart/2005/8/layout/list1"/>
    <dgm:cxn modelId="{70798F4F-5B42-4A10-8C2D-8555F2FF8CA0}" type="presParOf" srcId="{064FEFE6-5C32-48E0-90CA-7632C40F5BCF}" destId="{F1FE5BC4-0281-4EF8-8559-6D24C76D80C6}" srcOrd="4" destOrd="0" presId="urn:microsoft.com/office/officeart/2005/8/layout/list1"/>
    <dgm:cxn modelId="{5CFA1595-B5B7-4FE3-967F-F9D87236C763}" type="presParOf" srcId="{F1FE5BC4-0281-4EF8-8559-6D24C76D80C6}" destId="{304634B6-F223-420A-84CB-D4F746E9835F}" srcOrd="0" destOrd="0" presId="urn:microsoft.com/office/officeart/2005/8/layout/list1"/>
    <dgm:cxn modelId="{BD4FC2AD-C1F8-487C-9F1F-FC27EF37C8A1}" type="presParOf" srcId="{F1FE5BC4-0281-4EF8-8559-6D24C76D80C6}" destId="{0940ABD0-2145-4DA1-AB61-C0A9A5B9B0B7}" srcOrd="1" destOrd="0" presId="urn:microsoft.com/office/officeart/2005/8/layout/list1"/>
    <dgm:cxn modelId="{D933C0F1-DC1C-4F5F-925A-6370C38900BC}" type="presParOf" srcId="{064FEFE6-5C32-48E0-90CA-7632C40F5BCF}" destId="{13C5D454-F54E-49F1-80D9-ACB78E3DED06}" srcOrd="5" destOrd="0" presId="urn:microsoft.com/office/officeart/2005/8/layout/list1"/>
    <dgm:cxn modelId="{BD35949C-62CA-4A0E-A5A7-5AA3D9FDBAFC}" type="presParOf" srcId="{064FEFE6-5C32-48E0-90CA-7632C40F5BCF}" destId="{1B66679A-9F10-495F-8A9E-9DFFD4E01F1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FA4A85-2265-435A-B990-D60223C1A375}" type="doc">
      <dgm:prSet loTypeId="urn:microsoft.com/office/officeart/2009/3/layout/PieProcess" loCatId="process" qsTypeId="urn:microsoft.com/office/officeart/2005/8/quickstyle/simple1" qsCatId="simple" csTypeId="urn:microsoft.com/office/officeart/2005/8/colors/colorful5" csCatId="colorful" phldr="1"/>
      <dgm:spPr/>
      <dgm:t>
        <a:bodyPr/>
        <a:lstStyle/>
        <a:p>
          <a:endParaRPr lang="de-DE"/>
        </a:p>
      </dgm:t>
    </dgm:pt>
    <dgm:pt modelId="{07CC00A3-BB10-4DD1-B8E7-D0213090F852}">
      <dgm:prSet phldrT="[Text]"/>
      <dgm:spPr/>
      <dgm:t>
        <a:bodyPr/>
        <a:lstStyle/>
        <a:p>
          <a:r>
            <a:rPr lang="en-US" altLang="en-US" b="0" i="0" noProof="0" dirty="0">
              <a:latin typeface="Calibri" panose="020F0502020204030204" pitchFamily="34" charset="0"/>
            </a:rPr>
            <a:t>Failure of Expatriation</a:t>
          </a:r>
          <a:endParaRPr lang="en-US" noProof="0" dirty="0"/>
        </a:p>
      </dgm:t>
    </dgm:pt>
    <dgm:pt modelId="{2DCC6FEA-8A86-4B11-8EA1-B8BD17E099FD}" type="parTrans" cxnId="{F426098E-D6E4-449C-BE3E-12207FF468CA}">
      <dgm:prSet/>
      <dgm:spPr/>
      <dgm:t>
        <a:bodyPr/>
        <a:lstStyle/>
        <a:p>
          <a:endParaRPr lang="en-US" noProof="0" dirty="0"/>
        </a:p>
      </dgm:t>
    </dgm:pt>
    <dgm:pt modelId="{69DABCD6-E5D9-4E1D-B5BF-C57AE158CAF6}" type="sibTrans" cxnId="{F426098E-D6E4-449C-BE3E-12207FF468CA}">
      <dgm:prSet/>
      <dgm:spPr/>
      <dgm:t>
        <a:bodyPr/>
        <a:lstStyle/>
        <a:p>
          <a:endParaRPr lang="en-US" noProof="0" dirty="0"/>
        </a:p>
      </dgm:t>
    </dgm:pt>
    <dgm:pt modelId="{32220B90-91D8-4B9E-BA5F-CA4FF25B6535}">
      <dgm:prSet phldrT="[Text]" custT="1"/>
      <dgm:spPr/>
      <dgm:t>
        <a:bodyPr/>
        <a:lstStyle/>
        <a:p>
          <a:r>
            <a:rPr lang="en-US" altLang="en-US" sz="2500" b="0" i="0" kern="1200" noProof="0" dirty="0">
              <a:latin typeface="Calibri" panose="020F0502020204030204" pitchFamily="34" charset="0"/>
              <a:ea typeface="+mn-ea"/>
              <a:cs typeface="+mn-cs"/>
            </a:rPr>
            <a:t>Reasons for Failed Expatriation:</a:t>
          </a:r>
          <a:endParaRPr lang="en-US" sz="2500" b="0" i="0" kern="1200" noProof="0" dirty="0">
            <a:latin typeface="Calibri" panose="020F0502020204030204" pitchFamily="34" charset="0"/>
            <a:ea typeface="+mn-ea"/>
            <a:cs typeface="+mn-cs"/>
          </a:endParaRPr>
        </a:p>
      </dgm:t>
    </dgm:pt>
    <dgm:pt modelId="{213C9BB5-6F43-4D10-BDC0-1E1C9A33F280}" type="parTrans" cxnId="{597ECBA3-83BB-4D54-9915-3E5BD8E64B9E}">
      <dgm:prSet/>
      <dgm:spPr/>
      <dgm:t>
        <a:bodyPr/>
        <a:lstStyle/>
        <a:p>
          <a:endParaRPr lang="en-US" noProof="0" dirty="0"/>
        </a:p>
      </dgm:t>
    </dgm:pt>
    <dgm:pt modelId="{44261FE9-48C9-4BEE-B17D-C4CFF764B6D1}" type="sibTrans" cxnId="{597ECBA3-83BB-4D54-9915-3E5BD8E64B9E}">
      <dgm:prSet/>
      <dgm:spPr/>
      <dgm:t>
        <a:bodyPr/>
        <a:lstStyle/>
        <a:p>
          <a:endParaRPr lang="en-US" noProof="0" dirty="0"/>
        </a:p>
      </dgm:t>
    </dgm:pt>
    <dgm:pt modelId="{2F8924CD-8030-49AB-B232-F10A06E500E8}">
      <dgm:prSet custT="1"/>
      <dgm:spPr/>
      <dgm:t>
        <a:bodyPr/>
        <a:lstStyle/>
        <a:p>
          <a:r>
            <a:rPr lang="en-US" altLang="en-US" sz="2000" b="0" i="0" noProof="0" dirty="0">
              <a:latin typeface="Calibri" panose="020F0502020204030204" pitchFamily="34" charset="0"/>
            </a:rPr>
            <a:t>Early return of the expatriate to his/her home country</a:t>
          </a:r>
        </a:p>
      </dgm:t>
    </dgm:pt>
    <dgm:pt modelId="{D0FDB95E-A26A-4D94-8F0F-ACE61A80FD45}" type="parTrans" cxnId="{227E9D2A-9494-4F6F-8777-9659C437175D}">
      <dgm:prSet/>
      <dgm:spPr/>
      <dgm:t>
        <a:bodyPr/>
        <a:lstStyle/>
        <a:p>
          <a:endParaRPr lang="en-US" noProof="0" dirty="0"/>
        </a:p>
      </dgm:t>
    </dgm:pt>
    <dgm:pt modelId="{68BCFF1E-999F-4877-A9B0-37024DC460FA}" type="sibTrans" cxnId="{227E9D2A-9494-4F6F-8777-9659C437175D}">
      <dgm:prSet/>
      <dgm:spPr/>
      <dgm:t>
        <a:bodyPr/>
        <a:lstStyle/>
        <a:p>
          <a:endParaRPr lang="en-US" noProof="0" dirty="0"/>
        </a:p>
      </dgm:t>
    </dgm:pt>
    <dgm:pt modelId="{E8F4FF19-BA23-4C01-BC8B-8C6A5408A7AF}">
      <dgm:prSet/>
      <dgm:spPr/>
      <dgm:t>
        <a:bodyPr/>
        <a:lstStyle/>
        <a:p>
          <a:r>
            <a:rPr lang="en-US" altLang="en-US" b="0" i="0" noProof="0" dirty="0">
              <a:latin typeface="Calibri" panose="020F0502020204030204" pitchFamily="34" charset="0"/>
            </a:rPr>
            <a:t>High Costs of Failed Expatriation</a:t>
          </a:r>
        </a:p>
      </dgm:t>
    </dgm:pt>
    <dgm:pt modelId="{805FF4C6-249A-473A-AF5E-9F78C8F05FD0}" type="parTrans" cxnId="{29D227A9-D3A4-4493-BB5D-7FBB204E8E4C}">
      <dgm:prSet/>
      <dgm:spPr/>
      <dgm:t>
        <a:bodyPr/>
        <a:lstStyle/>
        <a:p>
          <a:endParaRPr lang="en-US" noProof="0" dirty="0"/>
        </a:p>
      </dgm:t>
    </dgm:pt>
    <dgm:pt modelId="{874D0D66-74E1-4C75-947B-A08CB4FCEF7D}" type="sibTrans" cxnId="{29D227A9-D3A4-4493-BB5D-7FBB204E8E4C}">
      <dgm:prSet/>
      <dgm:spPr/>
      <dgm:t>
        <a:bodyPr/>
        <a:lstStyle/>
        <a:p>
          <a:endParaRPr lang="en-US" noProof="0" dirty="0"/>
        </a:p>
      </dgm:t>
    </dgm:pt>
    <dgm:pt modelId="{598FC16E-FC38-496A-9D1C-BC295C06570B}">
      <dgm:prSet custT="1"/>
      <dgm:spPr/>
      <dgm:t>
        <a:bodyPr/>
        <a:lstStyle/>
        <a:p>
          <a:r>
            <a:rPr lang="en-US" altLang="en-US" sz="2000" b="0" i="0" noProof="0" dirty="0">
              <a:latin typeface="Calibri" panose="020F0502020204030204" pitchFamily="34" charset="0"/>
            </a:rPr>
            <a:t>Approx. ¾ of the early salary of the expatriate plus moving allowance</a:t>
          </a:r>
        </a:p>
      </dgm:t>
    </dgm:pt>
    <dgm:pt modelId="{D3BBB42A-960B-4CDF-B83C-F3727B860963}" type="parTrans" cxnId="{5FCA9F50-74DB-4F19-91DB-8B975825C2AC}">
      <dgm:prSet/>
      <dgm:spPr/>
      <dgm:t>
        <a:bodyPr/>
        <a:lstStyle/>
        <a:p>
          <a:endParaRPr lang="en-US" noProof="0" dirty="0"/>
        </a:p>
      </dgm:t>
    </dgm:pt>
    <dgm:pt modelId="{F9B44A00-C29D-47F6-998B-FF24BF953FE2}" type="sibTrans" cxnId="{5FCA9F50-74DB-4F19-91DB-8B975825C2AC}">
      <dgm:prSet/>
      <dgm:spPr/>
      <dgm:t>
        <a:bodyPr/>
        <a:lstStyle/>
        <a:p>
          <a:endParaRPr lang="en-US" noProof="0" dirty="0"/>
        </a:p>
      </dgm:t>
    </dgm:pt>
    <dgm:pt modelId="{5D0A6FD1-25C2-4667-BA60-4BB4F9ADF088}">
      <dgm:prSet custT="1"/>
      <dgm:spPr/>
      <dgm:t>
        <a:bodyPr/>
        <a:lstStyle/>
        <a:p>
          <a:r>
            <a:rPr lang="en-US" altLang="en-US" sz="2000" b="0" i="0" kern="1200" noProof="0" dirty="0">
              <a:latin typeface="Calibri" panose="020F0502020204030204" pitchFamily="34" charset="0"/>
              <a:ea typeface="+mn-ea"/>
              <a:cs typeface="+mn-cs"/>
            </a:rPr>
            <a:t>Inability to adapt by the spouse</a:t>
          </a:r>
        </a:p>
      </dgm:t>
    </dgm:pt>
    <dgm:pt modelId="{77EF9831-3D8E-4589-8E1A-4385463F7F92}" type="parTrans" cxnId="{2EDC1B34-C437-4F10-926B-254E2038000F}">
      <dgm:prSet/>
      <dgm:spPr/>
      <dgm:t>
        <a:bodyPr/>
        <a:lstStyle/>
        <a:p>
          <a:endParaRPr lang="en-US" noProof="0" dirty="0"/>
        </a:p>
      </dgm:t>
    </dgm:pt>
    <dgm:pt modelId="{B3E30E3A-C614-4966-9603-ED0DAC01C72B}" type="sibTrans" cxnId="{2EDC1B34-C437-4F10-926B-254E2038000F}">
      <dgm:prSet/>
      <dgm:spPr/>
      <dgm:t>
        <a:bodyPr/>
        <a:lstStyle/>
        <a:p>
          <a:endParaRPr lang="en-US" noProof="0" dirty="0"/>
        </a:p>
      </dgm:t>
    </dgm:pt>
    <dgm:pt modelId="{D3D2B02B-3D1D-486E-AFF2-E7A17A92ED16}">
      <dgm:prSet custT="1"/>
      <dgm:spPr/>
      <dgm:t>
        <a:bodyPr/>
        <a:lstStyle/>
        <a:p>
          <a:r>
            <a:rPr lang="en-US" altLang="en-US" sz="2000" b="0" i="0" kern="1200" noProof="0" dirty="0">
              <a:latin typeface="Calibri" panose="020F0502020204030204" pitchFamily="34" charset="0"/>
              <a:ea typeface="+mn-ea"/>
              <a:cs typeface="+mn-cs"/>
            </a:rPr>
            <a:t>Family problem</a:t>
          </a:r>
        </a:p>
        <a:p>
          <a:r>
            <a:rPr lang="en-US" altLang="en-US" sz="2000" b="0" i="0" kern="1200" noProof="0" dirty="0">
              <a:latin typeface="Calibri" panose="020F0502020204030204" pitchFamily="34" charset="0"/>
              <a:ea typeface="+mn-ea"/>
              <a:cs typeface="+mn-cs"/>
            </a:rPr>
            <a:t>Personal/emotional unfitness of the manager</a:t>
          </a:r>
        </a:p>
      </dgm:t>
    </dgm:pt>
    <dgm:pt modelId="{F6BD0A09-1D59-470B-B3EE-D2938D0B49A5}" type="parTrans" cxnId="{F076FC34-7E7C-44DB-BFCF-627F561590F3}">
      <dgm:prSet/>
      <dgm:spPr/>
      <dgm:t>
        <a:bodyPr/>
        <a:lstStyle/>
        <a:p>
          <a:endParaRPr lang="en-US" noProof="0" dirty="0"/>
        </a:p>
      </dgm:t>
    </dgm:pt>
    <dgm:pt modelId="{6751939B-A0C1-49E5-A794-D16C8178BF3D}" type="sibTrans" cxnId="{F076FC34-7E7C-44DB-BFCF-627F561590F3}">
      <dgm:prSet/>
      <dgm:spPr/>
      <dgm:t>
        <a:bodyPr/>
        <a:lstStyle/>
        <a:p>
          <a:endParaRPr lang="en-US" noProof="0" dirty="0"/>
        </a:p>
      </dgm:t>
    </dgm:pt>
    <dgm:pt modelId="{BC84AF7D-5425-472D-8CDF-B32BB7038CEB}">
      <dgm:prSet custT="1"/>
      <dgm:spPr/>
      <dgm:t>
        <a:bodyPr/>
        <a:lstStyle/>
        <a:p>
          <a:r>
            <a:rPr lang="en-US" altLang="en-US" sz="2000" b="0" i="0" kern="1200" noProof="0" dirty="0">
              <a:latin typeface="Calibri" panose="020F0502020204030204" pitchFamily="34" charset="0"/>
              <a:ea typeface="+mn-ea"/>
              <a:cs typeface="+mn-cs"/>
            </a:rPr>
            <a:t>Difficulties with the new environment</a:t>
          </a:r>
        </a:p>
        <a:p>
          <a:r>
            <a:rPr lang="en-US" altLang="en-US" sz="2000" b="0" i="0" kern="1200" noProof="0" dirty="0">
              <a:latin typeface="Calibri" panose="020F0502020204030204" pitchFamily="34" charset="0"/>
              <a:ea typeface="+mn-ea"/>
              <a:cs typeface="+mn-cs"/>
            </a:rPr>
            <a:t>Missing technical competence</a:t>
          </a:r>
        </a:p>
        <a:p>
          <a:r>
            <a:rPr lang="en-US" altLang="en-US" sz="2000" b="0" i="0" kern="1200" noProof="0" dirty="0">
              <a:latin typeface="Calibri" panose="020F0502020204030204" pitchFamily="34" charset="0"/>
              <a:ea typeface="+mn-ea"/>
              <a:cs typeface="+mn-cs"/>
            </a:rPr>
            <a:t>Inability to handle higher responsibility abroad</a:t>
          </a:r>
        </a:p>
      </dgm:t>
    </dgm:pt>
    <dgm:pt modelId="{D84545AC-1795-4CC0-81B3-A987FAC68377}" type="parTrans" cxnId="{38F97645-60CC-4F87-B290-C1C3549F1BB6}">
      <dgm:prSet/>
      <dgm:spPr/>
      <dgm:t>
        <a:bodyPr/>
        <a:lstStyle/>
        <a:p>
          <a:endParaRPr lang="en-US" noProof="0" dirty="0"/>
        </a:p>
      </dgm:t>
    </dgm:pt>
    <dgm:pt modelId="{C005BBC2-B1A0-456F-92D6-BEB3173A51A8}" type="sibTrans" cxnId="{38F97645-60CC-4F87-B290-C1C3549F1BB6}">
      <dgm:prSet/>
      <dgm:spPr/>
      <dgm:t>
        <a:bodyPr/>
        <a:lstStyle/>
        <a:p>
          <a:endParaRPr lang="en-US" noProof="0" dirty="0"/>
        </a:p>
      </dgm:t>
    </dgm:pt>
    <dgm:pt modelId="{2BDA85D6-9F2B-40A5-9789-9BCE5D35CA5A}" type="pres">
      <dgm:prSet presAssocID="{A6FA4A85-2265-435A-B990-D60223C1A375}" presName="Name0" presStyleCnt="0">
        <dgm:presLayoutVars>
          <dgm:chMax val="7"/>
          <dgm:chPref val="7"/>
          <dgm:dir/>
          <dgm:animOne val="branch"/>
          <dgm:animLvl val="lvl"/>
        </dgm:presLayoutVars>
      </dgm:prSet>
      <dgm:spPr/>
    </dgm:pt>
    <dgm:pt modelId="{7C1AD815-768A-44B0-BD2E-C62BC168383C}" type="pres">
      <dgm:prSet presAssocID="{07CC00A3-BB10-4DD1-B8E7-D0213090F852}" presName="ParentComposite" presStyleCnt="0"/>
      <dgm:spPr/>
    </dgm:pt>
    <dgm:pt modelId="{D79EB9B2-7935-4E22-BA31-9BB2710E211A}" type="pres">
      <dgm:prSet presAssocID="{07CC00A3-BB10-4DD1-B8E7-D0213090F852}" presName="Chord" presStyleLbl="bgShp" presStyleIdx="0" presStyleCnt="3"/>
      <dgm:spPr/>
    </dgm:pt>
    <dgm:pt modelId="{2A76E634-7CBC-4B80-97DD-2182F975A8CC}" type="pres">
      <dgm:prSet presAssocID="{07CC00A3-BB10-4DD1-B8E7-D0213090F852}" presName="Pie" presStyleLbl="alignNode1" presStyleIdx="0" presStyleCnt="3"/>
      <dgm:spPr/>
    </dgm:pt>
    <dgm:pt modelId="{93C6DAE3-1988-4C2F-B2F6-0CD013158F75}" type="pres">
      <dgm:prSet presAssocID="{07CC00A3-BB10-4DD1-B8E7-D0213090F852}" presName="Parent" presStyleLbl="revTx" presStyleIdx="0" presStyleCnt="6">
        <dgm:presLayoutVars>
          <dgm:chMax val="1"/>
          <dgm:chPref val="1"/>
          <dgm:bulletEnabled val="1"/>
        </dgm:presLayoutVars>
      </dgm:prSet>
      <dgm:spPr/>
    </dgm:pt>
    <dgm:pt modelId="{36EBDCAC-E23F-42E7-BBDD-4CFB2C8A54ED}" type="pres">
      <dgm:prSet presAssocID="{68BCFF1E-999F-4877-A9B0-37024DC460FA}" presName="negSibTrans" presStyleCnt="0"/>
      <dgm:spPr/>
    </dgm:pt>
    <dgm:pt modelId="{1150E5C1-CB15-46BF-B55E-61B9C4FA117D}" type="pres">
      <dgm:prSet presAssocID="{07CC00A3-BB10-4DD1-B8E7-D0213090F852}" presName="composite" presStyleCnt="0"/>
      <dgm:spPr/>
    </dgm:pt>
    <dgm:pt modelId="{D179BDC5-39A5-45CE-BED7-62E9DB85341F}" type="pres">
      <dgm:prSet presAssocID="{07CC00A3-BB10-4DD1-B8E7-D0213090F852}" presName="Child" presStyleLbl="revTx" presStyleIdx="1" presStyleCnt="6">
        <dgm:presLayoutVars>
          <dgm:chMax val="0"/>
          <dgm:chPref val="0"/>
          <dgm:bulletEnabled val="1"/>
        </dgm:presLayoutVars>
      </dgm:prSet>
      <dgm:spPr/>
    </dgm:pt>
    <dgm:pt modelId="{C82805D8-D9D6-45D9-AD1E-85E8616A6DD1}" type="pres">
      <dgm:prSet presAssocID="{69DABCD6-E5D9-4E1D-B5BF-C57AE158CAF6}" presName="sibTrans" presStyleCnt="0"/>
      <dgm:spPr/>
    </dgm:pt>
    <dgm:pt modelId="{FF6476BF-826D-4577-ABEC-014BF8594E04}" type="pres">
      <dgm:prSet presAssocID="{E8F4FF19-BA23-4C01-BC8B-8C6A5408A7AF}" presName="ParentComposite" presStyleCnt="0"/>
      <dgm:spPr/>
    </dgm:pt>
    <dgm:pt modelId="{E2E2DEC4-5F92-4538-846F-1D0763868403}" type="pres">
      <dgm:prSet presAssocID="{E8F4FF19-BA23-4C01-BC8B-8C6A5408A7AF}" presName="Chord" presStyleLbl="bgShp" presStyleIdx="1" presStyleCnt="3"/>
      <dgm:spPr/>
    </dgm:pt>
    <dgm:pt modelId="{60E939D1-1660-4E9C-8066-6FF81C052FB5}" type="pres">
      <dgm:prSet presAssocID="{E8F4FF19-BA23-4C01-BC8B-8C6A5408A7AF}" presName="Pie" presStyleLbl="alignNode1" presStyleIdx="1" presStyleCnt="3"/>
      <dgm:spPr/>
    </dgm:pt>
    <dgm:pt modelId="{D6BF2872-4290-44C4-B10E-F1A710D8FB76}" type="pres">
      <dgm:prSet presAssocID="{E8F4FF19-BA23-4C01-BC8B-8C6A5408A7AF}" presName="Parent" presStyleLbl="revTx" presStyleIdx="2" presStyleCnt="6">
        <dgm:presLayoutVars>
          <dgm:chMax val="1"/>
          <dgm:chPref val="1"/>
          <dgm:bulletEnabled val="1"/>
        </dgm:presLayoutVars>
      </dgm:prSet>
      <dgm:spPr/>
    </dgm:pt>
    <dgm:pt modelId="{AC335C1C-3580-4561-AC67-F2DC407CE027}" type="pres">
      <dgm:prSet presAssocID="{F9B44A00-C29D-47F6-998B-FF24BF953FE2}" presName="negSibTrans" presStyleCnt="0"/>
      <dgm:spPr/>
    </dgm:pt>
    <dgm:pt modelId="{20F7ABD9-AFD6-4EBB-878B-EEFBFF13B493}" type="pres">
      <dgm:prSet presAssocID="{E8F4FF19-BA23-4C01-BC8B-8C6A5408A7AF}" presName="composite" presStyleCnt="0"/>
      <dgm:spPr/>
    </dgm:pt>
    <dgm:pt modelId="{72AD54CE-52DA-45C0-AF14-608303070B15}" type="pres">
      <dgm:prSet presAssocID="{E8F4FF19-BA23-4C01-BC8B-8C6A5408A7AF}" presName="Child" presStyleLbl="revTx" presStyleIdx="3" presStyleCnt="6">
        <dgm:presLayoutVars>
          <dgm:chMax val="0"/>
          <dgm:chPref val="0"/>
          <dgm:bulletEnabled val="1"/>
        </dgm:presLayoutVars>
      </dgm:prSet>
      <dgm:spPr/>
    </dgm:pt>
    <dgm:pt modelId="{B41AE7CF-0F37-4F64-A7DB-3E7968F986A9}" type="pres">
      <dgm:prSet presAssocID="{874D0D66-74E1-4C75-947B-A08CB4FCEF7D}" presName="sibTrans" presStyleCnt="0"/>
      <dgm:spPr/>
    </dgm:pt>
    <dgm:pt modelId="{1FA22312-5F1A-4308-B117-9D81C0ADB3BF}" type="pres">
      <dgm:prSet presAssocID="{32220B90-91D8-4B9E-BA5F-CA4FF25B6535}" presName="ParentComposite" presStyleCnt="0"/>
      <dgm:spPr/>
    </dgm:pt>
    <dgm:pt modelId="{D315EBFC-8050-4D7E-A95F-A02BF442BC98}" type="pres">
      <dgm:prSet presAssocID="{32220B90-91D8-4B9E-BA5F-CA4FF25B6535}" presName="Chord" presStyleLbl="bgShp" presStyleIdx="2" presStyleCnt="3"/>
      <dgm:spPr/>
    </dgm:pt>
    <dgm:pt modelId="{9D5515A4-6D0C-45F7-9BBF-79310414BD0F}" type="pres">
      <dgm:prSet presAssocID="{32220B90-91D8-4B9E-BA5F-CA4FF25B6535}" presName="Pie" presStyleLbl="alignNode1" presStyleIdx="2" presStyleCnt="3"/>
      <dgm:spPr/>
    </dgm:pt>
    <dgm:pt modelId="{D7B956C5-13F2-4280-8415-99EA3B4B5D17}" type="pres">
      <dgm:prSet presAssocID="{32220B90-91D8-4B9E-BA5F-CA4FF25B6535}" presName="Parent" presStyleLbl="revTx" presStyleIdx="4" presStyleCnt="6">
        <dgm:presLayoutVars>
          <dgm:chMax val="1"/>
          <dgm:chPref val="1"/>
          <dgm:bulletEnabled val="1"/>
        </dgm:presLayoutVars>
      </dgm:prSet>
      <dgm:spPr/>
    </dgm:pt>
    <dgm:pt modelId="{B0498D13-8591-4EF5-9269-FAA416ED63D7}" type="pres">
      <dgm:prSet presAssocID="{B3E30E3A-C614-4966-9603-ED0DAC01C72B}" presName="negSibTrans" presStyleCnt="0"/>
      <dgm:spPr/>
    </dgm:pt>
    <dgm:pt modelId="{36724997-C8F9-41EF-AEDC-90DD87DF3D28}" type="pres">
      <dgm:prSet presAssocID="{32220B90-91D8-4B9E-BA5F-CA4FF25B6535}" presName="composite" presStyleCnt="0"/>
      <dgm:spPr/>
    </dgm:pt>
    <dgm:pt modelId="{5EB9D5C4-535C-4D22-8A8E-36E02404FABF}" type="pres">
      <dgm:prSet presAssocID="{32220B90-91D8-4B9E-BA5F-CA4FF25B6535}" presName="Child" presStyleLbl="revTx" presStyleIdx="5" presStyleCnt="6">
        <dgm:presLayoutVars>
          <dgm:chMax val="0"/>
          <dgm:chPref val="0"/>
          <dgm:bulletEnabled val="1"/>
        </dgm:presLayoutVars>
      </dgm:prSet>
      <dgm:spPr/>
    </dgm:pt>
  </dgm:ptLst>
  <dgm:cxnLst>
    <dgm:cxn modelId="{5555100F-00EF-4C2C-83B1-1D125C24DD20}" type="presOf" srcId="{BC84AF7D-5425-472D-8CDF-B32BB7038CEB}" destId="{5EB9D5C4-535C-4D22-8A8E-36E02404FABF}" srcOrd="0" destOrd="2" presId="urn:microsoft.com/office/officeart/2009/3/layout/PieProcess"/>
    <dgm:cxn modelId="{227E9D2A-9494-4F6F-8777-9659C437175D}" srcId="{07CC00A3-BB10-4DD1-B8E7-D0213090F852}" destId="{2F8924CD-8030-49AB-B232-F10A06E500E8}" srcOrd="0" destOrd="0" parTransId="{D0FDB95E-A26A-4D94-8F0F-ACE61A80FD45}" sibTransId="{68BCFF1E-999F-4877-A9B0-37024DC460FA}"/>
    <dgm:cxn modelId="{2EDC1B34-C437-4F10-926B-254E2038000F}" srcId="{32220B90-91D8-4B9E-BA5F-CA4FF25B6535}" destId="{5D0A6FD1-25C2-4667-BA60-4BB4F9ADF088}" srcOrd="0" destOrd="0" parTransId="{77EF9831-3D8E-4589-8E1A-4385463F7F92}" sibTransId="{B3E30E3A-C614-4966-9603-ED0DAC01C72B}"/>
    <dgm:cxn modelId="{F076FC34-7E7C-44DB-BFCF-627F561590F3}" srcId="{32220B90-91D8-4B9E-BA5F-CA4FF25B6535}" destId="{D3D2B02B-3D1D-486E-AFF2-E7A17A92ED16}" srcOrd="1" destOrd="0" parTransId="{F6BD0A09-1D59-470B-B3EE-D2938D0B49A5}" sibTransId="{6751939B-A0C1-49E5-A794-D16C8178BF3D}"/>
    <dgm:cxn modelId="{9AB51139-B779-4F97-A0DA-13F29B49A351}" type="presOf" srcId="{07CC00A3-BB10-4DD1-B8E7-D0213090F852}" destId="{93C6DAE3-1988-4C2F-B2F6-0CD013158F75}" srcOrd="0" destOrd="0" presId="urn:microsoft.com/office/officeart/2009/3/layout/PieProcess"/>
    <dgm:cxn modelId="{7566BE42-724B-47AB-AB72-6200C5F4E67E}" type="presOf" srcId="{A6FA4A85-2265-435A-B990-D60223C1A375}" destId="{2BDA85D6-9F2B-40A5-9789-9BCE5D35CA5A}" srcOrd="0" destOrd="0" presId="urn:microsoft.com/office/officeart/2009/3/layout/PieProcess"/>
    <dgm:cxn modelId="{38F97645-60CC-4F87-B290-C1C3549F1BB6}" srcId="{32220B90-91D8-4B9E-BA5F-CA4FF25B6535}" destId="{BC84AF7D-5425-472D-8CDF-B32BB7038CEB}" srcOrd="2" destOrd="0" parTransId="{D84545AC-1795-4CC0-81B3-A987FAC68377}" sibTransId="{C005BBC2-B1A0-456F-92D6-BEB3173A51A8}"/>
    <dgm:cxn modelId="{5FCA9F50-74DB-4F19-91DB-8B975825C2AC}" srcId="{E8F4FF19-BA23-4C01-BC8B-8C6A5408A7AF}" destId="{598FC16E-FC38-496A-9D1C-BC295C06570B}" srcOrd="0" destOrd="0" parTransId="{D3BBB42A-960B-4CDF-B83C-F3727B860963}" sibTransId="{F9B44A00-C29D-47F6-998B-FF24BF953FE2}"/>
    <dgm:cxn modelId="{F426098E-D6E4-449C-BE3E-12207FF468CA}" srcId="{A6FA4A85-2265-435A-B990-D60223C1A375}" destId="{07CC00A3-BB10-4DD1-B8E7-D0213090F852}" srcOrd="0" destOrd="0" parTransId="{2DCC6FEA-8A86-4B11-8EA1-B8BD17E099FD}" sibTransId="{69DABCD6-E5D9-4E1D-B5BF-C57AE158CAF6}"/>
    <dgm:cxn modelId="{457FD898-8808-415D-9151-FB050F86B8A4}" type="presOf" srcId="{D3D2B02B-3D1D-486E-AFF2-E7A17A92ED16}" destId="{5EB9D5C4-535C-4D22-8A8E-36E02404FABF}" srcOrd="0" destOrd="1" presId="urn:microsoft.com/office/officeart/2009/3/layout/PieProcess"/>
    <dgm:cxn modelId="{4BAB92A3-4805-4B40-9B78-DD3B1E2E3EE5}" type="presOf" srcId="{598FC16E-FC38-496A-9D1C-BC295C06570B}" destId="{72AD54CE-52DA-45C0-AF14-608303070B15}" srcOrd="0" destOrd="0" presId="urn:microsoft.com/office/officeart/2009/3/layout/PieProcess"/>
    <dgm:cxn modelId="{597ECBA3-83BB-4D54-9915-3E5BD8E64B9E}" srcId="{A6FA4A85-2265-435A-B990-D60223C1A375}" destId="{32220B90-91D8-4B9E-BA5F-CA4FF25B6535}" srcOrd="2" destOrd="0" parTransId="{213C9BB5-6F43-4D10-BDC0-1E1C9A33F280}" sibTransId="{44261FE9-48C9-4BEE-B17D-C4CFF764B6D1}"/>
    <dgm:cxn modelId="{29D227A9-D3A4-4493-BB5D-7FBB204E8E4C}" srcId="{A6FA4A85-2265-435A-B990-D60223C1A375}" destId="{E8F4FF19-BA23-4C01-BC8B-8C6A5408A7AF}" srcOrd="1" destOrd="0" parTransId="{805FF4C6-249A-473A-AF5E-9F78C8F05FD0}" sibTransId="{874D0D66-74E1-4C75-947B-A08CB4FCEF7D}"/>
    <dgm:cxn modelId="{546737B4-08B8-40E0-9FBF-B3F946C18422}" type="presOf" srcId="{32220B90-91D8-4B9E-BA5F-CA4FF25B6535}" destId="{D7B956C5-13F2-4280-8415-99EA3B4B5D17}" srcOrd="0" destOrd="0" presId="urn:microsoft.com/office/officeart/2009/3/layout/PieProcess"/>
    <dgm:cxn modelId="{DDE4C7B4-E051-4204-A859-50834615ADFD}" type="presOf" srcId="{5D0A6FD1-25C2-4667-BA60-4BB4F9ADF088}" destId="{5EB9D5C4-535C-4D22-8A8E-36E02404FABF}" srcOrd="0" destOrd="0" presId="urn:microsoft.com/office/officeart/2009/3/layout/PieProcess"/>
    <dgm:cxn modelId="{BBADF8F4-1C23-4E3D-A9E5-60837630B9B1}" type="presOf" srcId="{2F8924CD-8030-49AB-B232-F10A06E500E8}" destId="{D179BDC5-39A5-45CE-BED7-62E9DB85341F}" srcOrd="0" destOrd="0" presId="urn:microsoft.com/office/officeart/2009/3/layout/PieProcess"/>
    <dgm:cxn modelId="{968127F7-1780-45DC-9061-F76DB4073363}" type="presOf" srcId="{E8F4FF19-BA23-4C01-BC8B-8C6A5408A7AF}" destId="{D6BF2872-4290-44C4-B10E-F1A710D8FB76}" srcOrd="0" destOrd="0" presId="urn:microsoft.com/office/officeart/2009/3/layout/PieProcess"/>
    <dgm:cxn modelId="{4B2B909E-9B08-4111-A5DC-ACBA1265E64A}" type="presParOf" srcId="{2BDA85D6-9F2B-40A5-9789-9BCE5D35CA5A}" destId="{7C1AD815-768A-44B0-BD2E-C62BC168383C}" srcOrd="0" destOrd="0" presId="urn:microsoft.com/office/officeart/2009/3/layout/PieProcess"/>
    <dgm:cxn modelId="{D4507020-3E96-4FEE-AC16-004C4D897B07}" type="presParOf" srcId="{7C1AD815-768A-44B0-BD2E-C62BC168383C}" destId="{D79EB9B2-7935-4E22-BA31-9BB2710E211A}" srcOrd="0" destOrd="0" presId="urn:microsoft.com/office/officeart/2009/3/layout/PieProcess"/>
    <dgm:cxn modelId="{D3F99E82-3926-41F3-8149-66467F44A4C0}" type="presParOf" srcId="{7C1AD815-768A-44B0-BD2E-C62BC168383C}" destId="{2A76E634-7CBC-4B80-97DD-2182F975A8CC}" srcOrd="1" destOrd="0" presId="urn:microsoft.com/office/officeart/2009/3/layout/PieProcess"/>
    <dgm:cxn modelId="{ADB51A3B-AF5A-4EEE-9BAF-0B2367D9B490}" type="presParOf" srcId="{7C1AD815-768A-44B0-BD2E-C62BC168383C}" destId="{93C6DAE3-1988-4C2F-B2F6-0CD013158F75}" srcOrd="2" destOrd="0" presId="urn:microsoft.com/office/officeart/2009/3/layout/PieProcess"/>
    <dgm:cxn modelId="{ADFC6DC9-58AF-44AA-A342-E58E20D6CB4D}" type="presParOf" srcId="{2BDA85D6-9F2B-40A5-9789-9BCE5D35CA5A}" destId="{36EBDCAC-E23F-42E7-BBDD-4CFB2C8A54ED}" srcOrd="1" destOrd="0" presId="urn:microsoft.com/office/officeart/2009/3/layout/PieProcess"/>
    <dgm:cxn modelId="{5BB69EFD-7FA3-4DDC-BA18-294C541D1A00}" type="presParOf" srcId="{2BDA85D6-9F2B-40A5-9789-9BCE5D35CA5A}" destId="{1150E5C1-CB15-46BF-B55E-61B9C4FA117D}" srcOrd="2" destOrd="0" presId="urn:microsoft.com/office/officeart/2009/3/layout/PieProcess"/>
    <dgm:cxn modelId="{4F960048-DDF1-46EE-9BB7-45B39E31F1B6}" type="presParOf" srcId="{1150E5C1-CB15-46BF-B55E-61B9C4FA117D}" destId="{D179BDC5-39A5-45CE-BED7-62E9DB85341F}" srcOrd="0" destOrd="0" presId="urn:microsoft.com/office/officeart/2009/3/layout/PieProcess"/>
    <dgm:cxn modelId="{1B43B956-ACAC-4240-8C29-E3EA1CE71D4A}" type="presParOf" srcId="{2BDA85D6-9F2B-40A5-9789-9BCE5D35CA5A}" destId="{C82805D8-D9D6-45D9-AD1E-85E8616A6DD1}" srcOrd="3" destOrd="0" presId="urn:microsoft.com/office/officeart/2009/3/layout/PieProcess"/>
    <dgm:cxn modelId="{36D3FBCC-AD44-47D8-AA72-3ACE73B4779F}" type="presParOf" srcId="{2BDA85D6-9F2B-40A5-9789-9BCE5D35CA5A}" destId="{FF6476BF-826D-4577-ABEC-014BF8594E04}" srcOrd="4" destOrd="0" presId="urn:microsoft.com/office/officeart/2009/3/layout/PieProcess"/>
    <dgm:cxn modelId="{D7135E5D-C72A-44F7-A2E5-6F569DC5BFAE}" type="presParOf" srcId="{FF6476BF-826D-4577-ABEC-014BF8594E04}" destId="{E2E2DEC4-5F92-4538-846F-1D0763868403}" srcOrd="0" destOrd="0" presId="urn:microsoft.com/office/officeart/2009/3/layout/PieProcess"/>
    <dgm:cxn modelId="{29E6CFC5-1D73-452E-836B-53445C895ABF}" type="presParOf" srcId="{FF6476BF-826D-4577-ABEC-014BF8594E04}" destId="{60E939D1-1660-4E9C-8066-6FF81C052FB5}" srcOrd="1" destOrd="0" presId="urn:microsoft.com/office/officeart/2009/3/layout/PieProcess"/>
    <dgm:cxn modelId="{ABE46C04-30A1-48B5-AB72-5D319A337BB2}" type="presParOf" srcId="{FF6476BF-826D-4577-ABEC-014BF8594E04}" destId="{D6BF2872-4290-44C4-B10E-F1A710D8FB76}" srcOrd="2" destOrd="0" presId="urn:microsoft.com/office/officeart/2009/3/layout/PieProcess"/>
    <dgm:cxn modelId="{08B89CB3-4282-4FDE-97B6-EFF6BDA01420}" type="presParOf" srcId="{2BDA85D6-9F2B-40A5-9789-9BCE5D35CA5A}" destId="{AC335C1C-3580-4561-AC67-F2DC407CE027}" srcOrd="5" destOrd="0" presId="urn:microsoft.com/office/officeart/2009/3/layout/PieProcess"/>
    <dgm:cxn modelId="{E358D4B8-D99A-4FE1-9A54-ADA14FB54AF2}" type="presParOf" srcId="{2BDA85D6-9F2B-40A5-9789-9BCE5D35CA5A}" destId="{20F7ABD9-AFD6-4EBB-878B-EEFBFF13B493}" srcOrd="6" destOrd="0" presId="urn:microsoft.com/office/officeart/2009/3/layout/PieProcess"/>
    <dgm:cxn modelId="{911827D2-B80D-4D9B-BCC2-6B49A74A3388}" type="presParOf" srcId="{20F7ABD9-AFD6-4EBB-878B-EEFBFF13B493}" destId="{72AD54CE-52DA-45C0-AF14-608303070B15}" srcOrd="0" destOrd="0" presId="urn:microsoft.com/office/officeart/2009/3/layout/PieProcess"/>
    <dgm:cxn modelId="{0E4EA821-1878-4E1B-A0F9-95CEADA33730}" type="presParOf" srcId="{2BDA85D6-9F2B-40A5-9789-9BCE5D35CA5A}" destId="{B41AE7CF-0F37-4F64-A7DB-3E7968F986A9}" srcOrd="7" destOrd="0" presId="urn:microsoft.com/office/officeart/2009/3/layout/PieProcess"/>
    <dgm:cxn modelId="{3F9693BE-54D9-4228-967B-36205894FCD6}" type="presParOf" srcId="{2BDA85D6-9F2B-40A5-9789-9BCE5D35CA5A}" destId="{1FA22312-5F1A-4308-B117-9D81C0ADB3BF}" srcOrd="8" destOrd="0" presId="urn:microsoft.com/office/officeart/2009/3/layout/PieProcess"/>
    <dgm:cxn modelId="{7E5C5A2D-E59C-4718-BC0C-C2354A66F139}" type="presParOf" srcId="{1FA22312-5F1A-4308-B117-9D81C0ADB3BF}" destId="{D315EBFC-8050-4D7E-A95F-A02BF442BC98}" srcOrd="0" destOrd="0" presId="urn:microsoft.com/office/officeart/2009/3/layout/PieProcess"/>
    <dgm:cxn modelId="{E4A5215E-37BC-44C4-B848-5056F49C3F64}" type="presParOf" srcId="{1FA22312-5F1A-4308-B117-9D81C0ADB3BF}" destId="{9D5515A4-6D0C-45F7-9BBF-79310414BD0F}" srcOrd="1" destOrd="0" presId="urn:microsoft.com/office/officeart/2009/3/layout/PieProcess"/>
    <dgm:cxn modelId="{C185BB60-5FD5-4260-B103-66E10A02BF08}" type="presParOf" srcId="{1FA22312-5F1A-4308-B117-9D81C0ADB3BF}" destId="{D7B956C5-13F2-4280-8415-99EA3B4B5D17}" srcOrd="2" destOrd="0" presId="urn:microsoft.com/office/officeart/2009/3/layout/PieProcess"/>
    <dgm:cxn modelId="{779CBDF2-01C8-48AE-9868-3C4AF7699878}" type="presParOf" srcId="{2BDA85D6-9F2B-40A5-9789-9BCE5D35CA5A}" destId="{B0498D13-8591-4EF5-9269-FAA416ED63D7}" srcOrd="9" destOrd="0" presId="urn:microsoft.com/office/officeart/2009/3/layout/PieProcess"/>
    <dgm:cxn modelId="{683BFDE7-931D-4821-BFC6-8E7C5ED2B548}" type="presParOf" srcId="{2BDA85D6-9F2B-40A5-9789-9BCE5D35CA5A}" destId="{36724997-C8F9-41EF-AEDC-90DD87DF3D28}" srcOrd="10" destOrd="0" presId="urn:microsoft.com/office/officeart/2009/3/layout/PieProcess"/>
    <dgm:cxn modelId="{39AD9C3B-7DE9-483C-9847-B77B82FF0790}" type="presParOf" srcId="{36724997-C8F9-41EF-AEDC-90DD87DF3D28}" destId="{5EB9D5C4-535C-4D22-8A8E-36E02404FABF}"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E2EF0F-1DD6-4C30-A71D-F5508C3A5E7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e-DE"/>
        </a:p>
      </dgm:t>
    </dgm:pt>
    <dgm:pt modelId="{55C42C74-E474-4747-A9D6-5392DF36FA4E}">
      <dgm:prSet phldrT="[Text]"/>
      <dgm:spPr/>
      <dgm:t>
        <a:bodyPr/>
        <a:lstStyle/>
        <a:p>
          <a:r>
            <a:rPr lang="en-US" altLang="de-DE" dirty="0"/>
            <a:t>Likelihood of managers being successful in overseas assignment increases if the managers:</a:t>
          </a:r>
          <a:endParaRPr lang="de-DE" dirty="0"/>
        </a:p>
      </dgm:t>
    </dgm:pt>
    <dgm:pt modelId="{CD99F161-E125-4BDB-9127-70A66A309439}" type="parTrans" cxnId="{18DC9C4E-6156-4D06-BAC1-F50E726C8134}">
      <dgm:prSet/>
      <dgm:spPr/>
      <dgm:t>
        <a:bodyPr/>
        <a:lstStyle/>
        <a:p>
          <a:endParaRPr lang="de-DE"/>
        </a:p>
      </dgm:t>
    </dgm:pt>
    <dgm:pt modelId="{523B8E50-1C11-4DA3-81EA-02D5DAB3CBB8}" type="sibTrans" cxnId="{18DC9C4E-6156-4D06-BAC1-F50E726C8134}">
      <dgm:prSet/>
      <dgm:spPr/>
      <dgm:t>
        <a:bodyPr/>
        <a:lstStyle/>
        <a:p>
          <a:endParaRPr lang="de-DE"/>
        </a:p>
      </dgm:t>
    </dgm:pt>
    <dgm:pt modelId="{B25BEE40-4985-4616-943F-91499963B575}">
      <dgm:prSet/>
      <dgm:spPr/>
      <dgm:t>
        <a:bodyPr/>
        <a:lstStyle/>
        <a:p>
          <a:r>
            <a:rPr lang="en-US" altLang="de-DE"/>
            <a:t>Can freely choose whether to accept or reject the assignment</a:t>
          </a:r>
          <a:endParaRPr lang="en-US" altLang="de-DE" dirty="0"/>
        </a:p>
      </dgm:t>
    </dgm:pt>
    <dgm:pt modelId="{809F7D82-6D0F-42BC-B2D6-81230895C295}" type="parTrans" cxnId="{3F55B625-562C-463B-8B36-479515BAB9F1}">
      <dgm:prSet/>
      <dgm:spPr/>
      <dgm:t>
        <a:bodyPr/>
        <a:lstStyle/>
        <a:p>
          <a:endParaRPr lang="de-DE"/>
        </a:p>
      </dgm:t>
    </dgm:pt>
    <dgm:pt modelId="{64B8ED24-711A-4738-AD30-6ED84B77792A}" type="sibTrans" cxnId="{3F55B625-562C-463B-8B36-479515BAB9F1}">
      <dgm:prSet/>
      <dgm:spPr/>
      <dgm:t>
        <a:bodyPr/>
        <a:lstStyle/>
        <a:p>
          <a:endParaRPr lang="de-DE"/>
        </a:p>
      </dgm:t>
    </dgm:pt>
    <dgm:pt modelId="{A866CDAE-336B-4299-8900-AF4D8246D5F5}">
      <dgm:prSet/>
      <dgm:spPr/>
      <dgm:t>
        <a:bodyPr/>
        <a:lstStyle/>
        <a:p>
          <a:r>
            <a:rPr lang="en-US" altLang="de-DE" dirty="0"/>
            <a:t>Have been given a realistic preview of the job and assignment</a:t>
          </a:r>
        </a:p>
      </dgm:t>
    </dgm:pt>
    <dgm:pt modelId="{4168B864-D4E2-48A5-9EBE-7BF366F996CE}" type="parTrans" cxnId="{BE2BDA20-ECAA-4FD8-BF20-2A6C5F13E853}">
      <dgm:prSet/>
      <dgm:spPr/>
      <dgm:t>
        <a:bodyPr/>
        <a:lstStyle/>
        <a:p>
          <a:endParaRPr lang="de-DE"/>
        </a:p>
      </dgm:t>
    </dgm:pt>
    <dgm:pt modelId="{68D41696-6BA7-4C30-B5EF-918D8ECDED99}" type="sibTrans" cxnId="{BE2BDA20-ECAA-4FD8-BF20-2A6C5F13E853}">
      <dgm:prSet/>
      <dgm:spPr/>
      <dgm:t>
        <a:bodyPr/>
        <a:lstStyle/>
        <a:p>
          <a:endParaRPr lang="de-DE"/>
        </a:p>
      </dgm:t>
    </dgm:pt>
    <dgm:pt modelId="{7B9457D0-106B-401F-BC77-3A6327E1FC03}">
      <dgm:prSet/>
      <dgm:spPr/>
      <dgm:t>
        <a:bodyPr/>
        <a:lstStyle/>
        <a:p>
          <a:r>
            <a:rPr lang="en-US" altLang="de-DE"/>
            <a:t>Have been given a realistic expectation of what their repatriation assignment will be</a:t>
          </a:r>
          <a:endParaRPr lang="en-US" altLang="de-DE" dirty="0"/>
        </a:p>
      </dgm:t>
    </dgm:pt>
    <dgm:pt modelId="{85C272C1-216B-42E2-8233-DCA892A1A477}" type="parTrans" cxnId="{5E479793-3063-4806-B743-B3F9C5C57A03}">
      <dgm:prSet/>
      <dgm:spPr/>
      <dgm:t>
        <a:bodyPr/>
        <a:lstStyle/>
        <a:p>
          <a:endParaRPr lang="de-DE"/>
        </a:p>
      </dgm:t>
    </dgm:pt>
    <dgm:pt modelId="{FE31909A-604B-4E31-B818-5701EA44366C}" type="sibTrans" cxnId="{5E479793-3063-4806-B743-B3F9C5C57A03}">
      <dgm:prSet/>
      <dgm:spPr/>
      <dgm:t>
        <a:bodyPr/>
        <a:lstStyle/>
        <a:p>
          <a:endParaRPr lang="de-DE"/>
        </a:p>
      </dgm:t>
    </dgm:pt>
    <dgm:pt modelId="{B38A1765-9BD2-4F6B-8BC4-FA13EEE33780}">
      <dgm:prSet/>
      <dgm:spPr/>
      <dgm:t>
        <a:bodyPr/>
        <a:lstStyle/>
        <a:p>
          <a:r>
            <a:rPr lang="en-US" altLang="de-DE"/>
            <a:t>Have a mentor back home who will guard their interests and provide support</a:t>
          </a:r>
          <a:endParaRPr lang="en-US" altLang="de-DE" dirty="0"/>
        </a:p>
      </dgm:t>
    </dgm:pt>
    <dgm:pt modelId="{5129012E-C675-487E-B25E-4FB5C105F49B}" type="parTrans" cxnId="{320ACEF6-F3C0-4F05-B659-7C9A626F654A}">
      <dgm:prSet/>
      <dgm:spPr/>
      <dgm:t>
        <a:bodyPr/>
        <a:lstStyle/>
        <a:p>
          <a:endParaRPr lang="de-DE"/>
        </a:p>
      </dgm:t>
    </dgm:pt>
    <dgm:pt modelId="{3030B424-270C-4EBD-896B-C9BF72E9970C}" type="sibTrans" cxnId="{320ACEF6-F3C0-4F05-B659-7C9A626F654A}">
      <dgm:prSet/>
      <dgm:spPr/>
      <dgm:t>
        <a:bodyPr/>
        <a:lstStyle/>
        <a:p>
          <a:endParaRPr lang="de-DE"/>
        </a:p>
      </dgm:t>
    </dgm:pt>
    <dgm:pt modelId="{4E6702A1-99C9-4216-931E-1A3AC09AF82A}">
      <dgm:prSet/>
      <dgm:spPr/>
      <dgm:t>
        <a:bodyPr/>
        <a:lstStyle/>
        <a:p>
          <a:r>
            <a:rPr lang="en-US" altLang="de-DE" dirty="0"/>
            <a:t>See a clear link between the expatriate assignment and their long-term career path</a:t>
          </a:r>
        </a:p>
      </dgm:t>
    </dgm:pt>
    <dgm:pt modelId="{7AE89EEB-D2A6-4C39-9EA2-545A9171D504}" type="parTrans" cxnId="{2986154B-F327-47AA-AF08-1A13FA7D222F}">
      <dgm:prSet/>
      <dgm:spPr/>
      <dgm:t>
        <a:bodyPr/>
        <a:lstStyle/>
        <a:p>
          <a:endParaRPr lang="de-DE"/>
        </a:p>
      </dgm:t>
    </dgm:pt>
    <dgm:pt modelId="{A3053447-CBDF-4150-BBB7-758A0BAA6C1D}" type="sibTrans" cxnId="{2986154B-F327-47AA-AF08-1A13FA7D222F}">
      <dgm:prSet/>
      <dgm:spPr/>
      <dgm:t>
        <a:bodyPr/>
        <a:lstStyle/>
        <a:p>
          <a:endParaRPr lang="de-DE"/>
        </a:p>
      </dgm:t>
    </dgm:pt>
    <dgm:pt modelId="{FC149502-64B9-494B-89EF-ECCC89C37774}" type="pres">
      <dgm:prSet presAssocID="{79E2EF0F-1DD6-4C30-A71D-F5508C3A5E74}" presName="vert0" presStyleCnt="0">
        <dgm:presLayoutVars>
          <dgm:dir/>
          <dgm:animOne val="branch"/>
          <dgm:animLvl val="lvl"/>
        </dgm:presLayoutVars>
      </dgm:prSet>
      <dgm:spPr/>
    </dgm:pt>
    <dgm:pt modelId="{14DB4F16-8411-4E92-BB83-FDF26BFE7CE4}" type="pres">
      <dgm:prSet presAssocID="{55C42C74-E474-4747-A9D6-5392DF36FA4E}" presName="thickLine" presStyleLbl="alignNode1" presStyleIdx="0" presStyleCnt="1"/>
      <dgm:spPr/>
    </dgm:pt>
    <dgm:pt modelId="{6701F41D-792E-4A5E-BFD2-0895C6027150}" type="pres">
      <dgm:prSet presAssocID="{55C42C74-E474-4747-A9D6-5392DF36FA4E}" presName="horz1" presStyleCnt="0"/>
      <dgm:spPr/>
    </dgm:pt>
    <dgm:pt modelId="{3346DC4B-8632-4FD8-8BB0-ADA61878FE36}" type="pres">
      <dgm:prSet presAssocID="{55C42C74-E474-4747-A9D6-5392DF36FA4E}" presName="tx1" presStyleLbl="revTx" presStyleIdx="0" presStyleCnt="6"/>
      <dgm:spPr/>
    </dgm:pt>
    <dgm:pt modelId="{776AC8B2-58A5-449A-AC8C-C0CFA5F04634}" type="pres">
      <dgm:prSet presAssocID="{55C42C74-E474-4747-A9D6-5392DF36FA4E}" presName="vert1" presStyleCnt="0"/>
      <dgm:spPr/>
    </dgm:pt>
    <dgm:pt modelId="{129BC312-F6CB-4849-8956-17F485528B5D}" type="pres">
      <dgm:prSet presAssocID="{B25BEE40-4985-4616-943F-91499963B575}" presName="vertSpace2a" presStyleCnt="0"/>
      <dgm:spPr/>
    </dgm:pt>
    <dgm:pt modelId="{29C02974-CC6A-4FD1-97F1-971EB218C288}" type="pres">
      <dgm:prSet presAssocID="{B25BEE40-4985-4616-943F-91499963B575}" presName="horz2" presStyleCnt="0"/>
      <dgm:spPr/>
    </dgm:pt>
    <dgm:pt modelId="{4AEFCF1E-32FB-4EB3-98CA-104E840E03A0}" type="pres">
      <dgm:prSet presAssocID="{B25BEE40-4985-4616-943F-91499963B575}" presName="horzSpace2" presStyleCnt="0"/>
      <dgm:spPr/>
    </dgm:pt>
    <dgm:pt modelId="{8FC8F71E-DFEF-4C5C-813C-1D10585A5CDA}" type="pres">
      <dgm:prSet presAssocID="{B25BEE40-4985-4616-943F-91499963B575}" presName="tx2" presStyleLbl="revTx" presStyleIdx="1" presStyleCnt="6"/>
      <dgm:spPr/>
    </dgm:pt>
    <dgm:pt modelId="{BC996CD1-3E74-4D92-AD8A-C7ADEF2985CD}" type="pres">
      <dgm:prSet presAssocID="{B25BEE40-4985-4616-943F-91499963B575}" presName="vert2" presStyleCnt="0"/>
      <dgm:spPr/>
    </dgm:pt>
    <dgm:pt modelId="{5564C82E-68D5-45BD-A9F9-55969C4164AE}" type="pres">
      <dgm:prSet presAssocID="{B25BEE40-4985-4616-943F-91499963B575}" presName="thinLine2b" presStyleLbl="callout" presStyleIdx="0" presStyleCnt="5"/>
      <dgm:spPr/>
    </dgm:pt>
    <dgm:pt modelId="{39F6696C-0C68-469B-B579-B0CAAB62D257}" type="pres">
      <dgm:prSet presAssocID="{B25BEE40-4985-4616-943F-91499963B575}" presName="vertSpace2b" presStyleCnt="0"/>
      <dgm:spPr/>
    </dgm:pt>
    <dgm:pt modelId="{90BEF558-9943-45DF-8B2D-D435DC6DA56F}" type="pres">
      <dgm:prSet presAssocID="{A866CDAE-336B-4299-8900-AF4D8246D5F5}" presName="horz2" presStyleCnt="0"/>
      <dgm:spPr/>
    </dgm:pt>
    <dgm:pt modelId="{2ABBE8EA-EC28-406A-A6F0-D9797E5E7F4B}" type="pres">
      <dgm:prSet presAssocID="{A866CDAE-336B-4299-8900-AF4D8246D5F5}" presName="horzSpace2" presStyleCnt="0"/>
      <dgm:spPr/>
    </dgm:pt>
    <dgm:pt modelId="{4C45DB39-F420-4B56-8652-7E16E4A55CFC}" type="pres">
      <dgm:prSet presAssocID="{A866CDAE-336B-4299-8900-AF4D8246D5F5}" presName="tx2" presStyleLbl="revTx" presStyleIdx="2" presStyleCnt="6"/>
      <dgm:spPr/>
    </dgm:pt>
    <dgm:pt modelId="{AF3C5321-1525-4B35-A910-E23CABE8212E}" type="pres">
      <dgm:prSet presAssocID="{A866CDAE-336B-4299-8900-AF4D8246D5F5}" presName="vert2" presStyleCnt="0"/>
      <dgm:spPr/>
    </dgm:pt>
    <dgm:pt modelId="{BF41C844-7B58-4D19-882A-AA9E144CC108}" type="pres">
      <dgm:prSet presAssocID="{A866CDAE-336B-4299-8900-AF4D8246D5F5}" presName="thinLine2b" presStyleLbl="callout" presStyleIdx="1" presStyleCnt="5"/>
      <dgm:spPr/>
    </dgm:pt>
    <dgm:pt modelId="{E5F61A92-93D1-4312-8519-6E5A861DA1CD}" type="pres">
      <dgm:prSet presAssocID="{A866CDAE-336B-4299-8900-AF4D8246D5F5}" presName="vertSpace2b" presStyleCnt="0"/>
      <dgm:spPr/>
    </dgm:pt>
    <dgm:pt modelId="{EDF84E6D-4B0F-4343-BAD2-FE58E7B62606}" type="pres">
      <dgm:prSet presAssocID="{7B9457D0-106B-401F-BC77-3A6327E1FC03}" presName="horz2" presStyleCnt="0"/>
      <dgm:spPr/>
    </dgm:pt>
    <dgm:pt modelId="{2F87570C-C39C-48D1-B978-55828810B937}" type="pres">
      <dgm:prSet presAssocID="{7B9457D0-106B-401F-BC77-3A6327E1FC03}" presName="horzSpace2" presStyleCnt="0"/>
      <dgm:spPr/>
    </dgm:pt>
    <dgm:pt modelId="{535D0C0F-CA18-4E1A-916C-80B731C5887C}" type="pres">
      <dgm:prSet presAssocID="{7B9457D0-106B-401F-BC77-3A6327E1FC03}" presName="tx2" presStyleLbl="revTx" presStyleIdx="3" presStyleCnt="6"/>
      <dgm:spPr/>
    </dgm:pt>
    <dgm:pt modelId="{E0E639BB-D03A-4F47-997E-C6A3313A7AD2}" type="pres">
      <dgm:prSet presAssocID="{7B9457D0-106B-401F-BC77-3A6327E1FC03}" presName="vert2" presStyleCnt="0"/>
      <dgm:spPr/>
    </dgm:pt>
    <dgm:pt modelId="{7996BD70-C36F-4ABD-A210-EFCFAB9ADFF8}" type="pres">
      <dgm:prSet presAssocID="{7B9457D0-106B-401F-BC77-3A6327E1FC03}" presName="thinLine2b" presStyleLbl="callout" presStyleIdx="2" presStyleCnt="5"/>
      <dgm:spPr/>
    </dgm:pt>
    <dgm:pt modelId="{61BA49EE-7613-4829-9E37-F0F514446FD9}" type="pres">
      <dgm:prSet presAssocID="{7B9457D0-106B-401F-BC77-3A6327E1FC03}" presName="vertSpace2b" presStyleCnt="0"/>
      <dgm:spPr/>
    </dgm:pt>
    <dgm:pt modelId="{2F4312C3-2BD2-4DC5-BBE3-5B677C1087C6}" type="pres">
      <dgm:prSet presAssocID="{B38A1765-9BD2-4F6B-8BC4-FA13EEE33780}" presName="horz2" presStyleCnt="0"/>
      <dgm:spPr/>
    </dgm:pt>
    <dgm:pt modelId="{A81242D6-7BAB-462C-BDFE-B3A163763278}" type="pres">
      <dgm:prSet presAssocID="{B38A1765-9BD2-4F6B-8BC4-FA13EEE33780}" presName="horzSpace2" presStyleCnt="0"/>
      <dgm:spPr/>
    </dgm:pt>
    <dgm:pt modelId="{617AEB20-30A1-4288-BD50-F21EA699FD5D}" type="pres">
      <dgm:prSet presAssocID="{B38A1765-9BD2-4F6B-8BC4-FA13EEE33780}" presName="tx2" presStyleLbl="revTx" presStyleIdx="4" presStyleCnt="6"/>
      <dgm:spPr/>
    </dgm:pt>
    <dgm:pt modelId="{1CF1C27E-8CF9-4C95-8DAA-842C30CCD92F}" type="pres">
      <dgm:prSet presAssocID="{B38A1765-9BD2-4F6B-8BC4-FA13EEE33780}" presName="vert2" presStyleCnt="0"/>
      <dgm:spPr/>
    </dgm:pt>
    <dgm:pt modelId="{63B1AAD3-AA22-42E4-A895-049ADE444671}" type="pres">
      <dgm:prSet presAssocID="{B38A1765-9BD2-4F6B-8BC4-FA13EEE33780}" presName="thinLine2b" presStyleLbl="callout" presStyleIdx="3" presStyleCnt="5"/>
      <dgm:spPr/>
    </dgm:pt>
    <dgm:pt modelId="{30AF2CDF-0965-4283-A6C6-E2E180894DA2}" type="pres">
      <dgm:prSet presAssocID="{B38A1765-9BD2-4F6B-8BC4-FA13EEE33780}" presName="vertSpace2b" presStyleCnt="0"/>
      <dgm:spPr/>
    </dgm:pt>
    <dgm:pt modelId="{C4863892-1559-470F-935D-6ED3579EA5B6}" type="pres">
      <dgm:prSet presAssocID="{4E6702A1-99C9-4216-931E-1A3AC09AF82A}" presName="horz2" presStyleCnt="0"/>
      <dgm:spPr/>
    </dgm:pt>
    <dgm:pt modelId="{E061A674-92B3-46BE-8430-65A5D84F9D3C}" type="pres">
      <dgm:prSet presAssocID="{4E6702A1-99C9-4216-931E-1A3AC09AF82A}" presName="horzSpace2" presStyleCnt="0"/>
      <dgm:spPr/>
    </dgm:pt>
    <dgm:pt modelId="{CA82F195-4B5E-4EAB-811C-B656F251C395}" type="pres">
      <dgm:prSet presAssocID="{4E6702A1-99C9-4216-931E-1A3AC09AF82A}" presName="tx2" presStyleLbl="revTx" presStyleIdx="5" presStyleCnt="6"/>
      <dgm:spPr/>
    </dgm:pt>
    <dgm:pt modelId="{AA304042-D8CA-4A7A-8EE7-EFC95FFDE829}" type="pres">
      <dgm:prSet presAssocID="{4E6702A1-99C9-4216-931E-1A3AC09AF82A}" presName="vert2" presStyleCnt="0"/>
      <dgm:spPr/>
    </dgm:pt>
    <dgm:pt modelId="{F30BD32C-6913-432A-A3E3-EED14A3100ED}" type="pres">
      <dgm:prSet presAssocID="{4E6702A1-99C9-4216-931E-1A3AC09AF82A}" presName="thinLine2b" presStyleLbl="callout" presStyleIdx="4" presStyleCnt="5"/>
      <dgm:spPr/>
    </dgm:pt>
    <dgm:pt modelId="{1FF7D0E1-70F2-4B81-A666-8F8B6B4F1A8C}" type="pres">
      <dgm:prSet presAssocID="{4E6702A1-99C9-4216-931E-1A3AC09AF82A}" presName="vertSpace2b" presStyleCnt="0"/>
      <dgm:spPr/>
    </dgm:pt>
  </dgm:ptLst>
  <dgm:cxnLst>
    <dgm:cxn modelId="{E9F16A12-E359-44CB-B7A2-189580BC7AC7}" type="presOf" srcId="{A866CDAE-336B-4299-8900-AF4D8246D5F5}" destId="{4C45DB39-F420-4B56-8652-7E16E4A55CFC}" srcOrd="0" destOrd="0" presId="urn:microsoft.com/office/officeart/2008/layout/LinedList"/>
    <dgm:cxn modelId="{86F03C18-F60B-428D-8CB2-A50AD09C7C1D}" type="presOf" srcId="{B25BEE40-4985-4616-943F-91499963B575}" destId="{8FC8F71E-DFEF-4C5C-813C-1D10585A5CDA}" srcOrd="0" destOrd="0" presId="urn:microsoft.com/office/officeart/2008/layout/LinedList"/>
    <dgm:cxn modelId="{BE2BDA20-ECAA-4FD8-BF20-2A6C5F13E853}" srcId="{55C42C74-E474-4747-A9D6-5392DF36FA4E}" destId="{A866CDAE-336B-4299-8900-AF4D8246D5F5}" srcOrd="1" destOrd="0" parTransId="{4168B864-D4E2-48A5-9EBE-7BF366F996CE}" sibTransId="{68D41696-6BA7-4C30-B5EF-918D8ECDED99}"/>
    <dgm:cxn modelId="{3F55B625-562C-463B-8B36-479515BAB9F1}" srcId="{55C42C74-E474-4747-A9D6-5392DF36FA4E}" destId="{B25BEE40-4985-4616-943F-91499963B575}" srcOrd="0" destOrd="0" parTransId="{809F7D82-6D0F-42BC-B2D6-81230895C295}" sibTransId="{64B8ED24-711A-4738-AD30-6ED84B77792A}"/>
    <dgm:cxn modelId="{AF3ABE6A-A86D-4E81-BC45-961452E43879}" type="presOf" srcId="{7B9457D0-106B-401F-BC77-3A6327E1FC03}" destId="{535D0C0F-CA18-4E1A-916C-80B731C5887C}" srcOrd="0" destOrd="0" presId="urn:microsoft.com/office/officeart/2008/layout/LinedList"/>
    <dgm:cxn modelId="{2986154B-F327-47AA-AF08-1A13FA7D222F}" srcId="{55C42C74-E474-4747-A9D6-5392DF36FA4E}" destId="{4E6702A1-99C9-4216-931E-1A3AC09AF82A}" srcOrd="4" destOrd="0" parTransId="{7AE89EEB-D2A6-4C39-9EA2-545A9171D504}" sibTransId="{A3053447-CBDF-4150-BBB7-758A0BAA6C1D}"/>
    <dgm:cxn modelId="{18DC9C4E-6156-4D06-BAC1-F50E726C8134}" srcId="{79E2EF0F-1DD6-4C30-A71D-F5508C3A5E74}" destId="{55C42C74-E474-4747-A9D6-5392DF36FA4E}" srcOrd="0" destOrd="0" parTransId="{CD99F161-E125-4BDB-9127-70A66A309439}" sibTransId="{523B8E50-1C11-4DA3-81EA-02D5DAB3CBB8}"/>
    <dgm:cxn modelId="{47D8AB75-BCEF-47CE-AA21-A72D1D7A1652}" type="presOf" srcId="{79E2EF0F-1DD6-4C30-A71D-F5508C3A5E74}" destId="{FC149502-64B9-494B-89EF-ECCC89C37774}" srcOrd="0" destOrd="0" presId="urn:microsoft.com/office/officeart/2008/layout/LinedList"/>
    <dgm:cxn modelId="{491C7B8E-A396-43D1-A36A-498F88121A5E}" type="presOf" srcId="{B38A1765-9BD2-4F6B-8BC4-FA13EEE33780}" destId="{617AEB20-30A1-4288-BD50-F21EA699FD5D}" srcOrd="0" destOrd="0" presId="urn:microsoft.com/office/officeart/2008/layout/LinedList"/>
    <dgm:cxn modelId="{5E479793-3063-4806-B743-B3F9C5C57A03}" srcId="{55C42C74-E474-4747-A9D6-5392DF36FA4E}" destId="{7B9457D0-106B-401F-BC77-3A6327E1FC03}" srcOrd="2" destOrd="0" parTransId="{85C272C1-216B-42E2-8233-DCA892A1A477}" sibTransId="{FE31909A-604B-4E31-B818-5701EA44366C}"/>
    <dgm:cxn modelId="{945DE0AA-D732-4B71-8075-AF77ADDD3F46}" type="presOf" srcId="{4E6702A1-99C9-4216-931E-1A3AC09AF82A}" destId="{CA82F195-4B5E-4EAB-811C-B656F251C395}" srcOrd="0" destOrd="0" presId="urn:microsoft.com/office/officeart/2008/layout/LinedList"/>
    <dgm:cxn modelId="{320ACEF6-F3C0-4F05-B659-7C9A626F654A}" srcId="{55C42C74-E474-4747-A9D6-5392DF36FA4E}" destId="{B38A1765-9BD2-4F6B-8BC4-FA13EEE33780}" srcOrd="3" destOrd="0" parTransId="{5129012E-C675-487E-B25E-4FB5C105F49B}" sibTransId="{3030B424-270C-4EBD-896B-C9BF72E9970C}"/>
    <dgm:cxn modelId="{D1F617FE-6B8E-4485-93D8-5C83595A4F8A}" type="presOf" srcId="{55C42C74-E474-4747-A9D6-5392DF36FA4E}" destId="{3346DC4B-8632-4FD8-8BB0-ADA61878FE36}" srcOrd="0" destOrd="0" presId="urn:microsoft.com/office/officeart/2008/layout/LinedList"/>
    <dgm:cxn modelId="{28BE1881-B159-4691-AB7F-6BD2A9761849}" type="presParOf" srcId="{FC149502-64B9-494B-89EF-ECCC89C37774}" destId="{14DB4F16-8411-4E92-BB83-FDF26BFE7CE4}" srcOrd="0" destOrd="0" presId="urn:microsoft.com/office/officeart/2008/layout/LinedList"/>
    <dgm:cxn modelId="{7ABE0417-B3E3-4D33-952F-B916A02D8F0E}" type="presParOf" srcId="{FC149502-64B9-494B-89EF-ECCC89C37774}" destId="{6701F41D-792E-4A5E-BFD2-0895C6027150}" srcOrd="1" destOrd="0" presId="urn:microsoft.com/office/officeart/2008/layout/LinedList"/>
    <dgm:cxn modelId="{38C7C727-479C-43D1-874F-E2E1DE3C785C}" type="presParOf" srcId="{6701F41D-792E-4A5E-BFD2-0895C6027150}" destId="{3346DC4B-8632-4FD8-8BB0-ADA61878FE36}" srcOrd="0" destOrd="0" presId="urn:microsoft.com/office/officeart/2008/layout/LinedList"/>
    <dgm:cxn modelId="{48A6E514-4E01-40B0-AAF3-2DB1D4F1136D}" type="presParOf" srcId="{6701F41D-792E-4A5E-BFD2-0895C6027150}" destId="{776AC8B2-58A5-449A-AC8C-C0CFA5F04634}" srcOrd="1" destOrd="0" presId="urn:microsoft.com/office/officeart/2008/layout/LinedList"/>
    <dgm:cxn modelId="{57E22957-5F01-47CB-9B06-ED89BD411060}" type="presParOf" srcId="{776AC8B2-58A5-449A-AC8C-C0CFA5F04634}" destId="{129BC312-F6CB-4849-8956-17F485528B5D}" srcOrd="0" destOrd="0" presId="urn:microsoft.com/office/officeart/2008/layout/LinedList"/>
    <dgm:cxn modelId="{6569CFAF-849F-429D-97F2-BFF5284BF191}" type="presParOf" srcId="{776AC8B2-58A5-449A-AC8C-C0CFA5F04634}" destId="{29C02974-CC6A-4FD1-97F1-971EB218C288}" srcOrd="1" destOrd="0" presId="urn:microsoft.com/office/officeart/2008/layout/LinedList"/>
    <dgm:cxn modelId="{0D767F14-C1EF-49E9-B1BB-ACD9B2185A0A}" type="presParOf" srcId="{29C02974-CC6A-4FD1-97F1-971EB218C288}" destId="{4AEFCF1E-32FB-4EB3-98CA-104E840E03A0}" srcOrd="0" destOrd="0" presId="urn:microsoft.com/office/officeart/2008/layout/LinedList"/>
    <dgm:cxn modelId="{8B2EBCFC-4349-4D3B-AC52-84C8BF3BFF5A}" type="presParOf" srcId="{29C02974-CC6A-4FD1-97F1-971EB218C288}" destId="{8FC8F71E-DFEF-4C5C-813C-1D10585A5CDA}" srcOrd="1" destOrd="0" presId="urn:microsoft.com/office/officeart/2008/layout/LinedList"/>
    <dgm:cxn modelId="{4B305E77-1032-496B-9EE6-9B1AFB6A6729}" type="presParOf" srcId="{29C02974-CC6A-4FD1-97F1-971EB218C288}" destId="{BC996CD1-3E74-4D92-AD8A-C7ADEF2985CD}" srcOrd="2" destOrd="0" presId="urn:microsoft.com/office/officeart/2008/layout/LinedList"/>
    <dgm:cxn modelId="{F79BADA3-8CC6-4304-9966-9F33B868EDD9}" type="presParOf" srcId="{776AC8B2-58A5-449A-AC8C-C0CFA5F04634}" destId="{5564C82E-68D5-45BD-A9F9-55969C4164AE}" srcOrd="2" destOrd="0" presId="urn:microsoft.com/office/officeart/2008/layout/LinedList"/>
    <dgm:cxn modelId="{F9683125-DB86-4BF9-8051-98EEF235BE8C}" type="presParOf" srcId="{776AC8B2-58A5-449A-AC8C-C0CFA5F04634}" destId="{39F6696C-0C68-469B-B579-B0CAAB62D257}" srcOrd="3" destOrd="0" presId="urn:microsoft.com/office/officeart/2008/layout/LinedList"/>
    <dgm:cxn modelId="{5D39181C-4AEB-4157-B353-A0F3228C9FED}" type="presParOf" srcId="{776AC8B2-58A5-449A-AC8C-C0CFA5F04634}" destId="{90BEF558-9943-45DF-8B2D-D435DC6DA56F}" srcOrd="4" destOrd="0" presId="urn:microsoft.com/office/officeart/2008/layout/LinedList"/>
    <dgm:cxn modelId="{C6C7C1D4-FB26-4622-89D7-B6CA4DBD0B40}" type="presParOf" srcId="{90BEF558-9943-45DF-8B2D-D435DC6DA56F}" destId="{2ABBE8EA-EC28-406A-A6F0-D9797E5E7F4B}" srcOrd="0" destOrd="0" presId="urn:microsoft.com/office/officeart/2008/layout/LinedList"/>
    <dgm:cxn modelId="{BD32F33E-E414-4C13-9301-4F80144DC297}" type="presParOf" srcId="{90BEF558-9943-45DF-8B2D-D435DC6DA56F}" destId="{4C45DB39-F420-4B56-8652-7E16E4A55CFC}" srcOrd="1" destOrd="0" presId="urn:microsoft.com/office/officeart/2008/layout/LinedList"/>
    <dgm:cxn modelId="{451272EE-60A6-4764-AD40-11194F50D699}" type="presParOf" srcId="{90BEF558-9943-45DF-8B2D-D435DC6DA56F}" destId="{AF3C5321-1525-4B35-A910-E23CABE8212E}" srcOrd="2" destOrd="0" presId="urn:microsoft.com/office/officeart/2008/layout/LinedList"/>
    <dgm:cxn modelId="{33962FDC-F6F3-4784-A1B7-86CDC2542E8A}" type="presParOf" srcId="{776AC8B2-58A5-449A-AC8C-C0CFA5F04634}" destId="{BF41C844-7B58-4D19-882A-AA9E144CC108}" srcOrd="5" destOrd="0" presId="urn:microsoft.com/office/officeart/2008/layout/LinedList"/>
    <dgm:cxn modelId="{3C749699-EAC9-41D1-9E91-AB8DB0A541E1}" type="presParOf" srcId="{776AC8B2-58A5-449A-AC8C-C0CFA5F04634}" destId="{E5F61A92-93D1-4312-8519-6E5A861DA1CD}" srcOrd="6" destOrd="0" presId="urn:microsoft.com/office/officeart/2008/layout/LinedList"/>
    <dgm:cxn modelId="{03E42411-D28B-43C9-AFC7-04044CA19001}" type="presParOf" srcId="{776AC8B2-58A5-449A-AC8C-C0CFA5F04634}" destId="{EDF84E6D-4B0F-4343-BAD2-FE58E7B62606}" srcOrd="7" destOrd="0" presId="urn:microsoft.com/office/officeart/2008/layout/LinedList"/>
    <dgm:cxn modelId="{D3008A04-A412-4474-8268-4D034F70CFC0}" type="presParOf" srcId="{EDF84E6D-4B0F-4343-BAD2-FE58E7B62606}" destId="{2F87570C-C39C-48D1-B978-55828810B937}" srcOrd="0" destOrd="0" presId="urn:microsoft.com/office/officeart/2008/layout/LinedList"/>
    <dgm:cxn modelId="{607FBE8E-D6CF-4A15-BD57-F6A115B694E5}" type="presParOf" srcId="{EDF84E6D-4B0F-4343-BAD2-FE58E7B62606}" destId="{535D0C0F-CA18-4E1A-916C-80B731C5887C}" srcOrd="1" destOrd="0" presId="urn:microsoft.com/office/officeart/2008/layout/LinedList"/>
    <dgm:cxn modelId="{DBE7C019-43ED-4AE3-ACC7-8AF34566A5B9}" type="presParOf" srcId="{EDF84E6D-4B0F-4343-BAD2-FE58E7B62606}" destId="{E0E639BB-D03A-4F47-997E-C6A3313A7AD2}" srcOrd="2" destOrd="0" presId="urn:microsoft.com/office/officeart/2008/layout/LinedList"/>
    <dgm:cxn modelId="{6E4FBC6A-8E57-4CFF-A03E-01EE630F6A77}" type="presParOf" srcId="{776AC8B2-58A5-449A-AC8C-C0CFA5F04634}" destId="{7996BD70-C36F-4ABD-A210-EFCFAB9ADFF8}" srcOrd="8" destOrd="0" presId="urn:microsoft.com/office/officeart/2008/layout/LinedList"/>
    <dgm:cxn modelId="{A3217C76-5D76-4522-9360-56321FA7A65E}" type="presParOf" srcId="{776AC8B2-58A5-449A-AC8C-C0CFA5F04634}" destId="{61BA49EE-7613-4829-9E37-F0F514446FD9}" srcOrd="9" destOrd="0" presId="urn:microsoft.com/office/officeart/2008/layout/LinedList"/>
    <dgm:cxn modelId="{7AAD2F27-5CA1-48C8-91EE-81FF12746F35}" type="presParOf" srcId="{776AC8B2-58A5-449A-AC8C-C0CFA5F04634}" destId="{2F4312C3-2BD2-4DC5-BBE3-5B677C1087C6}" srcOrd="10" destOrd="0" presId="urn:microsoft.com/office/officeart/2008/layout/LinedList"/>
    <dgm:cxn modelId="{091DBCA5-F795-4079-94AB-F5DC456FF4C4}" type="presParOf" srcId="{2F4312C3-2BD2-4DC5-BBE3-5B677C1087C6}" destId="{A81242D6-7BAB-462C-BDFE-B3A163763278}" srcOrd="0" destOrd="0" presId="urn:microsoft.com/office/officeart/2008/layout/LinedList"/>
    <dgm:cxn modelId="{1368767D-8D12-43CB-8542-2FFF35BCAD29}" type="presParOf" srcId="{2F4312C3-2BD2-4DC5-BBE3-5B677C1087C6}" destId="{617AEB20-30A1-4288-BD50-F21EA699FD5D}" srcOrd="1" destOrd="0" presId="urn:microsoft.com/office/officeart/2008/layout/LinedList"/>
    <dgm:cxn modelId="{2F58D8CB-B838-4F71-8E59-A73DC2BDACC0}" type="presParOf" srcId="{2F4312C3-2BD2-4DC5-BBE3-5B677C1087C6}" destId="{1CF1C27E-8CF9-4C95-8DAA-842C30CCD92F}" srcOrd="2" destOrd="0" presId="urn:microsoft.com/office/officeart/2008/layout/LinedList"/>
    <dgm:cxn modelId="{ABB8DB9E-285C-4CB5-A8C0-D1B3C698C5A2}" type="presParOf" srcId="{776AC8B2-58A5-449A-AC8C-C0CFA5F04634}" destId="{63B1AAD3-AA22-42E4-A895-049ADE444671}" srcOrd="11" destOrd="0" presId="urn:microsoft.com/office/officeart/2008/layout/LinedList"/>
    <dgm:cxn modelId="{59DDE981-8935-4364-8222-8D91D33DC5B2}" type="presParOf" srcId="{776AC8B2-58A5-449A-AC8C-C0CFA5F04634}" destId="{30AF2CDF-0965-4283-A6C6-E2E180894DA2}" srcOrd="12" destOrd="0" presId="urn:microsoft.com/office/officeart/2008/layout/LinedList"/>
    <dgm:cxn modelId="{FA1B84FF-2732-49E4-AFB6-008623C7A53A}" type="presParOf" srcId="{776AC8B2-58A5-449A-AC8C-C0CFA5F04634}" destId="{C4863892-1559-470F-935D-6ED3579EA5B6}" srcOrd="13" destOrd="0" presId="urn:microsoft.com/office/officeart/2008/layout/LinedList"/>
    <dgm:cxn modelId="{2A31E686-16AE-4629-AC00-503BE69E7293}" type="presParOf" srcId="{C4863892-1559-470F-935D-6ED3579EA5B6}" destId="{E061A674-92B3-46BE-8430-65A5D84F9D3C}" srcOrd="0" destOrd="0" presId="urn:microsoft.com/office/officeart/2008/layout/LinedList"/>
    <dgm:cxn modelId="{59764E5D-ED47-43AA-8E49-9D04682ADBBA}" type="presParOf" srcId="{C4863892-1559-470F-935D-6ED3579EA5B6}" destId="{CA82F195-4B5E-4EAB-811C-B656F251C395}" srcOrd="1" destOrd="0" presId="urn:microsoft.com/office/officeart/2008/layout/LinedList"/>
    <dgm:cxn modelId="{BB887F55-4A5E-4559-BD8B-3B8189290637}" type="presParOf" srcId="{C4863892-1559-470F-935D-6ED3579EA5B6}" destId="{AA304042-D8CA-4A7A-8EE7-EFC95FFDE829}" srcOrd="2" destOrd="0" presId="urn:microsoft.com/office/officeart/2008/layout/LinedList"/>
    <dgm:cxn modelId="{28B6B4F8-DF8C-45C6-A828-403B3D987222}" type="presParOf" srcId="{776AC8B2-58A5-449A-AC8C-C0CFA5F04634}" destId="{F30BD32C-6913-432A-A3E3-EED14A3100ED}" srcOrd="14" destOrd="0" presId="urn:microsoft.com/office/officeart/2008/layout/LinedList"/>
    <dgm:cxn modelId="{3A9549B9-5770-43D1-AF67-378B30EA5D60}" type="presParOf" srcId="{776AC8B2-58A5-449A-AC8C-C0CFA5F04634}" destId="{1FF7D0E1-70F2-4B81-A666-8F8B6B4F1A8C}"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84B1EF-A983-4F55-B81B-66627075DA02}" type="doc">
      <dgm:prSet loTypeId="urn:microsoft.com/office/officeart/2005/8/layout/hList3" loCatId="list" qsTypeId="urn:microsoft.com/office/officeart/2005/8/quickstyle/simple1" qsCatId="simple" csTypeId="urn:microsoft.com/office/officeart/2005/8/colors/accent6_1" csCatId="accent6" phldr="1"/>
      <dgm:spPr/>
      <dgm:t>
        <a:bodyPr/>
        <a:lstStyle/>
        <a:p>
          <a:endParaRPr lang="de-DE"/>
        </a:p>
      </dgm:t>
    </dgm:pt>
    <dgm:pt modelId="{36DDC8F4-A6A2-450C-BD96-99BD1E1F317C}">
      <dgm:prSet phldrT="[Text]"/>
      <dgm:spPr/>
      <dgm:t>
        <a:bodyPr/>
        <a:lstStyle/>
        <a:p>
          <a:r>
            <a:rPr lang="de-DE" dirty="0" err="1"/>
            <a:t>Functions</a:t>
          </a:r>
          <a:r>
            <a:rPr lang="de-DE" dirty="0"/>
            <a:t> </a:t>
          </a:r>
          <a:r>
            <a:rPr lang="de-DE" dirty="0" err="1"/>
            <a:t>of</a:t>
          </a:r>
          <a:r>
            <a:rPr lang="de-DE" dirty="0"/>
            <a:t> Performance Appraisal</a:t>
          </a:r>
        </a:p>
      </dgm:t>
    </dgm:pt>
    <dgm:pt modelId="{2929726E-9254-473A-861E-E7C0EA36EAAA}" type="parTrans" cxnId="{B95D1218-9A97-49A1-A19E-B28673FCEC2B}">
      <dgm:prSet/>
      <dgm:spPr/>
      <dgm:t>
        <a:bodyPr/>
        <a:lstStyle/>
        <a:p>
          <a:endParaRPr lang="de-DE"/>
        </a:p>
      </dgm:t>
    </dgm:pt>
    <dgm:pt modelId="{5CEA6B3E-FFD8-4B89-8365-3EBDF8231742}" type="sibTrans" cxnId="{B95D1218-9A97-49A1-A19E-B28673FCEC2B}">
      <dgm:prSet/>
      <dgm:spPr/>
      <dgm:t>
        <a:bodyPr/>
        <a:lstStyle/>
        <a:p>
          <a:endParaRPr lang="de-DE"/>
        </a:p>
      </dgm:t>
    </dgm:pt>
    <dgm:pt modelId="{55D9DF59-97F9-4EAD-8EFB-EDFE357471C1}">
      <dgm:prSet phldrT="[Text]"/>
      <dgm:spPr/>
      <dgm:t>
        <a:bodyPr/>
        <a:lstStyle/>
        <a:p>
          <a:pPr>
            <a:buClrTx/>
            <a:buFontTx/>
            <a:buNone/>
          </a:pPr>
          <a:r>
            <a:rPr lang="en-US" altLang="de-DE" b="0" i="0" dirty="0">
              <a:latin typeface="Calibri" panose="020F0502020204030204" pitchFamily="34" charset="0"/>
            </a:rPr>
            <a:t>To provide feedback to individuals on how well they are doing</a:t>
          </a:r>
          <a:endParaRPr lang="de-DE" dirty="0"/>
        </a:p>
      </dgm:t>
    </dgm:pt>
    <dgm:pt modelId="{0B7D2240-4E1A-47F2-955E-BF0EF361AC22}" type="parTrans" cxnId="{4EBBBAEA-AD02-4FF9-AA9B-A64010D1C709}">
      <dgm:prSet/>
      <dgm:spPr/>
      <dgm:t>
        <a:bodyPr/>
        <a:lstStyle/>
        <a:p>
          <a:endParaRPr lang="de-DE"/>
        </a:p>
      </dgm:t>
    </dgm:pt>
    <dgm:pt modelId="{5DF8DB20-61B5-46E8-8362-99C4A051A7C4}" type="sibTrans" cxnId="{4EBBBAEA-AD02-4FF9-AA9B-A64010D1C709}">
      <dgm:prSet/>
      <dgm:spPr/>
      <dgm:t>
        <a:bodyPr/>
        <a:lstStyle/>
        <a:p>
          <a:endParaRPr lang="de-DE"/>
        </a:p>
      </dgm:t>
    </dgm:pt>
    <dgm:pt modelId="{4388A37A-3201-4966-B2AA-453E2E508C29}">
      <dgm:prSet phldrT="[Text]"/>
      <dgm:spPr/>
      <dgm:t>
        <a:bodyPr/>
        <a:lstStyle/>
        <a:p>
          <a:pPr>
            <a:buClrTx/>
            <a:buFontTx/>
            <a:buNone/>
          </a:pPr>
          <a:r>
            <a:rPr lang="en-US" altLang="de-DE" b="0" i="0" dirty="0">
              <a:latin typeface="Calibri" panose="020F0502020204030204" pitchFamily="34" charset="0"/>
            </a:rPr>
            <a:t>To provide a basis for rewarding top performers</a:t>
          </a:r>
          <a:endParaRPr lang="de-DE" dirty="0"/>
        </a:p>
      </dgm:t>
    </dgm:pt>
    <dgm:pt modelId="{A8C272E8-C33B-4458-A367-39C8ECF3A722}" type="parTrans" cxnId="{D1EF4941-E708-4440-AF70-964D59889960}">
      <dgm:prSet/>
      <dgm:spPr/>
      <dgm:t>
        <a:bodyPr/>
        <a:lstStyle/>
        <a:p>
          <a:endParaRPr lang="de-DE"/>
        </a:p>
      </dgm:t>
    </dgm:pt>
    <dgm:pt modelId="{DADDDDC8-E508-43F1-B594-DF40AC97360E}" type="sibTrans" cxnId="{D1EF4941-E708-4440-AF70-964D59889960}">
      <dgm:prSet/>
      <dgm:spPr/>
      <dgm:t>
        <a:bodyPr/>
        <a:lstStyle/>
        <a:p>
          <a:endParaRPr lang="de-DE"/>
        </a:p>
      </dgm:t>
    </dgm:pt>
    <dgm:pt modelId="{5B0037B8-1BC7-45F8-9C1E-989162E75989}">
      <dgm:prSet phldrT="[Text]"/>
      <dgm:spPr/>
      <dgm:t>
        <a:bodyPr/>
        <a:lstStyle/>
        <a:p>
          <a:pPr>
            <a:buClrTx/>
            <a:buFontTx/>
            <a:buNone/>
          </a:pPr>
          <a:r>
            <a:rPr lang="en-US" altLang="de-DE" b="0" i="0" dirty="0">
              <a:latin typeface="Calibri" panose="020F0502020204030204" pitchFamily="34" charset="0"/>
            </a:rPr>
            <a:t>To identify areas in which additional training and development may be needed</a:t>
          </a:r>
        </a:p>
      </dgm:t>
    </dgm:pt>
    <dgm:pt modelId="{E39641B3-D9D4-4E99-9553-3D431A4DEA23}" type="parTrans" cxnId="{24FA98F8-4CB3-44BA-81C8-4F69C67CEA6C}">
      <dgm:prSet/>
      <dgm:spPr/>
      <dgm:t>
        <a:bodyPr/>
        <a:lstStyle/>
        <a:p>
          <a:endParaRPr lang="de-DE"/>
        </a:p>
      </dgm:t>
    </dgm:pt>
    <dgm:pt modelId="{891D4241-998A-41E7-AD81-5930B1592EC7}" type="sibTrans" cxnId="{24FA98F8-4CB3-44BA-81C8-4F69C67CEA6C}">
      <dgm:prSet/>
      <dgm:spPr/>
      <dgm:t>
        <a:bodyPr/>
        <a:lstStyle/>
        <a:p>
          <a:endParaRPr lang="de-DE"/>
        </a:p>
      </dgm:t>
    </dgm:pt>
    <dgm:pt modelId="{27151065-130A-4EBA-A20F-FB12603B13D1}">
      <dgm:prSet phldrT="[Text]"/>
      <dgm:spPr/>
      <dgm:t>
        <a:bodyPr/>
        <a:lstStyle/>
        <a:p>
          <a:pPr>
            <a:buClrTx/>
            <a:buFontTx/>
            <a:buNone/>
          </a:pPr>
          <a:r>
            <a:rPr lang="en-US" altLang="de-DE" b="0" i="0" dirty="0">
              <a:latin typeface="Calibri" panose="020F0502020204030204" pitchFamily="34" charset="0"/>
            </a:rPr>
            <a:t>To identify problem areas that may call for a change in assignment</a:t>
          </a:r>
        </a:p>
      </dgm:t>
    </dgm:pt>
    <dgm:pt modelId="{87EF1910-6A7E-4D4C-95C5-297A00B412CC}" type="parTrans" cxnId="{8A2B3C66-A686-47B3-9541-AA3B05A58F77}">
      <dgm:prSet/>
      <dgm:spPr/>
      <dgm:t>
        <a:bodyPr/>
        <a:lstStyle/>
        <a:p>
          <a:endParaRPr lang="de-DE"/>
        </a:p>
      </dgm:t>
    </dgm:pt>
    <dgm:pt modelId="{A67784D9-3B2E-4DDC-99F2-8E07F53781F2}" type="sibTrans" cxnId="{8A2B3C66-A686-47B3-9541-AA3B05A58F77}">
      <dgm:prSet/>
      <dgm:spPr/>
      <dgm:t>
        <a:bodyPr/>
        <a:lstStyle/>
        <a:p>
          <a:endParaRPr lang="de-DE"/>
        </a:p>
      </dgm:t>
    </dgm:pt>
    <dgm:pt modelId="{DD2BF0A4-630F-4B16-9F63-4126FB5518A2}" type="pres">
      <dgm:prSet presAssocID="{F784B1EF-A983-4F55-B81B-66627075DA02}" presName="composite" presStyleCnt="0">
        <dgm:presLayoutVars>
          <dgm:chMax val="1"/>
          <dgm:dir/>
          <dgm:resizeHandles val="exact"/>
        </dgm:presLayoutVars>
      </dgm:prSet>
      <dgm:spPr/>
    </dgm:pt>
    <dgm:pt modelId="{203B865C-29B2-4624-ABB5-46C08D8F64EB}" type="pres">
      <dgm:prSet presAssocID="{36DDC8F4-A6A2-450C-BD96-99BD1E1F317C}" presName="roof" presStyleLbl="dkBgShp" presStyleIdx="0" presStyleCnt="2"/>
      <dgm:spPr/>
    </dgm:pt>
    <dgm:pt modelId="{54557023-7C95-4C3E-9136-9E1616ABE676}" type="pres">
      <dgm:prSet presAssocID="{36DDC8F4-A6A2-450C-BD96-99BD1E1F317C}" presName="pillars" presStyleCnt="0"/>
      <dgm:spPr/>
    </dgm:pt>
    <dgm:pt modelId="{170C091D-4A7C-4419-9882-E49C31BA4B98}" type="pres">
      <dgm:prSet presAssocID="{36DDC8F4-A6A2-450C-BD96-99BD1E1F317C}" presName="pillar1" presStyleLbl="node1" presStyleIdx="0" presStyleCnt="4">
        <dgm:presLayoutVars>
          <dgm:bulletEnabled val="1"/>
        </dgm:presLayoutVars>
      </dgm:prSet>
      <dgm:spPr/>
    </dgm:pt>
    <dgm:pt modelId="{2BA33A09-FF85-418B-962B-BB8133535876}" type="pres">
      <dgm:prSet presAssocID="{4388A37A-3201-4966-B2AA-453E2E508C29}" presName="pillarX" presStyleLbl="node1" presStyleIdx="1" presStyleCnt="4">
        <dgm:presLayoutVars>
          <dgm:bulletEnabled val="1"/>
        </dgm:presLayoutVars>
      </dgm:prSet>
      <dgm:spPr/>
    </dgm:pt>
    <dgm:pt modelId="{1256C7E2-9839-4104-8068-85F568DA1C95}" type="pres">
      <dgm:prSet presAssocID="{5B0037B8-1BC7-45F8-9C1E-989162E75989}" presName="pillarX" presStyleLbl="node1" presStyleIdx="2" presStyleCnt="4">
        <dgm:presLayoutVars>
          <dgm:bulletEnabled val="1"/>
        </dgm:presLayoutVars>
      </dgm:prSet>
      <dgm:spPr/>
    </dgm:pt>
    <dgm:pt modelId="{B4E04BBB-23A0-48C7-AC24-E33A83094BE9}" type="pres">
      <dgm:prSet presAssocID="{27151065-130A-4EBA-A20F-FB12603B13D1}" presName="pillarX" presStyleLbl="node1" presStyleIdx="3" presStyleCnt="4">
        <dgm:presLayoutVars>
          <dgm:bulletEnabled val="1"/>
        </dgm:presLayoutVars>
      </dgm:prSet>
      <dgm:spPr/>
    </dgm:pt>
    <dgm:pt modelId="{82AF70B4-362C-4414-845E-09D432983F1A}" type="pres">
      <dgm:prSet presAssocID="{36DDC8F4-A6A2-450C-BD96-99BD1E1F317C}" presName="base" presStyleLbl="dkBgShp" presStyleIdx="1" presStyleCnt="2"/>
      <dgm:spPr/>
    </dgm:pt>
  </dgm:ptLst>
  <dgm:cxnLst>
    <dgm:cxn modelId="{B95D1218-9A97-49A1-A19E-B28673FCEC2B}" srcId="{F784B1EF-A983-4F55-B81B-66627075DA02}" destId="{36DDC8F4-A6A2-450C-BD96-99BD1E1F317C}" srcOrd="0" destOrd="0" parTransId="{2929726E-9254-473A-861E-E7C0EA36EAAA}" sibTransId="{5CEA6B3E-FFD8-4B89-8365-3EBDF8231742}"/>
    <dgm:cxn modelId="{E3C21F29-275C-440F-95A7-0641CA187C04}" type="presOf" srcId="{4388A37A-3201-4966-B2AA-453E2E508C29}" destId="{2BA33A09-FF85-418B-962B-BB8133535876}" srcOrd="0" destOrd="0" presId="urn:microsoft.com/office/officeart/2005/8/layout/hList3"/>
    <dgm:cxn modelId="{452BBE5C-DBAE-4C55-8F1B-C88A6D31E3E1}" type="presOf" srcId="{27151065-130A-4EBA-A20F-FB12603B13D1}" destId="{B4E04BBB-23A0-48C7-AC24-E33A83094BE9}" srcOrd="0" destOrd="0" presId="urn:microsoft.com/office/officeart/2005/8/layout/hList3"/>
    <dgm:cxn modelId="{D1EF4941-E708-4440-AF70-964D59889960}" srcId="{36DDC8F4-A6A2-450C-BD96-99BD1E1F317C}" destId="{4388A37A-3201-4966-B2AA-453E2E508C29}" srcOrd="1" destOrd="0" parTransId="{A8C272E8-C33B-4458-A367-39C8ECF3A722}" sibTransId="{DADDDDC8-E508-43F1-B594-DF40AC97360E}"/>
    <dgm:cxn modelId="{8A2B3C66-A686-47B3-9541-AA3B05A58F77}" srcId="{36DDC8F4-A6A2-450C-BD96-99BD1E1F317C}" destId="{27151065-130A-4EBA-A20F-FB12603B13D1}" srcOrd="3" destOrd="0" parTransId="{87EF1910-6A7E-4D4C-95C5-297A00B412CC}" sibTransId="{A67784D9-3B2E-4DDC-99F2-8E07F53781F2}"/>
    <dgm:cxn modelId="{FEE1D5A0-EA2B-4EFF-9706-DD45F4EAC8CA}" type="presOf" srcId="{55D9DF59-97F9-4EAD-8EFB-EDFE357471C1}" destId="{170C091D-4A7C-4419-9882-E49C31BA4B98}" srcOrd="0" destOrd="0" presId="urn:microsoft.com/office/officeart/2005/8/layout/hList3"/>
    <dgm:cxn modelId="{67DAB6A3-5D50-4120-911E-19E7DE3D9357}" type="presOf" srcId="{F784B1EF-A983-4F55-B81B-66627075DA02}" destId="{DD2BF0A4-630F-4B16-9F63-4126FB5518A2}" srcOrd="0" destOrd="0" presId="urn:microsoft.com/office/officeart/2005/8/layout/hList3"/>
    <dgm:cxn modelId="{4FE06DCD-14A8-4ABD-877E-133366F76273}" type="presOf" srcId="{36DDC8F4-A6A2-450C-BD96-99BD1E1F317C}" destId="{203B865C-29B2-4624-ABB5-46C08D8F64EB}" srcOrd="0" destOrd="0" presId="urn:microsoft.com/office/officeart/2005/8/layout/hList3"/>
    <dgm:cxn modelId="{D05FB7D0-031C-4304-A41C-929C831DC5B1}" type="presOf" srcId="{5B0037B8-1BC7-45F8-9C1E-989162E75989}" destId="{1256C7E2-9839-4104-8068-85F568DA1C95}" srcOrd="0" destOrd="0" presId="urn:microsoft.com/office/officeart/2005/8/layout/hList3"/>
    <dgm:cxn modelId="{4EBBBAEA-AD02-4FF9-AA9B-A64010D1C709}" srcId="{36DDC8F4-A6A2-450C-BD96-99BD1E1F317C}" destId="{55D9DF59-97F9-4EAD-8EFB-EDFE357471C1}" srcOrd="0" destOrd="0" parTransId="{0B7D2240-4E1A-47F2-955E-BF0EF361AC22}" sibTransId="{5DF8DB20-61B5-46E8-8362-99C4A051A7C4}"/>
    <dgm:cxn modelId="{24FA98F8-4CB3-44BA-81C8-4F69C67CEA6C}" srcId="{36DDC8F4-A6A2-450C-BD96-99BD1E1F317C}" destId="{5B0037B8-1BC7-45F8-9C1E-989162E75989}" srcOrd="2" destOrd="0" parTransId="{E39641B3-D9D4-4E99-9553-3D431A4DEA23}" sibTransId="{891D4241-998A-41E7-AD81-5930B1592EC7}"/>
    <dgm:cxn modelId="{42A85E8D-30AF-4551-85C1-34DBE07F0377}" type="presParOf" srcId="{DD2BF0A4-630F-4B16-9F63-4126FB5518A2}" destId="{203B865C-29B2-4624-ABB5-46C08D8F64EB}" srcOrd="0" destOrd="0" presId="urn:microsoft.com/office/officeart/2005/8/layout/hList3"/>
    <dgm:cxn modelId="{516E56BE-5708-4F82-BDB6-848C0DD8A3F9}" type="presParOf" srcId="{DD2BF0A4-630F-4B16-9F63-4126FB5518A2}" destId="{54557023-7C95-4C3E-9136-9E1616ABE676}" srcOrd="1" destOrd="0" presId="urn:microsoft.com/office/officeart/2005/8/layout/hList3"/>
    <dgm:cxn modelId="{D6EF0CCF-53E2-4167-956B-E3FBE363BAB8}" type="presParOf" srcId="{54557023-7C95-4C3E-9136-9E1616ABE676}" destId="{170C091D-4A7C-4419-9882-E49C31BA4B98}" srcOrd="0" destOrd="0" presId="urn:microsoft.com/office/officeart/2005/8/layout/hList3"/>
    <dgm:cxn modelId="{3745B8C8-6426-4C95-9354-0612F6B59DF0}" type="presParOf" srcId="{54557023-7C95-4C3E-9136-9E1616ABE676}" destId="{2BA33A09-FF85-418B-962B-BB8133535876}" srcOrd="1" destOrd="0" presId="urn:microsoft.com/office/officeart/2005/8/layout/hList3"/>
    <dgm:cxn modelId="{269DDEBB-5A36-45F1-94C8-BC42B54ADDAE}" type="presParOf" srcId="{54557023-7C95-4C3E-9136-9E1616ABE676}" destId="{1256C7E2-9839-4104-8068-85F568DA1C95}" srcOrd="2" destOrd="0" presId="urn:microsoft.com/office/officeart/2005/8/layout/hList3"/>
    <dgm:cxn modelId="{2BA78D53-4C62-4786-94A1-9BD86C692867}" type="presParOf" srcId="{54557023-7C95-4C3E-9136-9E1616ABE676}" destId="{B4E04BBB-23A0-48C7-AC24-E33A83094BE9}" srcOrd="3" destOrd="0" presId="urn:microsoft.com/office/officeart/2005/8/layout/hList3"/>
    <dgm:cxn modelId="{CE710A76-6A1F-41DF-AFDD-1EBB8B247F46}" type="presParOf" srcId="{DD2BF0A4-630F-4B16-9F63-4126FB5518A2}" destId="{82AF70B4-362C-4414-845E-09D432983F1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160B24-0D1F-43ED-BD03-B430977E7358}" type="doc">
      <dgm:prSet loTypeId="urn:microsoft.com/office/officeart/2005/8/layout/vList3" loCatId="list" qsTypeId="urn:microsoft.com/office/officeart/2005/8/quickstyle/simple1" qsCatId="simple" csTypeId="urn:microsoft.com/office/officeart/2005/8/colors/accent6_2" csCatId="accent6" phldr="1"/>
      <dgm:spPr/>
    </dgm:pt>
    <dgm:pt modelId="{34C76D75-98A1-4B25-995E-7F04D09DAB96}">
      <dgm:prSet phldrT="[Text]"/>
      <dgm:spPr/>
      <dgm:t>
        <a:bodyPr/>
        <a:lstStyle/>
        <a:p>
          <a:r>
            <a:rPr lang="en-GB" noProof="0" dirty="0"/>
            <a:t>Organisational structure has to maintain a balance between structural stability and flexibility</a:t>
          </a:r>
        </a:p>
      </dgm:t>
    </dgm:pt>
    <dgm:pt modelId="{1D85C212-7974-4897-AF0A-FC8DC5CD64E6}" type="parTrans" cxnId="{BF01AAA1-BB92-4D64-9B89-BE2EF8953EB9}">
      <dgm:prSet/>
      <dgm:spPr/>
      <dgm:t>
        <a:bodyPr/>
        <a:lstStyle/>
        <a:p>
          <a:endParaRPr lang="de-DE"/>
        </a:p>
      </dgm:t>
    </dgm:pt>
    <dgm:pt modelId="{FDC808C4-9390-4F9F-9120-8AAB8B8D5B41}" type="sibTrans" cxnId="{BF01AAA1-BB92-4D64-9B89-BE2EF8953EB9}">
      <dgm:prSet/>
      <dgm:spPr/>
      <dgm:t>
        <a:bodyPr/>
        <a:lstStyle/>
        <a:p>
          <a:endParaRPr lang="de-DE"/>
        </a:p>
      </dgm:t>
    </dgm:pt>
    <dgm:pt modelId="{81501999-59B5-4518-A25A-2E19E4844F87}">
      <dgm:prSet phldrT="[Text]"/>
      <dgm:spPr/>
      <dgm:t>
        <a:bodyPr/>
        <a:lstStyle/>
        <a:p>
          <a:r>
            <a:rPr lang="en-GB" noProof="0" dirty="0"/>
            <a:t>Organisational structure and HR strategies have to be in line with the alternative international strategy chosen</a:t>
          </a:r>
        </a:p>
      </dgm:t>
    </dgm:pt>
    <dgm:pt modelId="{BE19BF4B-C115-42B1-A09B-6CC0C9D00C91}" type="parTrans" cxnId="{D0940C27-1911-4EBE-87A3-009528FDF8F1}">
      <dgm:prSet/>
      <dgm:spPr/>
      <dgm:t>
        <a:bodyPr/>
        <a:lstStyle/>
        <a:p>
          <a:endParaRPr lang="de-DE"/>
        </a:p>
      </dgm:t>
    </dgm:pt>
    <dgm:pt modelId="{DBAF5C8C-2807-4D20-83C5-F7E5E16A3D08}" type="sibTrans" cxnId="{D0940C27-1911-4EBE-87A3-009528FDF8F1}">
      <dgm:prSet/>
      <dgm:spPr/>
      <dgm:t>
        <a:bodyPr/>
        <a:lstStyle/>
        <a:p>
          <a:endParaRPr lang="de-DE"/>
        </a:p>
      </dgm:t>
    </dgm:pt>
    <dgm:pt modelId="{0BFAABCB-08AB-4925-AA61-7FC2A5671072}">
      <dgm:prSet phldrT="[Text]"/>
      <dgm:spPr/>
      <dgm:t>
        <a:bodyPr/>
        <a:lstStyle/>
        <a:p>
          <a:r>
            <a:rPr lang="en-GB" noProof="0" dirty="0"/>
            <a:t>The common staffing strategies are Ethnocentric, </a:t>
          </a:r>
          <a:r>
            <a:rPr lang="en-GB" noProof="0" dirty="0" err="1"/>
            <a:t>Policentric</a:t>
          </a:r>
          <a:r>
            <a:rPr lang="en-GB" noProof="0" dirty="0"/>
            <a:t>, and Geocentric</a:t>
          </a:r>
        </a:p>
      </dgm:t>
    </dgm:pt>
    <dgm:pt modelId="{F62156D0-FA4C-4152-A34E-8DE89F8B2F10}" type="parTrans" cxnId="{BF6BCA58-A228-4B5F-92E3-A410681A05C6}">
      <dgm:prSet/>
      <dgm:spPr/>
      <dgm:t>
        <a:bodyPr/>
        <a:lstStyle/>
        <a:p>
          <a:endParaRPr lang="de-DE"/>
        </a:p>
      </dgm:t>
    </dgm:pt>
    <dgm:pt modelId="{545CD9AF-39F6-4924-A471-57783EC64910}" type="sibTrans" cxnId="{BF6BCA58-A228-4B5F-92E3-A410681A05C6}">
      <dgm:prSet/>
      <dgm:spPr/>
      <dgm:t>
        <a:bodyPr/>
        <a:lstStyle/>
        <a:p>
          <a:endParaRPr lang="de-DE"/>
        </a:p>
      </dgm:t>
    </dgm:pt>
    <dgm:pt modelId="{3BBD2BD4-9EB5-44FE-85F0-2DE33C860C94}" type="pres">
      <dgm:prSet presAssocID="{FA160B24-0D1F-43ED-BD03-B430977E7358}" presName="linearFlow" presStyleCnt="0">
        <dgm:presLayoutVars>
          <dgm:dir/>
          <dgm:resizeHandles val="exact"/>
        </dgm:presLayoutVars>
      </dgm:prSet>
      <dgm:spPr/>
    </dgm:pt>
    <dgm:pt modelId="{109C7727-BDA8-47BC-8D57-FFF8754A914B}" type="pres">
      <dgm:prSet presAssocID="{34C76D75-98A1-4B25-995E-7F04D09DAB96}" presName="composite" presStyleCnt="0"/>
      <dgm:spPr/>
    </dgm:pt>
    <dgm:pt modelId="{252C408F-7A99-42C8-82FA-290669E326C0}" type="pres">
      <dgm:prSet presAssocID="{34C76D75-98A1-4B25-995E-7F04D09DAB96}"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998C0E72-4568-4EFA-9A89-722E1227FE6E}" type="pres">
      <dgm:prSet presAssocID="{34C76D75-98A1-4B25-995E-7F04D09DAB96}" presName="txShp" presStyleLbl="node1" presStyleIdx="0" presStyleCnt="3">
        <dgm:presLayoutVars>
          <dgm:bulletEnabled val="1"/>
        </dgm:presLayoutVars>
      </dgm:prSet>
      <dgm:spPr/>
    </dgm:pt>
    <dgm:pt modelId="{19DDE5BD-658E-49D2-9BCD-64859991F31E}" type="pres">
      <dgm:prSet presAssocID="{FDC808C4-9390-4F9F-9120-8AAB8B8D5B41}" presName="spacing" presStyleCnt="0"/>
      <dgm:spPr/>
    </dgm:pt>
    <dgm:pt modelId="{9F76C9B9-92A7-437A-8076-CAC8D9730E60}" type="pres">
      <dgm:prSet presAssocID="{81501999-59B5-4518-A25A-2E19E4844F87}" presName="composite" presStyleCnt="0"/>
      <dgm:spPr/>
    </dgm:pt>
    <dgm:pt modelId="{28EDAEA0-13E6-4A74-9690-87D0FF42E6E1}" type="pres">
      <dgm:prSet presAssocID="{81501999-59B5-4518-A25A-2E19E4844F87}"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dgm:spPr>
    </dgm:pt>
    <dgm:pt modelId="{0C022728-1F41-488F-80B9-55EECBE4DCD1}" type="pres">
      <dgm:prSet presAssocID="{81501999-59B5-4518-A25A-2E19E4844F87}" presName="txShp" presStyleLbl="node1" presStyleIdx="1" presStyleCnt="3">
        <dgm:presLayoutVars>
          <dgm:bulletEnabled val="1"/>
        </dgm:presLayoutVars>
      </dgm:prSet>
      <dgm:spPr/>
    </dgm:pt>
    <dgm:pt modelId="{8F51B7DC-D94F-44CE-95DD-C46F69618A81}" type="pres">
      <dgm:prSet presAssocID="{DBAF5C8C-2807-4D20-83C5-F7E5E16A3D08}" presName="spacing" presStyleCnt="0"/>
      <dgm:spPr/>
    </dgm:pt>
    <dgm:pt modelId="{9879CE2E-CA78-4815-AD56-33F8653B4558}" type="pres">
      <dgm:prSet presAssocID="{0BFAABCB-08AB-4925-AA61-7FC2A5671072}" presName="composite" presStyleCnt="0"/>
      <dgm:spPr/>
    </dgm:pt>
    <dgm:pt modelId="{FAAAC96F-50D4-47FA-958C-1164FDE3572F}" type="pres">
      <dgm:prSet presAssocID="{0BFAABCB-08AB-4925-AA61-7FC2A5671072}" presName="imgShp" presStyleLbl="fgImgPlace1" presStyleIdx="2" presStyleCnt="3"/>
      <dgm:spPr>
        <a:blipFill>
          <a:blip xmlns:r="http://schemas.openxmlformats.org/officeDocument/2006/relationships" r:embed="rId5"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 modelId="{A09E95A4-99B1-4C38-9868-3A5C15C0562B}" type="pres">
      <dgm:prSet presAssocID="{0BFAABCB-08AB-4925-AA61-7FC2A5671072}" presName="txShp" presStyleLbl="node1" presStyleIdx="2" presStyleCnt="3">
        <dgm:presLayoutVars>
          <dgm:bulletEnabled val="1"/>
        </dgm:presLayoutVars>
      </dgm:prSet>
      <dgm:spPr/>
    </dgm:pt>
  </dgm:ptLst>
  <dgm:cxnLst>
    <dgm:cxn modelId="{D4DF8209-4F00-4928-851B-361A1F626ED1}" type="presOf" srcId="{81501999-59B5-4518-A25A-2E19E4844F87}" destId="{0C022728-1F41-488F-80B9-55EECBE4DCD1}" srcOrd="0" destOrd="0" presId="urn:microsoft.com/office/officeart/2005/8/layout/vList3"/>
    <dgm:cxn modelId="{A3CAE122-73A0-4954-B63D-2593A13BB889}" type="presOf" srcId="{FA160B24-0D1F-43ED-BD03-B430977E7358}" destId="{3BBD2BD4-9EB5-44FE-85F0-2DE33C860C94}" srcOrd="0" destOrd="0" presId="urn:microsoft.com/office/officeart/2005/8/layout/vList3"/>
    <dgm:cxn modelId="{D0940C27-1911-4EBE-87A3-009528FDF8F1}" srcId="{FA160B24-0D1F-43ED-BD03-B430977E7358}" destId="{81501999-59B5-4518-A25A-2E19E4844F87}" srcOrd="1" destOrd="0" parTransId="{BE19BF4B-C115-42B1-A09B-6CC0C9D00C91}" sibTransId="{DBAF5C8C-2807-4D20-83C5-F7E5E16A3D08}"/>
    <dgm:cxn modelId="{BF6BCA58-A228-4B5F-92E3-A410681A05C6}" srcId="{FA160B24-0D1F-43ED-BD03-B430977E7358}" destId="{0BFAABCB-08AB-4925-AA61-7FC2A5671072}" srcOrd="2" destOrd="0" parTransId="{F62156D0-FA4C-4152-A34E-8DE89F8B2F10}" sibTransId="{545CD9AF-39F6-4924-A471-57783EC64910}"/>
    <dgm:cxn modelId="{19263D7B-89AA-458D-9446-5E4F4AFD8646}" type="presOf" srcId="{34C76D75-98A1-4B25-995E-7F04D09DAB96}" destId="{998C0E72-4568-4EFA-9A89-722E1227FE6E}" srcOrd="0" destOrd="0" presId="urn:microsoft.com/office/officeart/2005/8/layout/vList3"/>
    <dgm:cxn modelId="{BF01AAA1-BB92-4D64-9B89-BE2EF8953EB9}" srcId="{FA160B24-0D1F-43ED-BD03-B430977E7358}" destId="{34C76D75-98A1-4B25-995E-7F04D09DAB96}" srcOrd="0" destOrd="0" parTransId="{1D85C212-7974-4897-AF0A-FC8DC5CD64E6}" sibTransId="{FDC808C4-9390-4F9F-9120-8AAB8B8D5B41}"/>
    <dgm:cxn modelId="{744B45B3-1684-4F1B-A3DF-71CB01B4E506}" type="presOf" srcId="{0BFAABCB-08AB-4925-AA61-7FC2A5671072}" destId="{A09E95A4-99B1-4C38-9868-3A5C15C0562B}" srcOrd="0" destOrd="0" presId="urn:microsoft.com/office/officeart/2005/8/layout/vList3"/>
    <dgm:cxn modelId="{DEF90755-D2AF-42D4-987A-5C0832AC9040}" type="presParOf" srcId="{3BBD2BD4-9EB5-44FE-85F0-2DE33C860C94}" destId="{109C7727-BDA8-47BC-8D57-FFF8754A914B}" srcOrd="0" destOrd="0" presId="urn:microsoft.com/office/officeart/2005/8/layout/vList3"/>
    <dgm:cxn modelId="{B2101479-0B47-4DF6-89F8-52ABF22BB25D}" type="presParOf" srcId="{109C7727-BDA8-47BC-8D57-FFF8754A914B}" destId="{252C408F-7A99-42C8-82FA-290669E326C0}" srcOrd="0" destOrd="0" presId="urn:microsoft.com/office/officeart/2005/8/layout/vList3"/>
    <dgm:cxn modelId="{9868CC37-01D7-49FD-A0BB-5EAADB429157}" type="presParOf" srcId="{109C7727-BDA8-47BC-8D57-FFF8754A914B}" destId="{998C0E72-4568-4EFA-9A89-722E1227FE6E}" srcOrd="1" destOrd="0" presId="urn:microsoft.com/office/officeart/2005/8/layout/vList3"/>
    <dgm:cxn modelId="{42B999F5-3C94-43B9-8CAF-6310BDB74937}" type="presParOf" srcId="{3BBD2BD4-9EB5-44FE-85F0-2DE33C860C94}" destId="{19DDE5BD-658E-49D2-9BCD-64859991F31E}" srcOrd="1" destOrd="0" presId="urn:microsoft.com/office/officeart/2005/8/layout/vList3"/>
    <dgm:cxn modelId="{0026B1B4-95FE-4015-8ABA-E6A683CD609E}" type="presParOf" srcId="{3BBD2BD4-9EB5-44FE-85F0-2DE33C860C94}" destId="{9F76C9B9-92A7-437A-8076-CAC8D9730E60}" srcOrd="2" destOrd="0" presId="urn:microsoft.com/office/officeart/2005/8/layout/vList3"/>
    <dgm:cxn modelId="{68B5B5FC-0CF1-4474-8902-B1E2D32DB94B}" type="presParOf" srcId="{9F76C9B9-92A7-437A-8076-CAC8D9730E60}" destId="{28EDAEA0-13E6-4A74-9690-87D0FF42E6E1}" srcOrd="0" destOrd="0" presId="urn:microsoft.com/office/officeart/2005/8/layout/vList3"/>
    <dgm:cxn modelId="{054EC27E-620F-40FA-B278-E1D606DE9C98}" type="presParOf" srcId="{9F76C9B9-92A7-437A-8076-CAC8D9730E60}" destId="{0C022728-1F41-488F-80B9-55EECBE4DCD1}" srcOrd="1" destOrd="0" presId="urn:microsoft.com/office/officeart/2005/8/layout/vList3"/>
    <dgm:cxn modelId="{6A26C6C3-CAA0-4E6A-8F47-EC7693E76FB8}" type="presParOf" srcId="{3BBD2BD4-9EB5-44FE-85F0-2DE33C860C94}" destId="{8F51B7DC-D94F-44CE-95DD-C46F69618A81}" srcOrd="3" destOrd="0" presId="urn:microsoft.com/office/officeart/2005/8/layout/vList3"/>
    <dgm:cxn modelId="{AD905C66-BB45-4123-8A6F-2D5E07F4BD50}" type="presParOf" srcId="{3BBD2BD4-9EB5-44FE-85F0-2DE33C860C94}" destId="{9879CE2E-CA78-4815-AD56-33F8653B4558}" srcOrd="4" destOrd="0" presId="urn:microsoft.com/office/officeart/2005/8/layout/vList3"/>
    <dgm:cxn modelId="{094C0A98-D58A-4E69-8126-C07F77239584}" type="presParOf" srcId="{9879CE2E-CA78-4815-AD56-33F8653B4558}" destId="{FAAAC96F-50D4-47FA-958C-1164FDE3572F}" srcOrd="0" destOrd="0" presId="urn:microsoft.com/office/officeart/2005/8/layout/vList3"/>
    <dgm:cxn modelId="{0F4DD890-2462-4757-8DC9-8F63EDDE3B92}" type="presParOf" srcId="{9879CE2E-CA78-4815-AD56-33F8653B4558}" destId="{A09E95A4-99B1-4C38-9868-3A5C15C0562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3CDE1-77F5-4D01-8D6E-CA63D7DEE08C}">
      <dsp:nvSpPr>
        <dsp:cNvPr id="0" name=""/>
        <dsp:cNvSpPr/>
      </dsp:nvSpPr>
      <dsp:spPr>
        <a:xfrm>
          <a:off x="525523" y="0"/>
          <a:ext cx="1661823" cy="923235"/>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Stability:</a:t>
          </a:r>
          <a:endParaRPr lang="de-DE" sz="2600" kern="1200" dirty="0"/>
        </a:p>
      </dsp:txBody>
      <dsp:txXfrm>
        <a:off x="552564" y="27041"/>
        <a:ext cx="1607741" cy="869153"/>
      </dsp:txXfrm>
    </dsp:sp>
    <dsp:sp modelId="{9FE05F5B-62DC-439A-A7A7-21ED7D1EA459}">
      <dsp:nvSpPr>
        <dsp:cNvPr id="0" name=""/>
        <dsp:cNvSpPr/>
      </dsp:nvSpPr>
      <dsp:spPr>
        <a:xfrm>
          <a:off x="2925935" y="0"/>
          <a:ext cx="1661823" cy="923235"/>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Flexibility:</a:t>
          </a:r>
        </a:p>
      </dsp:txBody>
      <dsp:txXfrm>
        <a:off x="2952976" y="27041"/>
        <a:ext cx="1607741" cy="869153"/>
      </dsp:txXfrm>
    </dsp:sp>
    <dsp:sp modelId="{D4440B78-2794-4E5A-A008-84E80B0ABF31}">
      <dsp:nvSpPr>
        <dsp:cNvPr id="0" name=""/>
        <dsp:cNvSpPr/>
      </dsp:nvSpPr>
      <dsp:spPr>
        <a:xfrm>
          <a:off x="2210427" y="3923750"/>
          <a:ext cx="692426" cy="692426"/>
        </a:xfrm>
        <a:prstGeom prst="triangle">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53E52CB-119C-46D4-B051-8147221DAC76}">
      <dsp:nvSpPr>
        <dsp:cNvPr id="0" name=""/>
        <dsp:cNvSpPr/>
      </dsp:nvSpPr>
      <dsp:spPr>
        <a:xfrm>
          <a:off x="479361" y="3633854"/>
          <a:ext cx="4154559" cy="280663"/>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3876E95-9FC3-4B8C-A120-03C2B9BBAA19}">
      <dsp:nvSpPr>
        <dsp:cNvPr id="0" name=""/>
        <dsp:cNvSpPr/>
      </dsp:nvSpPr>
      <dsp:spPr>
        <a:xfrm>
          <a:off x="2925935" y="2418876"/>
          <a:ext cx="1661823" cy="1181741"/>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Provides the capacity to identify opportunities and allocate resources</a:t>
          </a:r>
        </a:p>
      </dsp:txBody>
      <dsp:txXfrm>
        <a:off x="2983623" y="2476564"/>
        <a:ext cx="1546447" cy="1066365"/>
      </dsp:txXfrm>
    </dsp:sp>
    <dsp:sp modelId="{0F6ACBEA-00BF-4C8F-90E0-5D84117E9CB2}">
      <dsp:nvSpPr>
        <dsp:cNvPr id="0" name=""/>
        <dsp:cNvSpPr/>
      </dsp:nvSpPr>
      <dsp:spPr>
        <a:xfrm>
          <a:off x="2925935" y="1181741"/>
          <a:ext cx="1661823" cy="1181741"/>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(explore)</a:t>
          </a:r>
        </a:p>
      </dsp:txBody>
      <dsp:txXfrm>
        <a:off x="2983623" y="1239429"/>
        <a:ext cx="1546447" cy="1066365"/>
      </dsp:txXfrm>
    </dsp:sp>
    <dsp:sp modelId="{80535DBC-51E9-4974-8077-17D7ABC344B8}">
      <dsp:nvSpPr>
        <dsp:cNvPr id="0" name=""/>
        <dsp:cNvSpPr/>
      </dsp:nvSpPr>
      <dsp:spPr>
        <a:xfrm>
          <a:off x="525523" y="2418876"/>
          <a:ext cx="1661823" cy="1181741"/>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Provides the capacity to operate consistently and predictably</a:t>
          </a:r>
          <a:endParaRPr lang="de-DE" sz="1400" kern="1200" dirty="0"/>
        </a:p>
      </dsp:txBody>
      <dsp:txXfrm>
        <a:off x="583211" y="2476564"/>
        <a:ext cx="1546447" cy="1066365"/>
      </dsp:txXfrm>
    </dsp:sp>
    <dsp:sp modelId="{F2229E27-7C86-48F6-853F-A1A578821FF2}">
      <dsp:nvSpPr>
        <dsp:cNvPr id="0" name=""/>
        <dsp:cNvSpPr/>
      </dsp:nvSpPr>
      <dsp:spPr>
        <a:xfrm>
          <a:off x="525523" y="1181741"/>
          <a:ext cx="1661823" cy="1181741"/>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t>
          </a:r>
          <a:r>
            <a:rPr lang="en-US" sz="1400" kern="1200" dirty="0"/>
            <a:t>exploit)</a:t>
          </a:r>
          <a:endParaRPr lang="de-DE" sz="1400" kern="1200" dirty="0"/>
        </a:p>
      </dsp:txBody>
      <dsp:txXfrm>
        <a:off x="583211" y="1239429"/>
        <a:ext cx="1546447" cy="10663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EE3B6-82B9-4D5A-8B35-AAA4BDCD7606}">
      <dsp:nvSpPr>
        <dsp:cNvPr id="0" name=""/>
        <dsp:cNvSpPr/>
      </dsp:nvSpPr>
      <dsp:spPr>
        <a:xfrm>
          <a:off x="3524010" y="1371955"/>
          <a:ext cx="2228212" cy="160753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noProof="0" dirty="0"/>
            <a:t>Intercountry Differences Effecting HRM</a:t>
          </a:r>
        </a:p>
      </dsp:txBody>
      <dsp:txXfrm>
        <a:off x="3850324" y="1607374"/>
        <a:ext cx="1575584" cy="1136701"/>
      </dsp:txXfrm>
    </dsp:sp>
    <dsp:sp modelId="{42D6286D-603B-4829-921B-F48CB91254D5}">
      <dsp:nvSpPr>
        <dsp:cNvPr id="0" name=""/>
        <dsp:cNvSpPr/>
      </dsp:nvSpPr>
      <dsp:spPr>
        <a:xfrm rot="16200000">
          <a:off x="4624693" y="1152963"/>
          <a:ext cx="26846" cy="38884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noProof="0" dirty="0"/>
        </a:p>
      </dsp:txBody>
      <dsp:txXfrm>
        <a:off x="4628720" y="1234760"/>
        <a:ext cx="18792" cy="233309"/>
      </dsp:txXfrm>
    </dsp:sp>
    <dsp:sp modelId="{0589C3FA-96F6-49C3-B897-D57823471B09}">
      <dsp:nvSpPr>
        <dsp:cNvPr id="0" name=""/>
        <dsp:cNvSpPr/>
      </dsp:nvSpPr>
      <dsp:spPr>
        <a:xfrm>
          <a:off x="3721848" y="-170577"/>
          <a:ext cx="1832535" cy="149187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noProof="0" dirty="0"/>
            <a:t>Cultural Factors</a:t>
          </a:r>
        </a:p>
      </dsp:txBody>
      <dsp:txXfrm>
        <a:off x="3990217" y="47904"/>
        <a:ext cx="1295797" cy="1054917"/>
      </dsp:txXfrm>
    </dsp:sp>
    <dsp:sp modelId="{3E6DAD1A-781B-4C5A-A867-C85A588553F2}">
      <dsp:nvSpPr>
        <dsp:cNvPr id="0" name=""/>
        <dsp:cNvSpPr/>
      </dsp:nvSpPr>
      <dsp:spPr>
        <a:xfrm rot="21549915">
          <a:off x="5807429" y="1963290"/>
          <a:ext cx="133576" cy="388849"/>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noProof="0" dirty="0"/>
        </a:p>
      </dsp:txBody>
      <dsp:txXfrm>
        <a:off x="5807431" y="2041352"/>
        <a:ext cx="93503" cy="233309"/>
      </dsp:txXfrm>
    </dsp:sp>
    <dsp:sp modelId="{FC7AB7E2-44AB-48DA-AD4B-EFB6BB742FCD}">
      <dsp:nvSpPr>
        <dsp:cNvPr id="0" name=""/>
        <dsp:cNvSpPr/>
      </dsp:nvSpPr>
      <dsp:spPr>
        <a:xfrm>
          <a:off x="6003853" y="1396536"/>
          <a:ext cx="1832535" cy="1491879"/>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noProof="0" dirty="0"/>
            <a:t>Labour Cost Factors</a:t>
          </a:r>
        </a:p>
      </dsp:txBody>
      <dsp:txXfrm>
        <a:off x="6272222" y="1615017"/>
        <a:ext cx="1295797" cy="1054917"/>
      </dsp:txXfrm>
    </dsp:sp>
    <dsp:sp modelId="{6E6104DC-0F47-4E9B-A9F9-BB698EF27786}">
      <dsp:nvSpPr>
        <dsp:cNvPr id="0" name=""/>
        <dsp:cNvSpPr/>
      </dsp:nvSpPr>
      <dsp:spPr>
        <a:xfrm rot="5400000">
          <a:off x="4624693" y="2809637"/>
          <a:ext cx="26846" cy="388849"/>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noProof="0" dirty="0"/>
        </a:p>
      </dsp:txBody>
      <dsp:txXfrm>
        <a:off x="4628720" y="2883380"/>
        <a:ext cx="18792" cy="233309"/>
      </dsp:txXfrm>
    </dsp:sp>
    <dsp:sp modelId="{6D68F18C-5205-46E5-872F-1DB0FE6FEB65}">
      <dsp:nvSpPr>
        <dsp:cNvPr id="0" name=""/>
        <dsp:cNvSpPr/>
      </dsp:nvSpPr>
      <dsp:spPr>
        <a:xfrm>
          <a:off x="3721848" y="3030149"/>
          <a:ext cx="1832535" cy="1491879"/>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noProof="0" dirty="0"/>
            <a:t>Industrial Relation Factors (e.g. Role Of Labour Unions)</a:t>
          </a:r>
        </a:p>
      </dsp:txBody>
      <dsp:txXfrm>
        <a:off x="3990217" y="3248630"/>
        <a:ext cx="1295797" cy="1054917"/>
      </dsp:txXfrm>
    </dsp:sp>
    <dsp:sp modelId="{5B3E72A5-7E5B-4137-BAF6-5FD49AD041F5}">
      <dsp:nvSpPr>
        <dsp:cNvPr id="0" name=""/>
        <dsp:cNvSpPr/>
      </dsp:nvSpPr>
      <dsp:spPr>
        <a:xfrm rot="10698372">
          <a:off x="3359975" y="2017372"/>
          <a:ext cx="116610" cy="388849"/>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noProof="0" dirty="0"/>
        </a:p>
      </dsp:txBody>
      <dsp:txXfrm rot="10800000">
        <a:off x="3394950" y="2094625"/>
        <a:ext cx="81627" cy="233309"/>
      </dsp:txXfrm>
    </dsp:sp>
    <dsp:sp modelId="{E398369E-113E-4064-8662-701DB956BF07}">
      <dsp:nvSpPr>
        <dsp:cNvPr id="0" name=""/>
        <dsp:cNvSpPr/>
      </dsp:nvSpPr>
      <dsp:spPr>
        <a:xfrm>
          <a:off x="1473088" y="1496283"/>
          <a:ext cx="1832535" cy="1491879"/>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noProof="0" dirty="0"/>
            <a:t>Economic Factors</a:t>
          </a:r>
        </a:p>
      </dsp:txBody>
      <dsp:txXfrm>
        <a:off x="1741457" y="1714764"/>
        <a:ext cx="1295797" cy="10549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FD625-AB77-4B55-B121-8E0D23DA958F}">
      <dsp:nvSpPr>
        <dsp:cNvPr id="0" name=""/>
        <dsp:cNvSpPr/>
      </dsp:nvSpPr>
      <dsp:spPr>
        <a:xfrm>
          <a:off x="247831" y="0"/>
          <a:ext cx="8814590" cy="3525836"/>
        </a:xfrm>
        <a:prstGeom prst="leftRightRibb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5C93C1D-B869-447E-81C5-CF60B7D42840}">
      <dsp:nvSpPr>
        <dsp:cNvPr id="0" name=""/>
        <dsp:cNvSpPr/>
      </dsp:nvSpPr>
      <dsp:spPr>
        <a:xfrm>
          <a:off x="1305582" y="617021"/>
          <a:ext cx="2908814" cy="1727659"/>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81788" rIns="0" bIns="87630" numCol="1" spcCol="1270" anchor="ctr" anchorCtr="0">
          <a:noAutofit/>
        </a:bodyPr>
        <a:lstStyle/>
        <a:p>
          <a:pPr marL="0" lvl="0" indent="0" algn="l" defTabSz="1022350">
            <a:lnSpc>
              <a:spcPct val="90000"/>
            </a:lnSpc>
            <a:spcBef>
              <a:spcPct val="0"/>
            </a:spcBef>
            <a:spcAft>
              <a:spcPct val="35000"/>
            </a:spcAft>
            <a:buNone/>
          </a:pPr>
          <a:r>
            <a:rPr lang="en-GB" altLang="de-DE" sz="2300" kern="1200" noProof="0" dirty="0"/>
            <a:t>Centralised firms</a:t>
          </a:r>
          <a:endParaRPr lang="en-GB" sz="2300" kern="1200" noProof="0" dirty="0"/>
        </a:p>
        <a:p>
          <a:pPr marL="171450" lvl="1" indent="-171450" algn="l" defTabSz="800100">
            <a:lnSpc>
              <a:spcPct val="90000"/>
            </a:lnSpc>
            <a:spcBef>
              <a:spcPct val="0"/>
            </a:spcBef>
            <a:spcAft>
              <a:spcPct val="15000"/>
            </a:spcAft>
            <a:buChar char="•"/>
          </a:pPr>
          <a:r>
            <a:rPr lang="en-GB" altLang="de-DE" sz="1800" kern="1200" noProof="0" dirty="0"/>
            <a:t>Favour home country managers</a:t>
          </a:r>
        </a:p>
        <a:p>
          <a:pPr marL="171450" lvl="1" indent="-171450" algn="l" defTabSz="800100">
            <a:lnSpc>
              <a:spcPct val="90000"/>
            </a:lnSpc>
            <a:spcBef>
              <a:spcPct val="0"/>
            </a:spcBef>
            <a:spcAft>
              <a:spcPct val="15000"/>
            </a:spcAft>
            <a:buChar char="•"/>
          </a:pPr>
          <a:r>
            <a:rPr lang="en-GB" altLang="de-DE" sz="1800" kern="1200" noProof="0" dirty="0"/>
            <a:t>Most common amongst international division form</a:t>
          </a:r>
        </a:p>
      </dsp:txBody>
      <dsp:txXfrm>
        <a:off x="1305582" y="617021"/>
        <a:ext cx="2908814" cy="1727659"/>
      </dsp:txXfrm>
    </dsp:sp>
    <dsp:sp modelId="{A47B5A0C-A8C0-4249-AA3A-2C3DE96C8DE6}">
      <dsp:nvSpPr>
        <dsp:cNvPr id="0" name=""/>
        <dsp:cNvSpPr/>
      </dsp:nvSpPr>
      <dsp:spPr>
        <a:xfrm>
          <a:off x="4655126" y="1181155"/>
          <a:ext cx="3437690" cy="1727659"/>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81788" rIns="0" bIns="87630" numCol="1" spcCol="1270" anchor="ctr" anchorCtr="0">
          <a:noAutofit/>
        </a:bodyPr>
        <a:lstStyle/>
        <a:p>
          <a:pPr marL="0" lvl="0" indent="0" algn="l" defTabSz="1022350">
            <a:lnSpc>
              <a:spcPct val="90000"/>
            </a:lnSpc>
            <a:spcBef>
              <a:spcPct val="0"/>
            </a:spcBef>
            <a:spcAft>
              <a:spcPct val="35000"/>
            </a:spcAft>
            <a:buNone/>
          </a:pPr>
          <a:r>
            <a:rPr lang="en-GB" altLang="de-DE" sz="2300" kern="1200" noProof="0" dirty="0"/>
            <a:t>Decentralised firms</a:t>
          </a:r>
        </a:p>
        <a:p>
          <a:pPr marL="171450" lvl="1" indent="-171450" algn="l" defTabSz="800100">
            <a:lnSpc>
              <a:spcPct val="90000"/>
            </a:lnSpc>
            <a:spcBef>
              <a:spcPct val="0"/>
            </a:spcBef>
            <a:spcAft>
              <a:spcPct val="15000"/>
            </a:spcAft>
            <a:buChar char="•"/>
          </a:pPr>
          <a:r>
            <a:rPr lang="en-GB" altLang="de-DE" sz="1800" kern="1200" noProof="0" dirty="0"/>
            <a:t>Favour host country managers</a:t>
          </a:r>
        </a:p>
        <a:p>
          <a:pPr marL="171450" lvl="1" indent="-171450" algn="l" defTabSz="800100">
            <a:lnSpc>
              <a:spcPct val="90000"/>
            </a:lnSpc>
            <a:spcBef>
              <a:spcPct val="0"/>
            </a:spcBef>
            <a:spcAft>
              <a:spcPct val="15000"/>
            </a:spcAft>
            <a:buChar char="•"/>
          </a:pPr>
          <a:r>
            <a:rPr lang="en-GB" altLang="de-DE" sz="1800" kern="1200" noProof="0" dirty="0"/>
            <a:t>Most common amongst multidomestic firms</a:t>
          </a:r>
        </a:p>
      </dsp:txBody>
      <dsp:txXfrm>
        <a:off x="4655126" y="1181155"/>
        <a:ext cx="3437690" cy="17276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D0129-1E5A-4DAA-B0B1-F302DF1B50DF}">
      <dsp:nvSpPr>
        <dsp:cNvPr id="0" name=""/>
        <dsp:cNvSpPr/>
      </dsp:nvSpPr>
      <dsp:spPr>
        <a:xfrm>
          <a:off x="0" y="437679"/>
          <a:ext cx="9861679" cy="16443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376" tIns="604012" rIns="765376"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noProof="0" dirty="0"/>
            <a:t>Salary increase and/or career option due to new qualifications gained to solve Moral Hazard</a:t>
          </a:r>
        </a:p>
      </dsp:txBody>
      <dsp:txXfrm>
        <a:off x="0" y="437679"/>
        <a:ext cx="9861679" cy="1644300"/>
      </dsp:txXfrm>
    </dsp:sp>
    <dsp:sp modelId="{A54D365B-7E66-4BE9-B433-B05EB56C53D0}">
      <dsp:nvSpPr>
        <dsp:cNvPr id="0" name=""/>
        <dsp:cNvSpPr/>
      </dsp:nvSpPr>
      <dsp:spPr>
        <a:xfrm>
          <a:off x="493083" y="9639"/>
          <a:ext cx="6903175" cy="8560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924" tIns="0" rIns="260924" bIns="0" numCol="1" spcCol="1270" anchor="ctr" anchorCtr="0">
          <a:noAutofit/>
        </a:bodyPr>
        <a:lstStyle/>
        <a:p>
          <a:pPr marL="0" lvl="0" indent="0" algn="l" defTabSz="1289050">
            <a:lnSpc>
              <a:spcPct val="90000"/>
            </a:lnSpc>
            <a:spcBef>
              <a:spcPct val="0"/>
            </a:spcBef>
            <a:spcAft>
              <a:spcPct val="35000"/>
            </a:spcAft>
            <a:buNone/>
          </a:pPr>
          <a:r>
            <a:rPr lang="en-US" sz="2900" kern="1200" noProof="0" dirty="0"/>
            <a:t>Principal Agent Theory</a:t>
          </a:r>
        </a:p>
      </dsp:txBody>
      <dsp:txXfrm>
        <a:off x="534873" y="51429"/>
        <a:ext cx="6819595" cy="772500"/>
      </dsp:txXfrm>
    </dsp:sp>
    <dsp:sp modelId="{1B66679A-9F10-495F-8A9E-9DFFD4E01F1B}">
      <dsp:nvSpPr>
        <dsp:cNvPr id="0" name=""/>
        <dsp:cNvSpPr/>
      </dsp:nvSpPr>
      <dsp:spPr>
        <a:xfrm>
          <a:off x="0" y="2666619"/>
          <a:ext cx="9861679" cy="16443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376" tIns="604012" rIns="765376"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noProof="0" dirty="0"/>
            <a:t>Limited usability on the external job market ensures contractual (hierarchy) relation</a:t>
          </a:r>
        </a:p>
      </dsp:txBody>
      <dsp:txXfrm>
        <a:off x="0" y="2666619"/>
        <a:ext cx="9861679" cy="1644300"/>
      </dsp:txXfrm>
    </dsp:sp>
    <dsp:sp modelId="{0940ABD0-2145-4DA1-AB61-C0A9A5B9B0B7}">
      <dsp:nvSpPr>
        <dsp:cNvPr id="0" name=""/>
        <dsp:cNvSpPr/>
      </dsp:nvSpPr>
      <dsp:spPr>
        <a:xfrm>
          <a:off x="493083" y="2238579"/>
          <a:ext cx="6903175" cy="8560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924" tIns="0" rIns="260924" bIns="0" numCol="1" spcCol="1270" anchor="ctr" anchorCtr="0">
          <a:noAutofit/>
        </a:bodyPr>
        <a:lstStyle/>
        <a:p>
          <a:pPr marL="0" lvl="0" indent="0" algn="l" defTabSz="1289050">
            <a:lnSpc>
              <a:spcPct val="90000"/>
            </a:lnSpc>
            <a:spcBef>
              <a:spcPct val="0"/>
            </a:spcBef>
            <a:spcAft>
              <a:spcPct val="35000"/>
            </a:spcAft>
            <a:buNone/>
          </a:pPr>
          <a:r>
            <a:rPr lang="en-US" sz="2900" kern="1200" noProof="0" dirty="0"/>
            <a:t>Transaction Cost Theory</a:t>
          </a:r>
        </a:p>
      </dsp:txBody>
      <dsp:txXfrm>
        <a:off x="534873" y="2280369"/>
        <a:ext cx="6819595" cy="772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EB9B2-7935-4E22-BA31-9BB2710E211A}">
      <dsp:nvSpPr>
        <dsp:cNvPr id="0" name=""/>
        <dsp:cNvSpPr/>
      </dsp:nvSpPr>
      <dsp:spPr>
        <a:xfrm>
          <a:off x="2674" y="179368"/>
          <a:ext cx="1134807" cy="1134807"/>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76E634-7CBC-4B80-97DD-2182F975A8CC}">
      <dsp:nvSpPr>
        <dsp:cNvPr id="0" name=""/>
        <dsp:cNvSpPr/>
      </dsp:nvSpPr>
      <dsp:spPr>
        <a:xfrm>
          <a:off x="116155" y="292849"/>
          <a:ext cx="907846" cy="907846"/>
        </a:xfrm>
        <a:prstGeom prst="pie">
          <a:avLst>
            <a:gd name="adj1" fmla="val 12600000"/>
            <a:gd name="adj2" fmla="val 162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C6DAE3-1988-4C2F-B2F6-0CD013158F75}">
      <dsp:nvSpPr>
        <dsp:cNvPr id="0" name=""/>
        <dsp:cNvSpPr/>
      </dsp:nvSpPr>
      <dsp:spPr>
        <a:xfrm rot="16200000">
          <a:off x="-1302353" y="2732685"/>
          <a:ext cx="3290941" cy="680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US" altLang="en-US" sz="2400" b="0" i="0" kern="1200" noProof="0" dirty="0">
              <a:latin typeface="Calibri" panose="020F0502020204030204" pitchFamily="34" charset="0"/>
            </a:rPr>
            <a:t>Failure of Expatriation</a:t>
          </a:r>
          <a:endParaRPr lang="en-US" sz="2400" kern="1200" noProof="0" dirty="0"/>
        </a:p>
      </dsp:txBody>
      <dsp:txXfrm>
        <a:off x="-1302353" y="2732685"/>
        <a:ext cx="3290941" cy="680884"/>
      </dsp:txXfrm>
    </dsp:sp>
    <dsp:sp modelId="{D179BDC5-39A5-45CE-BED7-62E9DB85341F}">
      <dsp:nvSpPr>
        <dsp:cNvPr id="0" name=""/>
        <dsp:cNvSpPr/>
      </dsp:nvSpPr>
      <dsp:spPr>
        <a:xfrm>
          <a:off x="797040" y="179368"/>
          <a:ext cx="2269615" cy="453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altLang="en-US" sz="2000" b="0" i="0" kern="1200" noProof="0" dirty="0">
              <a:latin typeface="Calibri" panose="020F0502020204030204" pitchFamily="34" charset="0"/>
            </a:rPr>
            <a:t>Early return of the expatriate to his/her home country</a:t>
          </a:r>
        </a:p>
      </dsp:txBody>
      <dsp:txXfrm>
        <a:off x="797040" y="179368"/>
        <a:ext cx="2269615" cy="4539230"/>
      </dsp:txXfrm>
    </dsp:sp>
    <dsp:sp modelId="{E2E2DEC4-5F92-4538-846F-1D0763868403}">
      <dsp:nvSpPr>
        <dsp:cNvPr id="0" name=""/>
        <dsp:cNvSpPr/>
      </dsp:nvSpPr>
      <dsp:spPr>
        <a:xfrm>
          <a:off x="3459887" y="179368"/>
          <a:ext cx="1134807" cy="1134807"/>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E939D1-1660-4E9C-8066-6FF81C052FB5}">
      <dsp:nvSpPr>
        <dsp:cNvPr id="0" name=""/>
        <dsp:cNvSpPr/>
      </dsp:nvSpPr>
      <dsp:spPr>
        <a:xfrm>
          <a:off x="3573368" y="292849"/>
          <a:ext cx="907846" cy="907846"/>
        </a:xfrm>
        <a:prstGeom prst="pie">
          <a:avLst>
            <a:gd name="adj1" fmla="val 9000000"/>
            <a:gd name="adj2" fmla="val 1620000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F2872-4290-44C4-B10E-F1A710D8FB76}">
      <dsp:nvSpPr>
        <dsp:cNvPr id="0" name=""/>
        <dsp:cNvSpPr/>
      </dsp:nvSpPr>
      <dsp:spPr>
        <a:xfrm rot="16200000">
          <a:off x="2154858" y="2732685"/>
          <a:ext cx="3290941" cy="680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US" altLang="en-US" sz="2400" b="0" i="0" kern="1200" noProof="0" dirty="0">
              <a:latin typeface="Calibri" panose="020F0502020204030204" pitchFamily="34" charset="0"/>
            </a:rPr>
            <a:t>High Costs of Failed Expatriation</a:t>
          </a:r>
        </a:p>
      </dsp:txBody>
      <dsp:txXfrm>
        <a:off x="2154858" y="2732685"/>
        <a:ext cx="3290941" cy="680884"/>
      </dsp:txXfrm>
    </dsp:sp>
    <dsp:sp modelId="{72AD54CE-52DA-45C0-AF14-608303070B15}">
      <dsp:nvSpPr>
        <dsp:cNvPr id="0" name=""/>
        <dsp:cNvSpPr/>
      </dsp:nvSpPr>
      <dsp:spPr>
        <a:xfrm>
          <a:off x="4254252" y="179368"/>
          <a:ext cx="2269615" cy="453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altLang="en-US" sz="2000" b="0" i="0" kern="1200" noProof="0" dirty="0">
              <a:latin typeface="Calibri" panose="020F0502020204030204" pitchFamily="34" charset="0"/>
            </a:rPr>
            <a:t>Approx. ¾ of the early salary of the expatriate plus moving allowance</a:t>
          </a:r>
        </a:p>
      </dsp:txBody>
      <dsp:txXfrm>
        <a:off x="4254252" y="179368"/>
        <a:ext cx="2269615" cy="4539230"/>
      </dsp:txXfrm>
    </dsp:sp>
    <dsp:sp modelId="{D315EBFC-8050-4D7E-A95F-A02BF442BC98}">
      <dsp:nvSpPr>
        <dsp:cNvPr id="0" name=""/>
        <dsp:cNvSpPr/>
      </dsp:nvSpPr>
      <dsp:spPr>
        <a:xfrm>
          <a:off x="6917099" y="179368"/>
          <a:ext cx="1134807" cy="1134807"/>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5515A4-6D0C-45F7-9BBF-79310414BD0F}">
      <dsp:nvSpPr>
        <dsp:cNvPr id="0" name=""/>
        <dsp:cNvSpPr/>
      </dsp:nvSpPr>
      <dsp:spPr>
        <a:xfrm>
          <a:off x="7030580" y="292849"/>
          <a:ext cx="907846" cy="907846"/>
        </a:xfrm>
        <a:prstGeom prst="pie">
          <a:avLst>
            <a:gd name="adj1" fmla="val 5400000"/>
            <a:gd name="adj2" fmla="val 1620000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956C5-13F2-4280-8415-99EA3B4B5D17}">
      <dsp:nvSpPr>
        <dsp:cNvPr id="0" name=""/>
        <dsp:cNvSpPr/>
      </dsp:nvSpPr>
      <dsp:spPr>
        <a:xfrm rot="16200000">
          <a:off x="5612071" y="2732685"/>
          <a:ext cx="3290941" cy="680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111250">
            <a:lnSpc>
              <a:spcPct val="90000"/>
            </a:lnSpc>
            <a:spcBef>
              <a:spcPct val="0"/>
            </a:spcBef>
            <a:spcAft>
              <a:spcPct val="35000"/>
            </a:spcAft>
            <a:buNone/>
          </a:pPr>
          <a:r>
            <a:rPr lang="en-US" altLang="en-US" sz="2500" b="0" i="0" kern="1200" noProof="0" dirty="0">
              <a:latin typeface="Calibri" panose="020F0502020204030204" pitchFamily="34" charset="0"/>
              <a:ea typeface="+mn-ea"/>
              <a:cs typeface="+mn-cs"/>
            </a:rPr>
            <a:t>Reasons for Failed Expatriation:</a:t>
          </a:r>
          <a:endParaRPr lang="en-US" sz="2500" b="0" i="0" kern="1200" noProof="0" dirty="0">
            <a:latin typeface="Calibri" panose="020F0502020204030204" pitchFamily="34" charset="0"/>
            <a:ea typeface="+mn-ea"/>
            <a:cs typeface="+mn-cs"/>
          </a:endParaRPr>
        </a:p>
      </dsp:txBody>
      <dsp:txXfrm>
        <a:off x="5612071" y="2732685"/>
        <a:ext cx="3290941" cy="680884"/>
      </dsp:txXfrm>
    </dsp:sp>
    <dsp:sp modelId="{5EB9D5C4-535C-4D22-8A8E-36E02404FABF}">
      <dsp:nvSpPr>
        <dsp:cNvPr id="0" name=""/>
        <dsp:cNvSpPr/>
      </dsp:nvSpPr>
      <dsp:spPr>
        <a:xfrm>
          <a:off x="7711465" y="179368"/>
          <a:ext cx="2269615" cy="453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altLang="en-US" sz="2000" b="0" i="0" kern="1200" noProof="0" dirty="0">
              <a:latin typeface="Calibri" panose="020F0502020204030204" pitchFamily="34" charset="0"/>
              <a:ea typeface="+mn-ea"/>
              <a:cs typeface="+mn-cs"/>
            </a:rPr>
            <a:t>Inability to adapt by the spouse</a:t>
          </a:r>
        </a:p>
        <a:p>
          <a:pPr marL="0" lvl="0" indent="0" algn="l" defTabSz="889000">
            <a:lnSpc>
              <a:spcPct val="90000"/>
            </a:lnSpc>
            <a:spcBef>
              <a:spcPct val="0"/>
            </a:spcBef>
            <a:spcAft>
              <a:spcPct val="35000"/>
            </a:spcAft>
            <a:buNone/>
          </a:pPr>
          <a:r>
            <a:rPr lang="en-US" altLang="en-US" sz="2000" b="0" i="0" kern="1200" noProof="0" dirty="0">
              <a:latin typeface="Calibri" panose="020F0502020204030204" pitchFamily="34" charset="0"/>
              <a:ea typeface="+mn-ea"/>
              <a:cs typeface="+mn-cs"/>
            </a:rPr>
            <a:t>Family problem</a:t>
          </a:r>
        </a:p>
        <a:p>
          <a:pPr marL="0" lvl="0" indent="0" algn="l" defTabSz="889000">
            <a:lnSpc>
              <a:spcPct val="90000"/>
            </a:lnSpc>
            <a:spcBef>
              <a:spcPct val="0"/>
            </a:spcBef>
            <a:spcAft>
              <a:spcPct val="35000"/>
            </a:spcAft>
            <a:buNone/>
          </a:pPr>
          <a:r>
            <a:rPr lang="en-US" altLang="en-US" sz="2000" b="0" i="0" kern="1200" noProof="0" dirty="0">
              <a:latin typeface="Calibri" panose="020F0502020204030204" pitchFamily="34" charset="0"/>
              <a:ea typeface="+mn-ea"/>
              <a:cs typeface="+mn-cs"/>
            </a:rPr>
            <a:t>Personal/emotional unfitness of the manager</a:t>
          </a:r>
        </a:p>
        <a:p>
          <a:pPr marL="0" lvl="0" indent="0" algn="l" defTabSz="889000">
            <a:lnSpc>
              <a:spcPct val="90000"/>
            </a:lnSpc>
            <a:spcBef>
              <a:spcPct val="0"/>
            </a:spcBef>
            <a:spcAft>
              <a:spcPct val="35000"/>
            </a:spcAft>
            <a:buNone/>
          </a:pPr>
          <a:r>
            <a:rPr lang="en-US" altLang="en-US" sz="2000" b="0" i="0" kern="1200" noProof="0" dirty="0">
              <a:latin typeface="Calibri" panose="020F0502020204030204" pitchFamily="34" charset="0"/>
              <a:ea typeface="+mn-ea"/>
              <a:cs typeface="+mn-cs"/>
            </a:rPr>
            <a:t>Difficulties with the new environment</a:t>
          </a:r>
        </a:p>
        <a:p>
          <a:pPr marL="0" lvl="0" indent="0" algn="l" defTabSz="889000">
            <a:lnSpc>
              <a:spcPct val="90000"/>
            </a:lnSpc>
            <a:spcBef>
              <a:spcPct val="0"/>
            </a:spcBef>
            <a:spcAft>
              <a:spcPct val="35000"/>
            </a:spcAft>
            <a:buNone/>
          </a:pPr>
          <a:r>
            <a:rPr lang="en-US" altLang="en-US" sz="2000" b="0" i="0" kern="1200" noProof="0" dirty="0">
              <a:latin typeface="Calibri" panose="020F0502020204030204" pitchFamily="34" charset="0"/>
              <a:ea typeface="+mn-ea"/>
              <a:cs typeface="+mn-cs"/>
            </a:rPr>
            <a:t>Missing technical competence</a:t>
          </a:r>
        </a:p>
        <a:p>
          <a:pPr marL="0" lvl="0" indent="0" algn="l" defTabSz="889000">
            <a:lnSpc>
              <a:spcPct val="90000"/>
            </a:lnSpc>
            <a:spcBef>
              <a:spcPct val="0"/>
            </a:spcBef>
            <a:spcAft>
              <a:spcPct val="35000"/>
            </a:spcAft>
            <a:buNone/>
          </a:pPr>
          <a:r>
            <a:rPr lang="en-US" altLang="en-US" sz="2000" b="0" i="0" kern="1200" noProof="0" dirty="0">
              <a:latin typeface="Calibri" panose="020F0502020204030204" pitchFamily="34" charset="0"/>
              <a:ea typeface="+mn-ea"/>
              <a:cs typeface="+mn-cs"/>
            </a:rPr>
            <a:t>Inability to handle higher responsibility abroad</a:t>
          </a:r>
        </a:p>
      </dsp:txBody>
      <dsp:txXfrm>
        <a:off x="7711465" y="179368"/>
        <a:ext cx="2269615" cy="45392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B4F16-8411-4E92-BB83-FDF26BFE7CE4}">
      <dsp:nvSpPr>
        <dsp:cNvPr id="0" name=""/>
        <dsp:cNvSpPr/>
      </dsp:nvSpPr>
      <dsp:spPr>
        <a:xfrm>
          <a:off x="0" y="0"/>
          <a:ext cx="100937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46DC4B-8632-4FD8-8BB0-ADA61878FE36}">
      <dsp:nvSpPr>
        <dsp:cNvPr id="0" name=""/>
        <dsp:cNvSpPr/>
      </dsp:nvSpPr>
      <dsp:spPr>
        <a:xfrm>
          <a:off x="0" y="0"/>
          <a:ext cx="2018751" cy="4448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altLang="de-DE" sz="3000" kern="1200" dirty="0"/>
            <a:t>Likelihood of managers being successful in overseas assignment increases if the managers:</a:t>
          </a:r>
          <a:endParaRPr lang="de-DE" sz="3000" kern="1200" dirty="0"/>
        </a:p>
      </dsp:txBody>
      <dsp:txXfrm>
        <a:off x="0" y="0"/>
        <a:ext cx="2018751" cy="4448968"/>
      </dsp:txXfrm>
    </dsp:sp>
    <dsp:sp modelId="{8FC8F71E-DFEF-4C5C-813C-1D10585A5CDA}">
      <dsp:nvSpPr>
        <dsp:cNvPr id="0" name=""/>
        <dsp:cNvSpPr/>
      </dsp:nvSpPr>
      <dsp:spPr>
        <a:xfrm>
          <a:off x="2170157" y="41926"/>
          <a:ext cx="7923599" cy="838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altLang="de-DE" sz="2300" kern="1200"/>
            <a:t>Can freely choose whether to accept or reject the assignment</a:t>
          </a:r>
          <a:endParaRPr lang="en-US" altLang="de-DE" sz="2300" kern="1200" dirty="0"/>
        </a:p>
      </dsp:txBody>
      <dsp:txXfrm>
        <a:off x="2170157" y="41926"/>
        <a:ext cx="7923599" cy="838526"/>
      </dsp:txXfrm>
    </dsp:sp>
    <dsp:sp modelId="{5564C82E-68D5-45BD-A9F9-55969C4164AE}">
      <dsp:nvSpPr>
        <dsp:cNvPr id="0" name=""/>
        <dsp:cNvSpPr/>
      </dsp:nvSpPr>
      <dsp:spPr>
        <a:xfrm>
          <a:off x="2018751" y="880452"/>
          <a:ext cx="80750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45DB39-F420-4B56-8652-7E16E4A55CFC}">
      <dsp:nvSpPr>
        <dsp:cNvPr id="0" name=""/>
        <dsp:cNvSpPr/>
      </dsp:nvSpPr>
      <dsp:spPr>
        <a:xfrm>
          <a:off x="2170157" y="922378"/>
          <a:ext cx="7923599" cy="838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altLang="de-DE" sz="2300" kern="1200" dirty="0"/>
            <a:t>Have been given a realistic preview of the job and assignment</a:t>
          </a:r>
        </a:p>
      </dsp:txBody>
      <dsp:txXfrm>
        <a:off x="2170157" y="922378"/>
        <a:ext cx="7923599" cy="838526"/>
      </dsp:txXfrm>
    </dsp:sp>
    <dsp:sp modelId="{BF41C844-7B58-4D19-882A-AA9E144CC108}">
      <dsp:nvSpPr>
        <dsp:cNvPr id="0" name=""/>
        <dsp:cNvSpPr/>
      </dsp:nvSpPr>
      <dsp:spPr>
        <a:xfrm>
          <a:off x="2018751" y="1760905"/>
          <a:ext cx="80750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5D0C0F-CA18-4E1A-916C-80B731C5887C}">
      <dsp:nvSpPr>
        <dsp:cNvPr id="0" name=""/>
        <dsp:cNvSpPr/>
      </dsp:nvSpPr>
      <dsp:spPr>
        <a:xfrm>
          <a:off x="2170157" y="1802831"/>
          <a:ext cx="7923599" cy="838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altLang="de-DE" sz="2300" kern="1200"/>
            <a:t>Have been given a realistic expectation of what their repatriation assignment will be</a:t>
          </a:r>
          <a:endParaRPr lang="en-US" altLang="de-DE" sz="2300" kern="1200" dirty="0"/>
        </a:p>
      </dsp:txBody>
      <dsp:txXfrm>
        <a:off x="2170157" y="1802831"/>
        <a:ext cx="7923599" cy="838526"/>
      </dsp:txXfrm>
    </dsp:sp>
    <dsp:sp modelId="{7996BD70-C36F-4ABD-A210-EFCFAB9ADFF8}">
      <dsp:nvSpPr>
        <dsp:cNvPr id="0" name=""/>
        <dsp:cNvSpPr/>
      </dsp:nvSpPr>
      <dsp:spPr>
        <a:xfrm>
          <a:off x="2018751" y="2641357"/>
          <a:ext cx="80750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7AEB20-30A1-4288-BD50-F21EA699FD5D}">
      <dsp:nvSpPr>
        <dsp:cNvPr id="0" name=""/>
        <dsp:cNvSpPr/>
      </dsp:nvSpPr>
      <dsp:spPr>
        <a:xfrm>
          <a:off x="2170157" y="2683283"/>
          <a:ext cx="7923599" cy="838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altLang="de-DE" sz="2300" kern="1200"/>
            <a:t>Have a mentor back home who will guard their interests and provide support</a:t>
          </a:r>
          <a:endParaRPr lang="en-US" altLang="de-DE" sz="2300" kern="1200" dirty="0"/>
        </a:p>
      </dsp:txBody>
      <dsp:txXfrm>
        <a:off x="2170157" y="2683283"/>
        <a:ext cx="7923599" cy="838526"/>
      </dsp:txXfrm>
    </dsp:sp>
    <dsp:sp modelId="{63B1AAD3-AA22-42E4-A895-049ADE444671}">
      <dsp:nvSpPr>
        <dsp:cNvPr id="0" name=""/>
        <dsp:cNvSpPr/>
      </dsp:nvSpPr>
      <dsp:spPr>
        <a:xfrm>
          <a:off x="2018751" y="3521810"/>
          <a:ext cx="80750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82F195-4B5E-4EAB-811C-B656F251C395}">
      <dsp:nvSpPr>
        <dsp:cNvPr id="0" name=""/>
        <dsp:cNvSpPr/>
      </dsp:nvSpPr>
      <dsp:spPr>
        <a:xfrm>
          <a:off x="2170157" y="3563736"/>
          <a:ext cx="7923599" cy="838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altLang="de-DE" sz="2300" kern="1200" dirty="0"/>
            <a:t>See a clear link between the expatriate assignment and their long-term career path</a:t>
          </a:r>
        </a:p>
      </dsp:txBody>
      <dsp:txXfrm>
        <a:off x="2170157" y="3563736"/>
        <a:ext cx="7923599" cy="838526"/>
      </dsp:txXfrm>
    </dsp:sp>
    <dsp:sp modelId="{F30BD32C-6913-432A-A3E3-EED14A3100ED}">
      <dsp:nvSpPr>
        <dsp:cNvPr id="0" name=""/>
        <dsp:cNvSpPr/>
      </dsp:nvSpPr>
      <dsp:spPr>
        <a:xfrm>
          <a:off x="2018751" y="4402262"/>
          <a:ext cx="80750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B865C-29B2-4624-ABB5-46C08D8F64EB}">
      <dsp:nvSpPr>
        <dsp:cNvPr id="0" name=""/>
        <dsp:cNvSpPr/>
      </dsp:nvSpPr>
      <dsp:spPr>
        <a:xfrm>
          <a:off x="0" y="0"/>
          <a:ext cx="8128000" cy="1260313"/>
        </a:xfrm>
        <a:prstGeom prst="rect">
          <a:avLst/>
        </a:prstGeom>
        <a:solidFill>
          <a:schemeClr val="accent6">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de-DE" sz="4200" kern="1200" dirty="0" err="1"/>
            <a:t>Functions</a:t>
          </a:r>
          <a:r>
            <a:rPr lang="de-DE" sz="4200" kern="1200" dirty="0"/>
            <a:t> </a:t>
          </a:r>
          <a:r>
            <a:rPr lang="de-DE" sz="4200" kern="1200" dirty="0" err="1"/>
            <a:t>of</a:t>
          </a:r>
          <a:r>
            <a:rPr lang="de-DE" sz="4200" kern="1200" dirty="0"/>
            <a:t> Performance Appraisal</a:t>
          </a:r>
        </a:p>
      </dsp:txBody>
      <dsp:txXfrm>
        <a:off x="0" y="0"/>
        <a:ext cx="8128000" cy="1260313"/>
      </dsp:txXfrm>
    </dsp:sp>
    <dsp:sp modelId="{170C091D-4A7C-4419-9882-E49C31BA4B98}">
      <dsp:nvSpPr>
        <dsp:cNvPr id="0" name=""/>
        <dsp:cNvSpPr/>
      </dsp:nvSpPr>
      <dsp:spPr>
        <a:xfrm>
          <a:off x="0" y="1260313"/>
          <a:ext cx="2032000" cy="2646658"/>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Tx/>
            <a:buFontTx/>
            <a:buNone/>
          </a:pPr>
          <a:r>
            <a:rPr lang="en-US" altLang="de-DE" sz="2400" b="0" i="0" kern="1200" dirty="0">
              <a:latin typeface="Calibri" panose="020F0502020204030204" pitchFamily="34" charset="0"/>
            </a:rPr>
            <a:t>To provide feedback to individuals on how well they are doing</a:t>
          </a:r>
          <a:endParaRPr lang="de-DE" sz="2400" kern="1200" dirty="0"/>
        </a:p>
      </dsp:txBody>
      <dsp:txXfrm>
        <a:off x="0" y="1260313"/>
        <a:ext cx="2032000" cy="2646658"/>
      </dsp:txXfrm>
    </dsp:sp>
    <dsp:sp modelId="{2BA33A09-FF85-418B-962B-BB8133535876}">
      <dsp:nvSpPr>
        <dsp:cNvPr id="0" name=""/>
        <dsp:cNvSpPr/>
      </dsp:nvSpPr>
      <dsp:spPr>
        <a:xfrm>
          <a:off x="2032000" y="1260313"/>
          <a:ext cx="2032000" cy="2646658"/>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Tx/>
            <a:buFontTx/>
            <a:buNone/>
          </a:pPr>
          <a:r>
            <a:rPr lang="en-US" altLang="de-DE" sz="2400" b="0" i="0" kern="1200" dirty="0">
              <a:latin typeface="Calibri" panose="020F0502020204030204" pitchFamily="34" charset="0"/>
            </a:rPr>
            <a:t>To provide a basis for rewarding top performers</a:t>
          </a:r>
          <a:endParaRPr lang="de-DE" sz="2400" kern="1200" dirty="0"/>
        </a:p>
      </dsp:txBody>
      <dsp:txXfrm>
        <a:off x="2032000" y="1260313"/>
        <a:ext cx="2032000" cy="2646658"/>
      </dsp:txXfrm>
    </dsp:sp>
    <dsp:sp modelId="{1256C7E2-9839-4104-8068-85F568DA1C95}">
      <dsp:nvSpPr>
        <dsp:cNvPr id="0" name=""/>
        <dsp:cNvSpPr/>
      </dsp:nvSpPr>
      <dsp:spPr>
        <a:xfrm>
          <a:off x="4064000" y="1260313"/>
          <a:ext cx="2032000" cy="2646658"/>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Tx/>
            <a:buFontTx/>
            <a:buNone/>
          </a:pPr>
          <a:r>
            <a:rPr lang="en-US" altLang="de-DE" sz="2400" b="0" i="0" kern="1200" dirty="0">
              <a:latin typeface="Calibri" panose="020F0502020204030204" pitchFamily="34" charset="0"/>
            </a:rPr>
            <a:t>To identify areas in which additional training and development may be needed</a:t>
          </a:r>
        </a:p>
      </dsp:txBody>
      <dsp:txXfrm>
        <a:off x="4064000" y="1260313"/>
        <a:ext cx="2032000" cy="2646658"/>
      </dsp:txXfrm>
    </dsp:sp>
    <dsp:sp modelId="{B4E04BBB-23A0-48C7-AC24-E33A83094BE9}">
      <dsp:nvSpPr>
        <dsp:cNvPr id="0" name=""/>
        <dsp:cNvSpPr/>
      </dsp:nvSpPr>
      <dsp:spPr>
        <a:xfrm>
          <a:off x="6095999" y="1260313"/>
          <a:ext cx="2032000" cy="2646658"/>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Tx/>
            <a:buFontTx/>
            <a:buNone/>
          </a:pPr>
          <a:r>
            <a:rPr lang="en-US" altLang="de-DE" sz="2400" b="0" i="0" kern="1200" dirty="0">
              <a:latin typeface="Calibri" panose="020F0502020204030204" pitchFamily="34" charset="0"/>
            </a:rPr>
            <a:t>To identify problem areas that may call for a change in assignment</a:t>
          </a:r>
        </a:p>
      </dsp:txBody>
      <dsp:txXfrm>
        <a:off x="6095999" y="1260313"/>
        <a:ext cx="2032000" cy="2646658"/>
      </dsp:txXfrm>
    </dsp:sp>
    <dsp:sp modelId="{82AF70B4-362C-4414-845E-09D432983F1A}">
      <dsp:nvSpPr>
        <dsp:cNvPr id="0" name=""/>
        <dsp:cNvSpPr/>
      </dsp:nvSpPr>
      <dsp:spPr>
        <a:xfrm>
          <a:off x="0" y="3906971"/>
          <a:ext cx="8128000" cy="294073"/>
        </a:xfrm>
        <a:prstGeom prst="rect">
          <a:avLst/>
        </a:prstGeom>
        <a:solidFill>
          <a:schemeClr val="accent6">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C0E72-4568-4EFA-9A89-722E1227FE6E}">
      <dsp:nvSpPr>
        <dsp:cNvPr id="0" name=""/>
        <dsp:cNvSpPr/>
      </dsp:nvSpPr>
      <dsp:spPr>
        <a:xfrm rot="10800000">
          <a:off x="2112948" y="518"/>
          <a:ext cx="7188326" cy="1209419"/>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321"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noProof="0" dirty="0"/>
            <a:t>Organisational structure has to maintain a balance between structural stability and flexibility</a:t>
          </a:r>
        </a:p>
      </dsp:txBody>
      <dsp:txXfrm rot="10800000">
        <a:off x="2415303" y="518"/>
        <a:ext cx="6885971" cy="1209419"/>
      </dsp:txXfrm>
    </dsp:sp>
    <dsp:sp modelId="{252C408F-7A99-42C8-82FA-290669E326C0}">
      <dsp:nvSpPr>
        <dsp:cNvPr id="0" name=""/>
        <dsp:cNvSpPr/>
      </dsp:nvSpPr>
      <dsp:spPr>
        <a:xfrm>
          <a:off x="1508238" y="518"/>
          <a:ext cx="1209419" cy="120941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022728-1F41-488F-80B9-55EECBE4DCD1}">
      <dsp:nvSpPr>
        <dsp:cNvPr id="0" name=""/>
        <dsp:cNvSpPr/>
      </dsp:nvSpPr>
      <dsp:spPr>
        <a:xfrm rot="10800000">
          <a:off x="2112948" y="1570959"/>
          <a:ext cx="7188326" cy="1209419"/>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321"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noProof="0" dirty="0"/>
            <a:t>Organisational structure and HR strategies have to be in line with the alternative international strategy chosen</a:t>
          </a:r>
        </a:p>
      </dsp:txBody>
      <dsp:txXfrm rot="10800000">
        <a:off x="2415303" y="1570959"/>
        <a:ext cx="6885971" cy="1209419"/>
      </dsp:txXfrm>
    </dsp:sp>
    <dsp:sp modelId="{28EDAEA0-13E6-4A74-9690-87D0FF42E6E1}">
      <dsp:nvSpPr>
        <dsp:cNvPr id="0" name=""/>
        <dsp:cNvSpPr/>
      </dsp:nvSpPr>
      <dsp:spPr>
        <a:xfrm>
          <a:off x="1508238" y="1570959"/>
          <a:ext cx="1209419" cy="120941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9E95A4-99B1-4C38-9868-3A5C15C0562B}">
      <dsp:nvSpPr>
        <dsp:cNvPr id="0" name=""/>
        <dsp:cNvSpPr/>
      </dsp:nvSpPr>
      <dsp:spPr>
        <a:xfrm rot="10800000">
          <a:off x="2112948" y="3141399"/>
          <a:ext cx="7188326" cy="1209419"/>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321"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noProof="0" dirty="0"/>
            <a:t>The common staffing strategies are Ethnocentric, </a:t>
          </a:r>
          <a:r>
            <a:rPr lang="en-GB" sz="2400" kern="1200" noProof="0" dirty="0" err="1"/>
            <a:t>Policentric</a:t>
          </a:r>
          <a:r>
            <a:rPr lang="en-GB" sz="2400" kern="1200" noProof="0" dirty="0"/>
            <a:t>, and Geocentric</a:t>
          </a:r>
        </a:p>
      </dsp:txBody>
      <dsp:txXfrm rot="10800000">
        <a:off x="2415303" y="3141399"/>
        <a:ext cx="6885971" cy="1209419"/>
      </dsp:txXfrm>
    </dsp:sp>
    <dsp:sp modelId="{FAAAC96F-50D4-47FA-958C-1164FDE3572F}">
      <dsp:nvSpPr>
        <dsp:cNvPr id="0" name=""/>
        <dsp:cNvSpPr/>
      </dsp:nvSpPr>
      <dsp:spPr>
        <a:xfrm>
          <a:off x="1508238" y="3141399"/>
          <a:ext cx="1209419" cy="1209419"/>
        </a:xfrm>
        <a:prstGeom prst="ellipse">
          <a:avLst/>
        </a:prstGeom>
        <a:blipFill>
          <a:blip xmlns:r="http://schemas.openxmlformats.org/officeDocument/2006/relationships" r:embed="rId5"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D9726-ACA5-4D4E-B9D1-6075EB4F2868}" type="datetimeFigureOut">
              <a:rPr lang="en-US" smtClean="0"/>
              <a:t>6/26/2019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47985-0E77-432B-B526-3D6147226863}" type="slidenum">
              <a:rPr lang="en-US" smtClean="0"/>
              <a:t>‹Nr.›</a:t>
            </a:fld>
            <a:endParaRPr lang="en-US"/>
          </a:p>
        </p:txBody>
      </p:sp>
    </p:spTree>
    <p:extLst>
      <p:ext uri="{BB962C8B-B14F-4D97-AF65-F5344CB8AC3E}">
        <p14:creationId xmlns:p14="http://schemas.microsoft.com/office/powerpoint/2010/main" val="1220655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dp.com/spark/articles/2016/03/employee-knowledge-for-international-expansion-hiring-locally-vs-transferring-expats.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Alfred Chandler organizations change their structures when inefficiencies force them to. Often organization show inertia to change their organizational structure, even though the changes in the internal or external environment gives rise to adaptation of it. </a:t>
            </a:r>
          </a:p>
          <a:p>
            <a:r>
              <a:rPr lang="en-US" dirty="0"/>
              <a:t>Structure can be used to exercise control over organization. The value chain activities and the support functions can be studied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From:</a:t>
            </a:r>
            <a:r>
              <a:rPr lang="en-GB" baseline="0" dirty="0">
                <a:effectLst/>
              </a:rPr>
              <a:t> </a:t>
            </a:r>
            <a:r>
              <a:rPr lang="en-GB" dirty="0">
                <a:effectLst/>
              </a:rPr>
              <a:t>Daft, R. L., Murphy, J., &amp; Willmott, H. (2014). </a:t>
            </a:r>
            <a:r>
              <a:rPr lang="en-GB" i="1" dirty="0">
                <a:effectLst/>
              </a:rPr>
              <a:t>Organization theory and design: an international </a:t>
            </a:r>
            <a:r>
              <a:rPr lang="en-GB" i="1" dirty="0" err="1">
                <a:effectLst/>
              </a:rPr>
              <a:t>persepective</a:t>
            </a:r>
            <a:r>
              <a:rPr lang="en-GB" dirty="0">
                <a:effectLst/>
              </a:rPr>
              <a:t>. Andover: Cengage Learning.</a:t>
            </a:r>
          </a:p>
          <a:p>
            <a:endParaRPr lang="en-GB" dirty="0"/>
          </a:p>
        </p:txBody>
      </p:sp>
      <p:sp>
        <p:nvSpPr>
          <p:cNvPr id="4" name="Slide Number Placeholder 3"/>
          <p:cNvSpPr>
            <a:spLocks noGrp="1"/>
          </p:cNvSpPr>
          <p:nvPr>
            <p:ph type="sldNum" sz="quarter" idx="10"/>
          </p:nvPr>
        </p:nvSpPr>
        <p:spPr/>
        <p:txBody>
          <a:bodyPr/>
          <a:lstStyle/>
          <a:p>
            <a:fld id="{C8747985-0E77-432B-B526-3D6147226863}" type="slidenum">
              <a:rPr lang="en-US" smtClean="0"/>
              <a:t>3</a:t>
            </a:fld>
            <a:endParaRPr lang="en-US"/>
          </a:p>
        </p:txBody>
      </p:sp>
    </p:spTree>
    <p:extLst>
      <p:ext uri="{BB962C8B-B14F-4D97-AF65-F5344CB8AC3E}">
        <p14:creationId xmlns:p14="http://schemas.microsoft.com/office/powerpoint/2010/main" val="345640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Employee Knowledge for International Expansion. (</a:t>
            </a:r>
            <a:r>
              <a:rPr lang="en-GB" dirty="0" err="1">
                <a:effectLst/>
              </a:rPr>
              <a:t>n.d.</a:t>
            </a:r>
            <a:r>
              <a:rPr lang="en-GB" dirty="0">
                <a:effectLst/>
              </a:rPr>
              <a:t>). Retrieved 23 September 2018, from </a:t>
            </a:r>
            <a:r>
              <a:rPr lang="en-GB" dirty="0">
                <a:effectLst/>
                <a:hlinkClick r:id="rId3"/>
              </a:rPr>
              <a:t>http://www.adp.com/spark/articles/2016/03/employee-knowledge-for-international-expansion-hiring-locally-vs-transferring-expats.aspx</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C8747985-0E77-432B-B526-3D6147226863}" type="slidenum">
              <a:rPr lang="en-US" smtClean="0"/>
              <a:t>13</a:t>
            </a:fld>
            <a:endParaRPr lang="en-US"/>
          </a:p>
        </p:txBody>
      </p:sp>
    </p:spTree>
    <p:extLst>
      <p:ext uri="{BB962C8B-B14F-4D97-AF65-F5344CB8AC3E}">
        <p14:creationId xmlns:p14="http://schemas.microsoft.com/office/powerpoint/2010/main" val="3596607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B482EEC6-E1BA-442A-B1FA-C13D5CD7FEE1}"/>
              </a:ext>
            </a:extLst>
          </p:cNvPr>
          <p:cNvSpPr>
            <a:spLocks noGrp="1" noChangeArrowheads="1"/>
          </p:cNvSpPr>
          <p:nvPr>
            <p:ph type="sldNum" sz="quarter" idx="5"/>
          </p:nvPr>
        </p:nvSpPr>
        <p:spPr/>
        <p:txBody>
          <a:bodyPr/>
          <a:lstStyle>
            <a:lvl1pPr defTabSz="898525" eaLnBrk="0" hangingPunct="0">
              <a:spcBef>
                <a:spcPct val="30000"/>
              </a:spcBef>
              <a:defRPr sz="1200">
                <a:solidFill>
                  <a:schemeClr val="tx1"/>
                </a:solidFill>
                <a:latin typeface="Arial" panose="020B0604020202020204" pitchFamily="34" charset="0"/>
              </a:defRPr>
            </a:lvl1pPr>
            <a:lvl2pPr marL="742950" indent="-285750" defTabSz="898525" eaLnBrk="0" hangingPunct="0">
              <a:spcBef>
                <a:spcPct val="30000"/>
              </a:spcBef>
              <a:defRPr sz="1200">
                <a:solidFill>
                  <a:schemeClr val="tx1"/>
                </a:solidFill>
                <a:latin typeface="Arial" panose="020B0604020202020204" pitchFamily="34" charset="0"/>
              </a:defRPr>
            </a:lvl2pPr>
            <a:lvl3pPr marL="1143000" indent="-228600" defTabSz="898525" eaLnBrk="0" hangingPunct="0">
              <a:spcBef>
                <a:spcPct val="30000"/>
              </a:spcBef>
              <a:defRPr sz="1200">
                <a:solidFill>
                  <a:schemeClr val="tx1"/>
                </a:solidFill>
                <a:latin typeface="Arial" panose="020B0604020202020204" pitchFamily="34" charset="0"/>
              </a:defRPr>
            </a:lvl3pPr>
            <a:lvl4pPr marL="1600200" indent="-228600" defTabSz="898525" eaLnBrk="0" hangingPunct="0">
              <a:spcBef>
                <a:spcPct val="30000"/>
              </a:spcBef>
              <a:defRPr sz="1200">
                <a:solidFill>
                  <a:schemeClr val="tx1"/>
                </a:solidFill>
                <a:latin typeface="Arial" panose="020B0604020202020204" pitchFamily="34" charset="0"/>
              </a:defRPr>
            </a:lvl4pPr>
            <a:lvl5pPr marL="2057400" indent="-228600" defTabSz="898525" eaLnBrk="0" hangingPunct="0">
              <a:spcBef>
                <a:spcPct val="30000"/>
              </a:spcBef>
              <a:defRPr sz="1200">
                <a:solidFill>
                  <a:schemeClr val="tx1"/>
                </a:solidFill>
                <a:latin typeface="Arial" panose="020B0604020202020204" pitchFamily="34" charset="0"/>
              </a:defRPr>
            </a:lvl5pPr>
            <a:lvl6pPr marL="2514600" indent="-228600" defTabSz="8985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85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85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85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09E7761-3430-4174-A66B-1750B44DC569}" type="slidenum">
              <a:rPr lang="en-US" altLang="de-DE">
                <a:latin typeface="Calibri" panose="020F0502020204030204" pitchFamily="34" charset="0"/>
              </a:rPr>
              <a:pPr eaLnBrk="1" hangingPunct="1">
                <a:spcBef>
                  <a:spcPct val="0"/>
                </a:spcBef>
              </a:pPr>
              <a:t>14</a:t>
            </a:fld>
            <a:endParaRPr lang="en-US" altLang="de-DE" dirty="0">
              <a:latin typeface="Calibri" panose="020F0502020204030204" pitchFamily="34" charset="0"/>
            </a:endParaRPr>
          </a:p>
        </p:txBody>
      </p:sp>
      <p:sp>
        <p:nvSpPr>
          <p:cNvPr id="93187" name="Rectangle 2">
            <a:extLst>
              <a:ext uri="{FF2B5EF4-FFF2-40B4-BE49-F238E27FC236}">
                <a16:creationId xmlns:a16="http://schemas.microsoft.com/office/drawing/2014/main" id="{945C0587-5911-4537-B2D3-D00575ABE45B}"/>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D051F4D9-CA62-46C9-8394-09042E0E3D28}"/>
              </a:ext>
            </a:extLst>
          </p:cNvPr>
          <p:cNvSpPr>
            <a:spLocks noGrp="1" noChangeArrowheads="1"/>
          </p:cNvSpPr>
          <p:nvPr>
            <p:ph type="body" idx="1"/>
          </p:nvPr>
        </p:nvSpPr>
        <p:spPr>
          <a:xfrm>
            <a:off x="685800" y="4343400"/>
            <a:ext cx="5486400" cy="4572000"/>
          </a:xfrm>
          <a:noFill/>
        </p:spPr>
        <p:txBody>
          <a:bodyPr/>
          <a:lstStyle/>
          <a:p>
            <a:r>
              <a:rPr lang="en-US" altLang="de-DE" dirty="0">
                <a:latin typeface="Calibri" panose="020F0502020204030204" pitchFamily="34" charset="0"/>
              </a:rPr>
              <a:t>The extent of the firm’s internationalization and its degree of centralization or decentralization affects (and is affected by) its philosophy regarding the nationality of its international managers. </a:t>
            </a:r>
          </a:p>
          <a:p>
            <a:r>
              <a:rPr lang="en-US" altLang="de-DE" dirty="0">
                <a:latin typeface="Calibri" panose="020F0502020204030204" pitchFamily="34" charset="0"/>
              </a:rPr>
              <a:t>Host country nationals (HCNs) are residents of the host country. HCNs are commonly used by international businesses to fill middle-level and lower-level jobs, but they also often appear in managerial and professional positions. </a:t>
            </a:r>
          </a:p>
          <a:p>
            <a:r>
              <a:rPr lang="en-US" altLang="de-DE" dirty="0">
                <a:latin typeface="Calibri" panose="020F0502020204030204" pitchFamily="34" charset="0"/>
              </a:rPr>
              <a:t>TCNs and PCNs collectively are known as expatriates, or people working and residing in countries other than their native country. </a:t>
            </a:r>
          </a:p>
          <a:p>
            <a:r>
              <a:rPr lang="en-US" altLang="de-DE" dirty="0">
                <a:latin typeface="Calibri" panose="020F0502020204030204" pitchFamily="34" charset="0"/>
              </a:rPr>
              <a:t>Parent country nationals (PCNs) are residents of the international business’s home country. Use of PCNs in an MNC’s foreign operations provides many advantages to the firm. Because PCNs typically share a common culture and educational background with corporate headquarters staff, they facilitate communication and coordination with corporate headquarters. </a:t>
            </a:r>
          </a:p>
          <a:p>
            <a:r>
              <a:rPr lang="en-US" altLang="de-DE" dirty="0">
                <a:latin typeface="Calibri" panose="020F0502020204030204" pitchFamily="34" charset="0"/>
              </a:rPr>
              <a:t>An international firm may hire third-country nationals (TCNs), who are not citizens of the firm’s home country or of the host country. Like PCNs, TCNs are most likely to be used in upper-level and/or technical positions.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B3CCDF09-EBC3-40F9-8DC2-D9F9159206EC}"/>
              </a:ext>
            </a:extLst>
          </p:cNvPr>
          <p:cNvSpPr>
            <a:spLocks noGrp="1" noChangeArrowheads="1"/>
          </p:cNvSpPr>
          <p:nvPr>
            <p:ph type="sldNum" sz="quarter" idx="5"/>
          </p:nvPr>
        </p:nvSpPr>
        <p:spPr/>
        <p:txBody>
          <a:bodyPr/>
          <a:lstStyle>
            <a:lvl1pPr defTabSz="898525" eaLnBrk="0" hangingPunct="0">
              <a:spcBef>
                <a:spcPct val="30000"/>
              </a:spcBef>
              <a:defRPr sz="1200">
                <a:solidFill>
                  <a:schemeClr val="tx1"/>
                </a:solidFill>
                <a:latin typeface="Arial" panose="020B0604020202020204" pitchFamily="34" charset="0"/>
              </a:defRPr>
            </a:lvl1pPr>
            <a:lvl2pPr marL="742950" indent="-285750" defTabSz="898525" eaLnBrk="0" hangingPunct="0">
              <a:spcBef>
                <a:spcPct val="30000"/>
              </a:spcBef>
              <a:defRPr sz="1200">
                <a:solidFill>
                  <a:schemeClr val="tx1"/>
                </a:solidFill>
                <a:latin typeface="Arial" panose="020B0604020202020204" pitchFamily="34" charset="0"/>
              </a:defRPr>
            </a:lvl2pPr>
            <a:lvl3pPr marL="1143000" indent="-228600" defTabSz="898525" eaLnBrk="0" hangingPunct="0">
              <a:spcBef>
                <a:spcPct val="30000"/>
              </a:spcBef>
              <a:defRPr sz="1200">
                <a:solidFill>
                  <a:schemeClr val="tx1"/>
                </a:solidFill>
                <a:latin typeface="Arial" panose="020B0604020202020204" pitchFamily="34" charset="0"/>
              </a:defRPr>
            </a:lvl3pPr>
            <a:lvl4pPr marL="1600200" indent="-228600" defTabSz="898525" eaLnBrk="0" hangingPunct="0">
              <a:spcBef>
                <a:spcPct val="30000"/>
              </a:spcBef>
              <a:defRPr sz="1200">
                <a:solidFill>
                  <a:schemeClr val="tx1"/>
                </a:solidFill>
                <a:latin typeface="Arial" panose="020B0604020202020204" pitchFamily="34" charset="0"/>
              </a:defRPr>
            </a:lvl4pPr>
            <a:lvl5pPr marL="2057400" indent="-228600" defTabSz="898525" eaLnBrk="0" hangingPunct="0">
              <a:spcBef>
                <a:spcPct val="30000"/>
              </a:spcBef>
              <a:defRPr sz="1200">
                <a:solidFill>
                  <a:schemeClr val="tx1"/>
                </a:solidFill>
                <a:latin typeface="Arial" panose="020B0604020202020204" pitchFamily="34" charset="0"/>
              </a:defRPr>
            </a:lvl5pPr>
            <a:lvl6pPr marL="2514600" indent="-228600" defTabSz="8985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85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85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85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0D8ECC4-8F05-429D-AA2A-2C36706A8BB5}" type="slidenum">
              <a:rPr lang="en-US" altLang="de-DE">
                <a:latin typeface="Calibri" panose="020F0502020204030204" pitchFamily="34" charset="0"/>
              </a:rPr>
              <a:pPr eaLnBrk="1" hangingPunct="1">
                <a:spcBef>
                  <a:spcPct val="0"/>
                </a:spcBef>
              </a:pPr>
              <a:t>15</a:t>
            </a:fld>
            <a:endParaRPr lang="en-US" altLang="de-DE" dirty="0">
              <a:latin typeface="Calibri" panose="020F0502020204030204" pitchFamily="34" charset="0"/>
            </a:endParaRPr>
          </a:p>
        </p:txBody>
      </p:sp>
      <p:sp>
        <p:nvSpPr>
          <p:cNvPr id="94211" name="Rectangle 2">
            <a:extLst>
              <a:ext uri="{FF2B5EF4-FFF2-40B4-BE49-F238E27FC236}">
                <a16:creationId xmlns:a16="http://schemas.microsoft.com/office/drawing/2014/main" id="{E53BD22D-E87C-4C93-8E51-1A041BE70690}"/>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6064046A-329C-4E44-AD42-D22463988EFF}"/>
              </a:ext>
            </a:extLst>
          </p:cNvPr>
          <p:cNvSpPr>
            <a:spLocks noGrp="1" noChangeArrowheads="1"/>
          </p:cNvSpPr>
          <p:nvPr>
            <p:ph type="body" idx="1"/>
          </p:nvPr>
        </p:nvSpPr>
        <p:spPr>
          <a:noFill/>
        </p:spPr>
        <p:txBody>
          <a:bodyPr/>
          <a:lstStyle/>
          <a:p>
            <a:r>
              <a:rPr lang="en-US" altLang="de-DE" dirty="0">
                <a:latin typeface="Calibri" panose="020F0502020204030204" pitchFamily="34" charset="0"/>
              </a:rPr>
              <a:t>Most international firms develop a systematic strategy for choosing among HCNs, PCNs, and TCNs for various positions. Some firms rely on the ethnocentric staffing model, whereby they primarily use PCNs to staff higher-level foreign positions. This approach is based on the assumption that home office perspectives should take precedence over local perspectives and that expatriate PCNs will be most effective in representing the views of the home office in the foreign operation. Other international firms follow a polycentric staffing model; that is, they emphasize the use of HCNs in the belief that HCNs know the local market best. Finally, the geocentric staffing model puts PCNs, HCNs, and TCNs on an equal footing. Firms that adopt this approach want to hire the best person available, regardless of where that individual comes from. </a:t>
            </a:r>
          </a:p>
          <a:p>
            <a:endParaRPr lang="en-US" altLang="de-DE" dirty="0">
              <a:latin typeface="Calibri" panose="020F0502020204030204" pitchFamily="34" charset="0"/>
            </a:endParaRPr>
          </a:p>
          <a:p>
            <a:r>
              <a:rPr lang="en-US" altLang="de-DE" dirty="0">
                <a:latin typeface="Calibri" panose="020F0502020204030204" pitchFamily="34" charset="0"/>
              </a:rPr>
              <a:t>Any experience? Which would you chose/ think that the company you worked in should have chosen?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dirty="0">
                <a:solidFill>
                  <a:schemeClr val="tx1"/>
                </a:solidFill>
                <a:effectLst/>
                <a:latin typeface="Calibri" panose="020F0502020204030204" pitchFamily="34" charset="0"/>
                <a:ea typeface="+mn-ea"/>
                <a:cs typeface="+mn-cs"/>
              </a:rPr>
              <a:t>Kick off question: who has worked as an expatriate? (what were salary components? Why did you do it? Did you like it? Special training?) Who would want to be one? Why?</a:t>
            </a:r>
            <a:endParaRPr lang="de-DE" dirty="0"/>
          </a:p>
        </p:txBody>
      </p:sp>
      <p:sp>
        <p:nvSpPr>
          <p:cNvPr id="4" name="Foliennummernplatzhalter 3"/>
          <p:cNvSpPr>
            <a:spLocks noGrp="1"/>
          </p:cNvSpPr>
          <p:nvPr>
            <p:ph type="sldNum" sz="quarter" idx="5"/>
          </p:nvPr>
        </p:nvSpPr>
        <p:spPr/>
        <p:txBody>
          <a:bodyPr/>
          <a:lstStyle/>
          <a:p>
            <a:fld id="{2ECC2970-099A-4D25-AAAF-F1B9661A79F1}" type="slidenum">
              <a:rPr lang="de-DE" smtClean="0"/>
              <a:pPr/>
              <a:t>16</a:t>
            </a:fld>
            <a:endParaRPr lang="de-DE" dirty="0"/>
          </a:p>
        </p:txBody>
      </p:sp>
    </p:spTree>
    <p:extLst>
      <p:ext uri="{BB962C8B-B14F-4D97-AF65-F5344CB8AC3E}">
        <p14:creationId xmlns:p14="http://schemas.microsoft.com/office/powerpoint/2010/main" val="957943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97DFEF5-8FDD-4E3C-A154-9603F2E6F15F}"/>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89A8098C-6B7F-46A9-9B52-5A1512D052C3}"/>
              </a:ext>
            </a:extLst>
          </p:cNvPr>
          <p:cNvSpPr>
            <a:spLocks noGrp="1"/>
          </p:cNvSpPr>
          <p:nvPr>
            <p:ph type="body" idx="1"/>
          </p:nvPr>
        </p:nvSpPr>
        <p:spPr/>
        <p:txBody>
          <a:bodyPr>
            <a:normAutofit/>
          </a:bodyPr>
          <a:lstStyle/>
          <a:p>
            <a:pPr>
              <a:defRPr/>
            </a:pPr>
            <a:r>
              <a:rPr lang="en-US" dirty="0">
                <a:latin typeface="Calibri" panose="020F0502020204030204" pitchFamily="34" charset="0"/>
                <a:ea typeface="+mn-ea"/>
                <a:cs typeface="Calibri" panose="020F0502020204030204" pitchFamily="34" charset="0"/>
              </a:rPr>
              <a:t>Parent country nationals on long-term foreign assignments face great acculturation challenges. </a:t>
            </a:r>
            <a:r>
              <a:rPr lang="en-US" dirty="0"/>
              <a:t>Living and working in </a:t>
            </a:r>
            <a:r>
              <a:rPr lang="en-US" dirty="0">
                <a:latin typeface="Calibri" panose="020F0502020204030204" pitchFamily="34" charset="0"/>
                <a:ea typeface="+mn-ea"/>
                <a:cs typeface="Calibri" panose="020F0502020204030204" pitchFamily="34" charset="0"/>
              </a:rPr>
              <a:t>a foreign culture can lead to culture shock, which may lead to feelings of fear, helplessness, irritability, and disorientation. Such feelings can hamper the effectiveness and productivity of an expatriate manager. </a:t>
            </a:r>
          </a:p>
          <a:p>
            <a:pPr>
              <a:defRPr/>
            </a:pPr>
            <a:r>
              <a:rPr lang="en-US" dirty="0"/>
              <a:t>International businesses cannot assume that </a:t>
            </a:r>
            <a:r>
              <a:rPr lang="en-US" b="1" dirty="0"/>
              <a:t>repatriation</a:t>
            </a:r>
            <a:r>
              <a:rPr lang="en-US" dirty="0"/>
              <a:t> (bringing a manager back home after a foreign assignment has been completed) will be easy. Returning home can be almost as traumatic as the original move abroad, especially for managers and family members who have become comfortable with working and living in the foreign culture. By some estimates, one-quarter of repatriated employees leave their employer within a year after returning home. Each repatriated executive who leaves the firm represents a million-dollar investment walking out the door.</a:t>
            </a:r>
          </a:p>
          <a:p>
            <a:pPr>
              <a:defRPr/>
            </a:pPr>
            <a:endParaRPr lang="en-US" dirty="0"/>
          </a:p>
          <a:p>
            <a:pPr>
              <a:defRPr/>
            </a:pPr>
            <a:r>
              <a:rPr lang="en-US" dirty="0"/>
              <a:t>Ask students about their cultural shock experience!</a:t>
            </a:r>
          </a:p>
          <a:p>
            <a:pPr>
              <a:defRPr/>
            </a:pPr>
            <a:endParaRPr lang="en-US" dirty="0">
              <a:latin typeface="Calibri" panose="020F0502020204030204" pitchFamily="34" charset="0"/>
              <a:ea typeface="+mn-ea"/>
              <a:cs typeface="Calibri" panose="020F0502020204030204" pitchFamily="34" charset="0"/>
            </a:endParaRPr>
          </a:p>
          <a:p>
            <a:pPr>
              <a:defRPr/>
            </a:pPr>
            <a:endParaRPr lang="en-US" dirty="0"/>
          </a:p>
        </p:txBody>
      </p:sp>
      <p:sp>
        <p:nvSpPr>
          <p:cNvPr id="40964" name="Slide Number Placeholder 3">
            <a:extLst>
              <a:ext uri="{FF2B5EF4-FFF2-40B4-BE49-F238E27FC236}">
                <a16:creationId xmlns:a16="http://schemas.microsoft.com/office/drawing/2014/main" id="{DB1E3FB2-4443-4628-8394-1541ADDBF6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3D986AD1-6E5F-4E30-85CA-1D46CF15C774}" type="slidenum">
              <a:rPr lang="en-US" altLang="de-DE" sz="1000" b="0">
                <a:solidFill>
                  <a:schemeClr val="tx1"/>
                </a:solidFill>
                <a:latin typeface="Calibri" panose="020F0502020204030204" pitchFamily="34" charset="0"/>
                <a:ea typeface="ＭＳ Ｐゴシック" panose="020B0600070205080204" pitchFamily="34" charset="-128"/>
              </a:rPr>
              <a:pPr/>
              <a:t>20</a:t>
            </a:fld>
            <a:endParaRPr lang="en-US" altLang="de-DE" sz="1000" b="0" dirty="0">
              <a:solidFill>
                <a:schemeClr val="tx1"/>
              </a:solidFill>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i="0" kern="1200" dirty="0">
                <a:solidFill>
                  <a:schemeClr val="tx1"/>
                </a:solidFill>
                <a:effectLst/>
                <a:latin typeface="Calibri" panose="020F0502020204030204" pitchFamily="34" charset="0"/>
                <a:ea typeface="+mn-ea"/>
                <a:cs typeface="+mn-cs"/>
              </a:rPr>
              <a:t>Cognition</a:t>
            </a:r>
            <a:r>
              <a:rPr lang="en-US" sz="1200" b="0" i="0" kern="1200" dirty="0">
                <a:solidFill>
                  <a:schemeClr val="tx1"/>
                </a:solidFill>
                <a:effectLst/>
                <a:latin typeface="Calibri" panose="020F0502020204030204" pitchFamily="34" charset="0"/>
                <a:ea typeface="+mn-ea"/>
                <a:cs typeface="+mn-cs"/>
              </a:rPr>
              <a:t> is "the mental action or process of acquiring knowledge and understanding through thought, experience, and the senses".</a:t>
            </a:r>
          </a:p>
          <a:p>
            <a:r>
              <a:rPr lang="en-US" sz="1200" b="1" i="0" kern="1200" dirty="0">
                <a:solidFill>
                  <a:schemeClr val="tx1"/>
                </a:solidFill>
                <a:effectLst/>
                <a:latin typeface="Calibri" panose="020F0502020204030204" pitchFamily="34" charset="0"/>
                <a:ea typeface="+mn-ea"/>
                <a:cs typeface="+mn-cs"/>
              </a:rPr>
              <a:t>affective</a:t>
            </a:r>
            <a:r>
              <a:rPr lang="en-US" sz="1200" b="0" i="0" kern="1200" dirty="0">
                <a:solidFill>
                  <a:schemeClr val="tx1"/>
                </a:solidFill>
                <a:effectLst/>
                <a:latin typeface="Calibri" panose="020F0502020204030204" pitchFamily="34" charset="0"/>
                <a:ea typeface="+mn-ea"/>
                <a:cs typeface="+mn-cs"/>
              </a:rPr>
              <a:t>. [ə-</a:t>
            </a:r>
            <a:r>
              <a:rPr lang="en-US" sz="1200" b="0" i="0" kern="1200" dirty="0" err="1">
                <a:solidFill>
                  <a:schemeClr val="tx1"/>
                </a:solidFill>
                <a:effectLst/>
                <a:latin typeface="Calibri" panose="020F0502020204030204" pitchFamily="34" charset="0"/>
                <a:ea typeface="+mn-ea"/>
                <a:cs typeface="+mn-cs"/>
              </a:rPr>
              <a:t>fĕk′tĭv</a:t>
            </a:r>
            <a:r>
              <a:rPr lang="en-US" sz="1200" b="0" i="0" kern="1200" dirty="0">
                <a:solidFill>
                  <a:schemeClr val="tx1"/>
                </a:solidFill>
                <a:effectLst/>
                <a:latin typeface="Calibri" panose="020F0502020204030204" pitchFamily="34" charset="0"/>
                <a:ea typeface="+mn-ea"/>
                <a:cs typeface="+mn-cs"/>
              </a:rPr>
              <a:t>] Concerned with or arousing feelings or emotions; emotional. Influenced by or resulting from the emotions, </a:t>
            </a:r>
            <a:endParaRPr lang="de-DE" dirty="0"/>
          </a:p>
        </p:txBody>
      </p:sp>
      <p:sp>
        <p:nvSpPr>
          <p:cNvPr id="4" name="Foliennummernplatzhalter 3"/>
          <p:cNvSpPr>
            <a:spLocks noGrp="1"/>
          </p:cNvSpPr>
          <p:nvPr>
            <p:ph type="sldNum" sz="quarter" idx="5"/>
          </p:nvPr>
        </p:nvSpPr>
        <p:spPr/>
        <p:txBody>
          <a:bodyPr/>
          <a:lstStyle/>
          <a:p>
            <a:fld id="{2ECC2970-099A-4D25-AAAF-F1B9661A79F1}" type="slidenum">
              <a:rPr lang="de-DE" smtClean="0"/>
              <a:pPr/>
              <a:t>21</a:t>
            </a:fld>
            <a:endParaRPr lang="de-DE" dirty="0"/>
          </a:p>
        </p:txBody>
      </p:sp>
    </p:spTree>
    <p:extLst>
      <p:ext uri="{BB962C8B-B14F-4D97-AF65-F5344CB8AC3E}">
        <p14:creationId xmlns:p14="http://schemas.microsoft.com/office/powerpoint/2010/main" val="502991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Kick off: </a:t>
            </a:r>
            <a:r>
              <a:rPr lang="de-DE" dirty="0" err="1"/>
              <a:t>what</a:t>
            </a:r>
            <a:r>
              <a:rPr lang="de-DE" dirty="0"/>
              <a:t> </a:t>
            </a:r>
            <a:r>
              <a:rPr lang="de-DE" dirty="0" err="1"/>
              <a:t>would</a:t>
            </a:r>
            <a:r>
              <a:rPr lang="de-DE" dirty="0"/>
              <a:t> </a:t>
            </a:r>
            <a:r>
              <a:rPr lang="de-DE" dirty="0" err="1"/>
              <a:t>motivate</a:t>
            </a:r>
            <a:r>
              <a:rPr lang="de-DE" dirty="0"/>
              <a:t> </a:t>
            </a:r>
            <a:r>
              <a:rPr lang="de-DE" dirty="0" err="1"/>
              <a:t>you</a:t>
            </a:r>
            <a:r>
              <a:rPr lang="de-DE" dirty="0"/>
              <a:t>?</a:t>
            </a:r>
          </a:p>
        </p:txBody>
      </p:sp>
      <p:sp>
        <p:nvSpPr>
          <p:cNvPr id="4" name="Foliennummernplatzhalter 3"/>
          <p:cNvSpPr>
            <a:spLocks noGrp="1"/>
          </p:cNvSpPr>
          <p:nvPr>
            <p:ph type="sldNum" sz="quarter" idx="5"/>
          </p:nvPr>
        </p:nvSpPr>
        <p:spPr/>
        <p:txBody>
          <a:bodyPr/>
          <a:lstStyle/>
          <a:p>
            <a:fld id="{2ECC2970-099A-4D25-AAAF-F1B9661A79F1}" type="slidenum">
              <a:rPr lang="de-DE" smtClean="0"/>
              <a:pPr/>
              <a:t>24</a:t>
            </a:fld>
            <a:endParaRPr lang="de-DE" dirty="0"/>
          </a:p>
        </p:txBody>
      </p:sp>
    </p:spTree>
    <p:extLst>
      <p:ext uri="{BB962C8B-B14F-4D97-AF65-F5344CB8AC3E}">
        <p14:creationId xmlns:p14="http://schemas.microsoft.com/office/powerpoint/2010/main" val="2696840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lienbildplatzhalter 1">
            <a:extLst>
              <a:ext uri="{FF2B5EF4-FFF2-40B4-BE49-F238E27FC236}">
                <a16:creationId xmlns:a16="http://schemas.microsoft.com/office/drawing/2014/main" id="{96F6AD42-CD22-496A-B0E6-48AFA7327CEC}"/>
              </a:ext>
            </a:extLst>
          </p:cNvPr>
          <p:cNvSpPr>
            <a:spLocks noGrp="1" noRot="1" noChangeAspect="1" noTextEdit="1"/>
          </p:cNvSpPr>
          <p:nvPr>
            <p:ph type="sldImg"/>
          </p:nvPr>
        </p:nvSpPr>
        <p:spPr>
          <a:ln/>
        </p:spPr>
      </p:sp>
      <p:sp>
        <p:nvSpPr>
          <p:cNvPr id="140291" name="Notizenplatzhalter 2">
            <a:extLst>
              <a:ext uri="{FF2B5EF4-FFF2-40B4-BE49-F238E27FC236}">
                <a16:creationId xmlns:a16="http://schemas.microsoft.com/office/drawing/2014/main" id="{8F903926-4106-42A8-8266-D44E03F8DB97}"/>
              </a:ext>
            </a:extLst>
          </p:cNvPr>
          <p:cNvSpPr>
            <a:spLocks noGrp="1"/>
          </p:cNvSpPr>
          <p:nvPr>
            <p:ph type="body" idx="1"/>
          </p:nvPr>
        </p:nvSpPr>
        <p:spPr>
          <a:noFill/>
        </p:spPr>
        <p:txBody>
          <a:bodyPr/>
          <a:lstStyle/>
          <a:p>
            <a:r>
              <a:rPr lang="de-DE" altLang="de-DE" dirty="0">
                <a:latin typeface="Calibri" panose="020F0502020204030204" pitchFamily="34" charset="0"/>
              </a:rPr>
              <a:t>Study </a:t>
            </a:r>
            <a:r>
              <a:rPr lang="de-DE" altLang="de-DE" dirty="0" err="1">
                <a:latin typeface="Calibri" panose="020F0502020204030204" pitchFamily="34" charset="0"/>
              </a:rPr>
              <a:t>is</a:t>
            </a:r>
            <a:r>
              <a:rPr lang="de-DE" altLang="de-DE" dirty="0">
                <a:latin typeface="Calibri" panose="020F0502020204030204" pitchFamily="34" charset="0"/>
              </a:rPr>
              <a:t> just a </a:t>
            </a:r>
            <a:r>
              <a:rPr lang="de-DE" altLang="de-DE" dirty="0" err="1">
                <a:latin typeface="Calibri" panose="020F0502020204030204" pitchFamily="34" charset="0"/>
              </a:rPr>
              <a:t>few</a:t>
            </a:r>
            <a:r>
              <a:rPr lang="de-DE" altLang="de-DE" dirty="0">
                <a:latin typeface="Calibri" panose="020F0502020204030204" pitchFamily="34" charset="0"/>
              </a:rPr>
              <a:t> </a:t>
            </a:r>
            <a:r>
              <a:rPr lang="de-DE" altLang="de-DE" dirty="0" err="1">
                <a:latin typeface="Calibri" panose="020F0502020204030204" pitchFamily="34" charset="0"/>
              </a:rPr>
              <a:t>years</a:t>
            </a:r>
            <a:r>
              <a:rPr lang="de-DE" altLang="de-DE" dirty="0">
                <a:latin typeface="Calibri" panose="020F0502020204030204" pitchFamily="34" charset="0"/>
              </a:rPr>
              <a:t> </a:t>
            </a:r>
            <a:r>
              <a:rPr lang="de-DE" altLang="de-DE" dirty="0" err="1">
                <a:latin typeface="Calibri" panose="020F0502020204030204" pitchFamily="34" charset="0"/>
              </a:rPr>
              <a:t>old</a:t>
            </a:r>
            <a:r>
              <a:rPr lang="de-DE" altLang="de-DE" dirty="0">
                <a:latin typeface="Calibri" panose="020F0502020204030204" pitchFamily="34" charset="0"/>
              </a:rPr>
              <a:t>, </a:t>
            </a:r>
            <a:r>
              <a:rPr lang="de-DE" altLang="de-DE" dirty="0" err="1">
                <a:latin typeface="Calibri" panose="020F0502020204030204" pitchFamily="34" charset="0"/>
              </a:rPr>
              <a:t>however</a:t>
            </a:r>
            <a:r>
              <a:rPr lang="de-DE" altLang="de-DE" dirty="0">
                <a:latin typeface="Calibri" panose="020F0502020204030204" pitchFamily="34" charset="0"/>
              </a:rPr>
              <a:t>, </a:t>
            </a:r>
            <a:r>
              <a:rPr lang="de-DE" altLang="de-DE" dirty="0" err="1">
                <a:latin typeface="Calibri" panose="020F0502020204030204" pitchFamily="34" charset="0"/>
              </a:rPr>
              <a:t>the</a:t>
            </a:r>
            <a:r>
              <a:rPr lang="de-DE" altLang="de-DE" dirty="0">
                <a:latin typeface="Calibri" panose="020F0502020204030204" pitchFamily="34" charset="0"/>
              </a:rPr>
              <a:t> </a:t>
            </a:r>
            <a:r>
              <a:rPr lang="de-DE" altLang="de-DE" dirty="0" err="1">
                <a:latin typeface="Calibri" panose="020F0502020204030204" pitchFamily="34" charset="0"/>
              </a:rPr>
              <a:t>change</a:t>
            </a:r>
            <a:r>
              <a:rPr lang="de-DE" altLang="de-DE" dirty="0">
                <a:latin typeface="Calibri" panose="020F0502020204030204" pitchFamily="34" charset="0"/>
              </a:rPr>
              <a:t> in </a:t>
            </a:r>
            <a:r>
              <a:rPr lang="de-DE" altLang="de-DE" dirty="0" err="1">
                <a:latin typeface="Calibri" panose="020F0502020204030204" pitchFamily="34" charset="0"/>
              </a:rPr>
              <a:t>the</a:t>
            </a:r>
            <a:r>
              <a:rPr lang="de-DE" altLang="de-DE" dirty="0">
                <a:latin typeface="Calibri" panose="020F0502020204030204" pitchFamily="34" charset="0"/>
              </a:rPr>
              <a:t> </a:t>
            </a:r>
            <a:r>
              <a:rPr lang="de-DE" altLang="de-DE" dirty="0" err="1">
                <a:latin typeface="Calibri" panose="020F0502020204030204" pitchFamily="34" charset="0"/>
              </a:rPr>
              <a:t>society</a:t>
            </a:r>
            <a:r>
              <a:rPr lang="de-DE" altLang="de-DE" dirty="0">
                <a:latin typeface="Calibri" panose="020F0502020204030204" pitchFamily="34" charset="0"/>
              </a:rPr>
              <a:t> in </a:t>
            </a:r>
            <a:r>
              <a:rPr lang="de-DE" altLang="de-DE" dirty="0" err="1">
                <a:latin typeface="Calibri" panose="020F0502020204030204" pitchFamily="34" charset="0"/>
              </a:rPr>
              <a:t>germany</a:t>
            </a:r>
            <a:r>
              <a:rPr lang="de-DE" altLang="de-DE" dirty="0">
                <a:latin typeface="Calibri" panose="020F0502020204030204" pitchFamily="34" charset="0"/>
              </a:rPr>
              <a:t> </a:t>
            </a:r>
            <a:r>
              <a:rPr lang="de-DE" altLang="de-DE" dirty="0" err="1">
                <a:latin typeface="Calibri" panose="020F0502020204030204" pitchFamily="34" charset="0"/>
              </a:rPr>
              <a:t>indicates</a:t>
            </a:r>
            <a:r>
              <a:rPr lang="de-DE" altLang="de-DE" dirty="0">
                <a:latin typeface="Calibri" panose="020F0502020204030204" pitchFamily="34" charset="0"/>
              </a:rPr>
              <a:t> </a:t>
            </a:r>
            <a:r>
              <a:rPr lang="de-DE" altLang="de-DE" dirty="0" err="1">
                <a:latin typeface="Calibri" panose="020F0502020204030204" pitchFamily="34" charset="0"/>
              </a:rPr>
              <a:t>that</a:t>
            </a:r>
            <a:r>
              <a:rPr lang="de-DE" altLang="de-DE" dirty="0">
                <a:latin typeface="Calibri" panose="020F0502020204030204" pitchFamily="34" charset="0"/>
              </a:rPr>
              <a:t> </a:t>
            </a:r>
            <a:r>
              <a:rPr lang="de-DE" altLang="de-DE" dirty="0" err="1">
                <a:latin typeface="Calibri" panose="020F0502020204030204" pitchFamily="34" charset="0"/>
              </a:rPr>
              <a:t>the</a:t>
            </a:r>
            <a:r>
              <a:rPr lang="de-DE" altLang="de-DE" dirty="0">
                <a:latin typeface="Calibri" panose="020F0502020204030204" pitchFamily="34" charset="0"/>
              </a:rPr>
              <a:t> </a:t>
            </a:r>
            <a:r>
              <a:rPr lang="de-DE" altLang="de-DE" dirty="0" err="1">
                <a:latin typeface="Calibri" panose="020F0502020204030204" pitchFamily="34" charset="0"/>
              </a:rPr>
              <a:t>motivators</a:t>
            </a:r>
            <a:r>
              <a:rPr lang="de-DE" altLang="de-DE" dirty="0">
                <a:latin typeface="Calibri" panose="020F0502020204030204" pitchFamily="34" charset="0"/>
              </a:rPr>
              <a:t> </a:t>
            </a:r>
            <a:r>
              <a:rPr lang="de-DE" altLang="de-DE" dirty="0" err="1">
                <a:latin typeface="Calibri" panose="020F0502020204030204" pitchFamily="34" charset="0"/>
              </a:rPr>
              <a:t>and</a:t>
            </a:r>
            <a:r>
              <a:rPr lang="de-DE" altLang="de-DE" dirty="0">
                <a:latin typeface="Calibri" panose="020F0502020204030204" pitchFamily="34" charset="0"/>
              </a:rPr>
              <a:t> non-motivators </a:t>
            </a:r>
            <a:r>
              <a:rPr lang="de-DE" altLang="de-DE" dirty="0" err="1">
                <a:latin typeface="Calibri" panose="020F0502020204030204" pitchFamily="34" charset="0"/>
              </a:rPr>
              <a:t>are</a:t>
            </a:r>
            <a:r>
              <a:rPr lang="de-DE" altLang="de-DE" dirty="0">
                <a:latin typeface="Calibri" panose="020F0502020204030204" pitchFamily="34" charset="0"/>
              </a:rPr>
              <a:t> </a:t>
            </a:r>
            <a:r>
              <a:rPr lang="de-DE" altLang="de-DE" dirty="0" err="1">
                <a:latin typeface="Calibri" panose="020F0502020204030204" pitchFamily="34" charset="0"/>
              </a:rPr>
              <a:t>chinging</a:t>
            </a:r>
            <a:r>
              <a:rPr lang="de-DE" altLang="de-DE" dirty="0">
                <a:latin typeface="Calibri" panose="020F0502020204030204" pitchFamily="34" charset="0"/>
              </a:rPr>
              <a:t> </a:t>
            </a:r>
            <a:r>
              <a:rPr lang="de-DE" altLang="de-DE" dirty="0" err="1">
                <a:latin typeface="Calibri" panose="020F0502020204030204" pitchFamily="34" charset="0"/>
              </a:rPr>
              <a:t>even</a:t>
            </a:r>
            <a:r>
              <a:rPr lang="de-DE" altLang="de-DE" dirty="0">
                <a:latin typeface="Calibri" panose="020F0502020204030204" pitchFamily="34" charset="0"/>
              </a:rPr>
              <a:t> in </a:t>
            </a:r>
            <a:r>
              <a:rPr lang="de-DE" altLang="de-DE" dirty="0" err="1">
                <a:latin typeface="Calibri" panose="020F0502020204030204" pitchFamily="34" charset="0"/>
              </a:rPr>
              <a:t>the</a:t>
            </a:r>
            <a:r>
              <a:rPr lang="de-DE" altLang="de-DE" dirty="0">
                <a:latin typeface="Calibri" panose="020F0502020204030204" pitchFamily="34" charset="0"/>
              </a:rPr>
              <a:t> </a:t>
            </a:r>
            <a:r>
              <a:rPr lang="de-DE" altLang="de-DE" dirty="0" err="1">
                <a:latin typeface="Calibri" panose="020F0502020204030204" pitchFamily="34" charset="0"/>
              </a:rPr>
              <a:t>past</a:t>
            </a:r>
            <a:r>
              <a:rPr lang="de-DE" altLang="de-DE" dirty="0">
                <a:latin typeface="Calibri" panose="020F0502020204030204" pitchFamily="34" charset="0"/>
              </a:rPr>
              <a:t> 10 </a:t>
            </a:r>
            <a:r>
              <a:rPr lang="de-DE" altLang="de-DE" dirty="0" err="1">
                <a:latin typeface="Calibri" panose="020F0502020204030204" pitchFamily="34" charset="0"/>
              </a:rPr>
              <a:t>years</a:t>
            </a:r>
            <a:r>
              <a:rPr lang="de-DE" altLang="de-DE" dirty="0">
                <a:latin typeface="Calibri" panose="020F0502020204030204" pitchFamily="34" charset="0"/>
              </a:rPr>
              <a:t>.</a:t>
            </a:r>
          </a:p>
        </p:txBody>
      </p:sp>
      <p:sp>
        <p:nvSpPr>
          <p:cNvPr id="146436" name="Foliennummernplatzhalter 3">
            <a:extLst>
              <a:ext uri="{FF2B5EF4-FFF2-40B4-BE49-F238E27FC236}">
                <a16:creationId xmlns:a16="http://schemas.microsoft.com/office/drawing/2014/main" id="{A471C161-5A16-4FD5-8A65-BBFC8E467EAB}"/>
              </a:ext>
            </a:extLst>
          </p:cNvPr>
          <p:cNvSpPr>
            <a:spLocks noGrp="1"/>
          </p:cNvSpPr>
          <p:nvPr>
            <p:ph type="sldNum" sz="quarter" idx="5"/>
          </p:nvPr>
        </p:nvSpPr>
        <p:spPr/>
        <p:txBody>
          <a:bodyPr/>
          <a:lstStyle>
            <a:lvl1pPr defTabSz="898525" eaLnBrk="0" hangingPunct="0">
              <a:spcBef>
                <a:spcPct val="30000"/>
              </a:spcBef>
              <a:defRPr sz="1200">
                <a:solidFill>
                  <a:schemeClr val="tx1"/>
                </a:solidFill>
                <a:latin typeface="Arial" panose="020B0604020202020204" pitchFamily="34" charset="0"/>
              </a:defRPr>
            </a:lvl1pPr>
            <a:lvl2pPr marL="742950" indent="-285750" defTabSz="898525" eaLnBrk="0" hangingPunct="0">
              <a:spcBef>
                <a:spcPct val="30000"/>
              </a:spcBef>
              <a:defRPr sz="1200">
                <a:solidFill>
                  <a:schemeClr val="tx1"/>
                </a:solidFill>
                <a:latin typeface="Arial" panose="020B0604020202020204" pitchFamily="34" charset="0"/>
              </a:defRPr>
            </a:lvl2pPr>
            <a:lvl3pPr marL="1143000" indent="-228600" defTabSz="898525" eaLnBrk="0" hangingPunct="0">
              <a:spcBef>
                <a:spcPct val="30000"/>
              </a:spcBef>
              <a:defRPr sz="1200">
                <a:solidFill>
                  <a:schemeClr val="tx1"/>
                </a:solidFill>
                <a:latin typeface="Arial" panose="020B0604020202020204" pitchFamily="34" charset="0"/>
              </a:defRPr>
            </a:lvl3pPr>
            <a:lvl4pPr marL="1600200" indent="-228600" defTabSz="898525" eaLnBrk="0" hangingPunct="0">
              <a:spcBef>
                <a:spcPct val="30000"/>
              </a:spcBef>
              <a:defRPr sz="1200">
                <a:solidFill>
                  <a:schemeClr val="tx1"/>
                </a:solidFill>
                <a:latin typeface="Arial" panose="020B0604020202020204" pitchFamily="34" charset="0"/>
              </a:defRPr>
            </a:lvl4pPr>
            <a:lvl5pPr marL="2057400" indent="-228600" defTabSz="898525" eaLnBrk="0" hangingPunct="0">
              <a:spcBef>
                <a:spcPct val="30000"/>
              </a:spcBef>
              <a:defRPr sz="1200">
                <a:solidFill>
                  <a:schemeClr val="tx1"/>
                </a:solidFill>
                <a:latin typeface="Arial" panose="020B0604020202020204" pitchFamily="34" charset="0"/>
              </a:defRPr>
            </a:lvl5pPr>
            <a:lvl6pPr marL="2514600" indent="-228600" defTabSz="8985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85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85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85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27F40CE-99FF-46CD-A180-3F8699E04CA0}" type="slidenum">
              <a:rPr lang="de-DE" altLang="de-DE">
                <a:latin typeface="Calibri" panose="020F0502020204030204" pitchFamily="34" charset="0"/>
              </a:rPr>
              <a:pPr eaLnBrk="1" hangingPunct="1">
                <a:spcBef>
                  <a:spcPct val="0"/>
                </a:spcBef>
              </a:pPr>
              <a:t>25</a:t>
            </a:fld>
            <a:endParaRPr lang="de-DE" altLang="de-DE"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3690CB13-08FC-4D25-ADB2-F2958D57B8E0}"/>
              </a:ext>
            </a:extLst>
          </p:cNvPr>
          <p:cNvSpPr>
            <a:spLocks noGrp="1" noChangeArrowheads="1"/>
          </p:cNvSpPr>
          <p:nvPr>
            <p:ph type="sldNum" sz="quarter" idx="5"/>
          </p:nvPr>
        </p:nvSpPr>
        <p:spPr/>
        <p:txBody>
          <a:bodyPr/>
          <a:lstStyle>
            <a:lvl1pPr defTabSz="898525" eaLnBrk="0" hangingPunct="0">
              <a:spcBef>
                <a:spcPct val="30000"/>
              </a:spcBef>
              <a:defRPr sz="1200">
                <a:solidFill>
                  <a:schemeClr val="tx1"/>
                </a:solidFill>
                <a:latin typeface="Arial" panose="020B0604020202020204" pitchFamily="34" charset="0"/>
              </a:defRPr>
            </a:lvl1pPr>
            <a:lvl2pPr marL="742950" indent="-285750" defTabSz="898525" eaLnBrk="0" hangingPunct="0">
              <a:spcBef>
                <a:spcPct val="30000"/>
              </a:spcBef>
              <a:defRPr sz="1200">
                <a:solidFill>
                  <a:schemeClr val="tx1"/>
                </a:solidFill>
                <a:latin typeface="Arial" panose="020B0604020202020204" pitchFamily="34" charset="0"/>
              </a:defRPr>
            </a:lvl2pPr>
            <a:lvl3pPr marL="1143000" indent="-228600" defTabSz="898525" eaLnBrk="0" hangingPunct="0">
              <a:spcBef>
                <a:spcPct val="30000"/>
              </a:spcBef>
              <a:defRPr sz="1200">
                <a:solidFill>
                  <a:schemeClr val="tx1"/>
                </a:solidFill>
                <a:latin typeface="Arial" panose="020B0604020202020204" pitchFamily="34" charset="0"/>
              </a:defRPr>
            </a:lvl3pPr>
            <a:lvl4pPr marL="1600200" indent="-228600" defTabSz="898525" eaLnBrk="0" hangingPunct="0">
              <a:spcBef>
                <a:spcPct val="30000"/>
              </a:spcBef>
              <a:defRPr sz="1200">
                <a:solidFill>
                  <a:schemeClr val="tx1"/>
                </a:solidFill>
                <a:latin typeface="Arial" panose="020B0604020202020204" pitchFamily="34" charset="0"/>
              </a:defRPr>
            </a:lvl4pPr>
            <a:lvl5pPr marL="2057400" indent="-228600" defTabSz="898525" eaLnBrk="0" hangingPunct="0">
              <a:spcBef>
                <a:spcPct val="30000"/>
              </a:spcBef>
              <a:defRPr sz="1200">
                <a:solidFill>
                  <a:schemeClr val="tx1"/>
                </a:solidFill>
                <a:latin typeface="Arial" panose="020B0604020202020204" pitchFamily="34" charset="0"/>
              </a:defRPr>
            </a:lvl5pPr>
            <a:lvl6pPr marL="2514600" indent="-228600" defTabSz="8985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85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85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85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398BF58-6C3A-4F15-B06E-7A7DAB677D7C}" type="slidenum">
              <a:rPr lang="en-US" altLang="de-DE">
                <a:latin typeface="Calibri" panose="020F0502020204030204" pitchFamily="34" charset="0"/>
              </a:rPr>
              <a:pPr eaLnBrk="1" hangingPunct="1">
                <a:spcBef>
                  <a:spcPct val="0"/>
                </a:spcBef>
              </a:pPr>
              <a:t>26</a:t>
            </a:fld>
            <a:endParaRPr lang="en-US" altLang="de-DE" dirty="0">
              <a:latin typeface="Calibri" panose="020F0502020204030204" pitchFamily="34" charset="0"/>
            </a:endParaRPr>
          </a:p>
        </p:txBody>
      </p:sp>
      <p:sp>
        <p:nvSpPr>
          <p:cNvPr id="104451" name="Rectangle 2">
            <a:extLst>
              <a:ext uri="{FF2B5EF4-FFF2-40B4-BE49-F238E27FC236}">
                <a16:creationId xmlns:a16="http://schemas.microsoft.com/office/drawing/2014/main" id="{406B1E9F-579B-4C2A-AB76-AB5500A3A59D}"/>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BD2E5F2F-1779-4FEC-836E-ACA700BF5363}"/>
              </a:ext>
            </a:extLst>
          </p:cNvPr>
          <p:cNvSpPr>
            <a:spLocks noGrp="1" noChangeArrowheads="1"/>
          </p:cNvSpPr>
          <p:nvPr>
            <p:ph type="body" idx="1"/>
          </p:nvPr>
        </p:nvSpPr>
        <p:spPr>
          <a:noFill/>
        </p:spPr>
        <p:txBody>
          <a:bodyPr/>
          <a:lstStyle/>
          <a:p>
            <a:endParaRPr lang="de-DE" altLang="de-DE"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201545D6-1707-4B9D-B5A1-C48137D1716F}"/>
              </a:ext>
            </a:extLst>
          </p:cNvPr>
          <p:cNvSpPr>
            <a:spLocks noGrp="1" noChangeArrowheads="1"/>
          </p:cNvSpPr>
          <p:nvPr>
            <p:ph type="sldNum" sz="quarter" idx="5"/>
          </p:nvPr>
        </p:nvSpPr>
        <p:spPr/>
        <p:txBody>
          <a:bodyPr/>
          <a:lstStyle>
            <a:lvl1pPr defTabSz="898525" eaLnBrk="0" hangingPunct="0">
              <a:spcBef>
                <a:spcPct val="30000"/>
              </a:spcBef>
              <a:defRPr sz="1200">
                <a:solidFill>
                  <a:schemeClr val="tx1"/>
                </a:solidFill>
                <a:latin typeface="Arial" panose="020B0604020202020204" pitchFamily="34" charset="0"/>
              </a:defRPr>
            </a:lvl1pPr>
            <a:lvl2pPr marL="742950" indent="-285750" defTabSz="898525" eaLnBrk="0" hangingPunct="0">
              <a:spcBef>
                <a:spcPct val="30000"/>
              </a:spcBef>
              <a:defRPr sz="1200">
                <a:solidFill>
                  <a:schemeClr val="tx1"/>
                </a:solidFill>
                <a:latin typeface="Arial" panose="020B0604020202020204" pitchFamily="34" charset="0"/>
              </a:defRPr>
            </a:lvl2pPr>
            <a:lvl3pPr marL="1143000" indent="-228600" defTabSz="898525" eaLnBrk="0" hangingPunct="0">
              <a:spcBef>
                <a:spcPct val="30000"/>
              </a:spcBef>
              <a:defRPr sz="1200">
                <a:solidFill>
                  <a:schemeClr val="tx1"/>
                </a:solidFill>
                <a:latin typeface="Arial" panose="020B0604020202020204" pitchFamily="34" charset="0"/>
              </a:defRPr>
            </a:lvl3pPr>
            <a:lvl4pPr marL="1600200" indent="-228600" defTabSz="898525" eaLnBrk="0" hangingPunct="0">
              <a:spcBef>
                <a:spcPct val="30000"/>
              </a:spcBef>
              <a:defRPr sz="1200">
                <a:solidFill>
                  <a:schemeClr val="tx1"/>
                </a:solidFill>
                <a:latin typeface="Arial" panose="020B0604020202020204" pitchFamily="34" charset="0"/>
              </a:defRPr>
            </a:lvl4pPr>
            <a:lvl5pPr marL="2057400" indent="-228600" defTabSz="898525" eaLnBrk="0" hangingPunct="0">
              <a:spcBef>
                <a:spcPct val="30000"/>
              </a:spcBef>
              <a:defRPr sz="1200">
                <a:solidFill>
                  <a:schemeClr val="tx1"/>
                </a:solidFill>
                <a:latin typeface="Arial" panose="020B0604020202020204" pitchFamily="34" charset="0"/>
              </a:defRPr>
            </a:lvl5pPr>
            <a:lvl6pPr marL="2514600" indent="-228600" defTabSz="8985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85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85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85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FB4FAAB-A43B-4981-93DA-927EDE842123}" type="slidenum">
              <a:rPr lang="en-US" altLang="de-DE">
                <a:latin typeface="Calibri" panose="020F0502020204030204" pitchFamily="34" charset="0"/>
              </a:rPr>
              <a:pPr eaLnBrk="1" hangingPunct="1">
                <a:spcBef>
                  <a:spcPct val="0"/>
                </a:spcBef>
              </a:pPr>
              <a:t>27</a:t>
            </a:fld>
            <a:endParaRPr lang="en-US" altLang="de-DE" dirty="0">
              <a:latin typeface="Calibri" panose="020F0502020204030204" pitchFamily="34" charset="0"/>
            </a:endParaRPr>
          </a:p>
        </p:txBody>
      </p:sp>
      <p:sp>
        <p:nvSpPr>
          <p:cNvPr id="107523" name="Rectangle 2">
            <a:extLst>
              <a:ext uri="{FF2B5EF4-FFF2-40B4-BE49-F238E27FC236}">
                <a16:creationId xmlns:a16="http://schemas.microsoft.com/office/drawing/2014/main" id="{95658B8A-5C6A-4B1D-A8F0-5C69D1B77814}"/>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3A89EC20-4158-4AC3-907A-35CED37BB93A}"/>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de-DE" b="1" dirty="0"/>
              <a:t>Performance appraisal </a:t>
            </a:r>
            <a:r>
              <a:rPr lang="en-US" altLang="de-DE" dirty="0"/>
              <a:t>is  the process of assessing how effectively people are performing their jobs. </a:t>
            </a:r>
          </a:p>
          <a:p>
            <a:endParaRPr lang="en-US" altLang="de-DE" dirty="0">
              <a:latin typeface="Calibri" panose="020F0502020204030204" pitchFamily="34" charset="0"/>
            </a:endParaRPr>
          </a:p>
          <a:p>
            <a:r>
              <a:rPr lang="en-US" altLang="de-DE" dirty="0">
                <a:latin typeface="Calibri" panose="020F0502020204030204" pitchFamily="34" charset="0"/>
              </a:rPr>
              <a:t>Do you have experience with performance appraisals?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E6F013-983D-4385-887C-75C7127350F3}" type="slidenum">
              <a:rPr lang="en-US">
                <a:latin typeface="Calibri" panose="020F0502020204030204" pitchFamily="34" charset="0"/>
              </a:rPr>
              <a:pPr eaLnBrk="1" hangingPunct="1"/>
              <a:t>4</a:t>
            </a:fld>
            <a:endParaRPr lang="en-US" dirty="0">
              <a:latin typeface="Calibri" panose="020F050202020403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From:</a:t>
            </a:r>
            <a:r>
              <a:rPr lang="en-GB" baseline="0" dirty="0">
                <a:effectLst/>
              </a:rPr>
              <a:t> </a:t>
            </a:r>
            <a:r>
              <a:rPr lang="en-GB" dirty="0">
                <a:effectLst/>
              </a:rPr>
              <a:t>Daft, R. L., Murphy, J., &amp; Willmott, H. (2014). </a:t>
            </a:r>
            <a:r>
              <a:rPr lang="en-GB" i="1" dirty="0">
                <a:effectLst/>
              </a:rPr>
              <a:t>Organization theory and design: an international </a:t>
            </a:r>
            <a:r>
              <a:rPr lang="en-GB" i="1" dirty="0" err="1">
                <a:effectLst/>
              </a:rPr>
              <a:t>persepective</a:t>
            </a:r>
            <a:r>
              <a:rPr lang="en-GB" dirty="0">
                <a:effectLst/>
              </a:rPr>
              <a:t>. Andover: Cengage Learning.</a:t>
            </a:r>
          </a:p>
          <a:p>
            <a:endParaRPr lang="en-US" dirty="0"/>
          </a:p>
        </p:txBody>
      </p:sp>
    </p:spTree>
    <p:extLst>
      <p:ext uri="{BB962C8B-B14F-4D97-AF65-F5344CB8AC3E}">
        <p14:creationId xmlns:p14="http://schemas.microsoft.com/office/powerpoint/2010/main" val="1903243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2B5C8AE8-5CED-49D2-A13D-17E6E132FBA3}"/>
              </a:ext>
            </a:extLst>
          </p:cNvPr>
          <p:cNvSpPr>
            <a:spLocks noGrp="1" noChangeArrowheads="1"/>
          </p:cNvSpPr>
          <p:nvPr>
            <p:ph type="sldNum" sz="quarter" idx="5"/>
          </p:nvPr>
        </p:nvSpPr>
        <p:spPr/>
        <p:txBody>
          <a:bodyPr/>
          <a:lstStyle>
            <a:lvl1pPr defTabSz="898525" eaLnBrk="0" hangingPunct="0">
              <a:spcBef>
                <a:spcPct val="30000"/>
              </a:spcBef>
              <a:defRPr sz="1200">
                <a:solidFill>
                  <a:schemeClr val="tx1"/>
                </a:solidFill>
                <a:latin typeface="Arial" panose="020B0604020202020204" pitchFamily="34" charset="0"/>
              </a:defRPr>
            </a:lvl1pPr>
            <a:lvl2pPr marL="742950" indent="-285750" defTabSz="898525" eaLnBrk="0" hangingPunct="0">
              <a:spcBef>
                <a:spcPct val="30000"/>
              </a:spcBef>
              <a:defRPr sz="1200">
                <a:solidFill>
                  <a:schemeClr val="tx1"/>
                </a:solidFill>
                <a:latin typeface="Arial" panose="020B0604020202020204" pitchFamily="34" charset="0"/>
              </a:defRPr>
            </a:lvl2pPr>
            <a:lvl3pPr marL="1143000" indent="-228600" defTabSz="898525" eaLnBrk="0" hangingPunct="0">
              <a:spcBef>
                <a:spcPct val="30000"/>
              </a:spcBef>
              <a:defRPr sz="1200">
                <a:solidFill>
                  <a:schemeClr val="tx1"/>
                </a:solidFill>
                <a:latin typeface="Arial" panose="020B0604020202020204" pitchFamily="34" charset="0"/>
              </a:defRPr>
            </a:lvl3pPr>
            <a:lvl4pPr marL="1600200" indent="-228600" defTabSz="898525" eaLnBrk="0" hangingPunct="0">
              <a:spcBef>
                <a:spcPct val="30000"/>
              </a:spcBef>
              <a:defRPr sz="1200">
                <a:solidFill>
                  <a:schemeClr val="tx1"/>
                </a:solidFill>
                <a:latin typeface="Arial" panose="020B0604020202020204" pitchFamily="34" charset="0"/>
              </a:defRPr>
            </a:lvl4pPr>
            <a:lvl5pPr marL="2057400" indent="-228600" defTabSz="898525" eaLnBrk="0" hangingPunct="0">
              <a:spcBef>
                <a:spcPct val="30000"/>
              </a:spcBef>
              <a:defRPr sz="1200">
                <a:solidFill>
                  <a:schemeClr val="tx1"/>
                </a:solidFill>
                <a:latin typeface="Arial" panose="020B0604020202020204" pitchFamily="34" charset="0"/>
              </a:defRPr>
            </a:lvl5pPr>
            <a:lvl6pPr marL="2514600" indent="-228600" defTabSz="8985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85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85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85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1627D85-3AB6-4B0C-9940-6B8152596C39}" type="slidenum">
              <a:rPr lang="en-US" altLang="de-DE">
                <a:latin typeface="Calibri" panose="020F0502020204030204" pitchFamily="34" charset="0"/>
              </a:rPr>
              <a:pPr eaLnBrk="1" hangingPunct="1">
                <a:spcBef>
                  <a:spcPct val="0"/>
                </a:spcBef>
              </a:pPr>
              <a:t>28</a:t>
            </a:fld>
            <a:endParaRPr lang="en-US" altLang="de-DE" dirty="0">
              <a:latin typeface="Calibri" panose="020F0502020204030204" pitchFamily="34" charset="0"/>
            </a:endParaRPr>
          </a:p>
        </p:txBody>
      </p:sp>
      <p:sp>
        <p:nvSpPr>
          <p:cNvPr id="108547" name="Rectangle 2">
            <a:extLst>
              <a:ext uri="{FF2B5EF4-FFF2-40B4-BE49-F238E27FC236}">
                <a16:creationId xmlns:a16="http://schemas.microsoft.com/office/drawing/2014/main" id="{1EB87E2D-E774-4DFD-A560-AE34F41E387E}"/>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FC27AD59-6981-4391-9366-F68282BE8E0B}"/>
              </a:ext>
            </a:extLst>
          </p:cNvPr>
          <p:cNvSpPr>
            <a:spLocks noGrp="1" noChangeArrowheads="1"/>
          </p:cNvSpPr>
          <p:nvPr>
            <p:ph type="body" idx="1"/>
          </p:nvPr>
        </p:nvSpPr>
        <p:spPr>
          <a:xfrm>
            <a:off x="685800" y="4343400"/>
            <a:ext cx="5486400" cy="4191000"/>
          </a:xfrm>
          <a:noFill/>
        </p:spPr>
        <p:txBody>
          <a:bodyPr/>
          <a:lstStyle/>
          <a:p>
            <a:r>
              <a:rPr lang="en-US" altLang="de-DE" dirty="0">
                <a:latin typeface="Calibri" panose="020F0502020204030204" pitchFamily="34" charset="0"/>
              </a:rPr>
              <a:t>Most international businesses find it necessary to provide these managers with differential compensation to make up for dramatic differences in currency valuation, standards of living, lifestyle norms, and so on. When managers are on short-term assignments abroad, their home country salaries normally continue unchanged. If foreign assignments are indefinite or longer term, compensation is routinely adjusted to allow the managers to maintain their home country standard of living. This adjustment is particularly important if a manager is transferred from a low-cost location to a high-cost location or from a country with a high standard of living to one with a lower standard of living. Figure 20.5 (shown on the next slide) summarizes cost-of-living differences for the twenty most expensive international business centers. The starting point in differential compensation is a cost-of-living allowance, which is intended to offset differences in the cost of living in the home and host countries. Sometimes firms find they must supplement base pay to get a manager to accept an assignment in a relatively unattractive location. Although it may not be difficult to find people willing to move to England or Japan, it may be much more difficult to entice people to move to Colombia or Afghanistan. Called either a hardship premium or a foreign-service premium, this supplement is essentially an inducement to the individual to accept the international assignment.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5419FFA0-0C6B-41CF-A1CB-8AE212670CA7}"/>
              </a:ext>
            </a:extLst>
          </p:cNvPr>
          <p:cNvSpPr>
            <a:spLocks noGrp="1" noChangeArrowheads="1"/>
          </p:cNvSpPr>
          <p:nvPr>
            <p:ph type="sldNum" sz="quarter" idx="5"/>
          </p:nvPr>
        </p:nvSpPr>
        <p:spPr/>
        <p:txBody>
          <a:bodyPr/>
          <a:lstStyle>
            <a:lvl1pPr defTabSz="898525" eaLnBrk="0" hangingPunct="0">
              <a:spcBef>
                <a:spcPct val="30000"/>
              </a:spcBef>
              <a:defRPr sz="1200">
                <a:solidFill>
                  <a:schemeClr val="tx1"/>
                </a:solidFill>
                <a:latin typeface="Arial" panose="020B0604020202020204" pitchFamily="34" charset="0"/>
              </a:defRPr>
            </a:lvl1pPr>
            <a:lvl2pPr marL="742950" indent="-285750" defTabSz="898525" eaLnBrk="0" hangingPunct="0">
              <a:spcBef>
                <a:spcPct val="30000"/>
              </a:spcBef>
              <a:defRPr sz="1200">
                <a:solidFill>
                  <a:schemeClr val="tx1"/>
                </a:solidFill>
                <a:latin typeface="Arial" panose="020B0604020202020204" pitchFamily="34" charset="0"/>
              </a:defRPr>
            </a:lvl2pPr>
            <a:lvl3pPr marL="1143000" indent="-228600" defTabSz="898525" eaLnBrk="0" hangingPunct="0">
              <a:spcBef>
                <a:spcPct val="30000"/>
              </a:spcBef>
              <a:defRPr sz="1200">
                <a:solidFill>
                  <a:schemeClr val="tx1"/>
                </a:solidFill>
                <a:latin typeface="Arial" panose="020B0604020202020204" pitchFamily="34" charset="0"/>
              </a:defRPr>
            </a:lvl3pPr>
            <a:lvl4pPr marL="1600200" indent="-228600" defTabSz="898525" eaLnBrk="0" hangingPunct="0">
              <a:spcBef>
                <a:spcPct val="30000"/>
              </a:spcBef>
              <a:defRPr sz="1200">
                <a:solidFill>
                  <a:schemeClr val="tx1"/>
                </a:solidFill>
                <a:latin typeface="Arial" panose="020B0604020202020204" pitchFamily="34" charset="0"/>
              </a:defRPr>
            </a:lvl4pPr>
            <a:lvl5pPr marL="2057400" indent="-228600" defTabSz="898525" eaLnBrk="0" hangingPunct="0">
              <a:spcBef>
                <a:spcPct val="30000"/>
              </a:spcBef>
              <a:defRPr sz="1200">
                <a:solidFill>
                  <a:schemeClr val="tx1"/>
                </a:solidFill>
                <a:latin typeface="Arial" panose="020B0604020202020204" pitchFamily="34" charset="0"/>
              </a:defRPr>
            </a:lvl5pPr>
            <a:lvl6pPr marL="2514600" indent="-228600" defTabSz="8985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85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85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85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A802F41-6F80-469E-AA23-C8F913FEBFB0}" type="slidenum">
              <a:rPr lang="en-US" altLang="de-DE">
                <a:latin typeface="Calibri" panose="020F0502020204030204" pitchFamily="34" charset="0"/>
              </a:rPr>
              <a:pPr eaLnBrk="1" hangingPunct="1">
                <a:spcBef>
                  <a:spcPct val="0"/>
                </a:spcBef>
              </a:pPr>
              <a:t>29</a:t>
            </a:fld>
            <a:endParaRPr lang="en-US" altLang="de-DE" dirty="0">
              <a:latin typeface="Calibri" panose="020F0502020204030204" pitchFamily="34" charset="0"/>
            </a:endParaRPr>
          </a:p>
        </p:txBody>
      </p:sp>
      <p:sp>
        <p:nvSpPr>
          <p:cNvPr id="109571" name="Rectangle 2">
            <a:extLst>
              <a:ext uri="{FF2B5EF4-FFF2-40B4-BE49-F238E27FC236}">
                <a16:creationId xmlns:a16="http://schemas.microsoft.com/office/drawing/2014/main" id="{DAB59B43-54F2-40ED-A27B-EFCB35F1C2B5}"/>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6AD4C139-B4C8-4A85-BE65-221F20BBC437}"/>
              </a:ext>
            </a:extLst>
          </p:cNvPr>
          <p:cNvSpPr>
            <a:spLocks noGrp="1" noChangeArrowheads="1"/>
          </p:cNvSpPr>
          <p:nvPr>
            <p:ph type="body" idx="1"/>
          </p:nvPr>
        </p:nvSpPr>
        <p:spPr>
          <a:noFill/>
        </p:spPr>
        <p:txBody>
          <a:bodyPr/>
          <a:lstStyle/>
          <a:p>
            <a:endParaRPr lang="de-DE" altLang="de-DE"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lienbildplatzhalter 1">
            <a:extLst>
              <a:ext uri="{FF2B5EF4-FFF2-40B4-BE49-F238E27FC236}">
                <a16:creationId xmlns:a16="http://schemas.microsoft.com/office/drawing/2014/main" id="{42740BD1-4BF6-48B6-B8BC-2B5FA89C8556}"/>
              </a:ext>
            </a:extLst>
          </p:cNvPr>
          <p:cNvSpPr>
            <a:spLocks noGrp="1" noRot="1" noChangeAspect="1" noTextEdit="1"/>
          </p:cNvSpPr>
          <p:nvPr>
            <p:ph type="sldImg"/>
          </p:nvPr>
        </p:nvSpPr>
        <p:spPr>
          <a:ln/>
        </p:spPr>
      </p:sp>
      <p:sp>
        <p:nvSpPr>
          <p:cNvPr id="111619" name="Notizenplatzhalter 2">
            <a:extLst>
              <a:ext uri="{FF2B5EF4-FFF2-40B4-BE49-F238E27FC236}">
                <a16:creationId xmlns:a16="http://schemas.microsoft.com/office/drawing/2014/main" id="{0CECCEF9-3CF1-4FC7-BF3D-594FBA7D5523}"/>
              </a:ext>
            </a:extLst>
          </p:cNvPr>
          <p:cNvSpPr>
            <a:spLocks noGrp="1"/>
          </p:cNvSpPr>
          <p:nvPr>
            <p:ph type="body" idx="1"/>
          </p:nvPr>
        </p:nvSpPr>
        <p:spPr>
          <a:noFill/>
        </p:spPr>
        <p:txBody>
          <a:bodyPr/>
          <a:lstStyle/>
          <a:p>
            <a:r>
              <a:rPr lang="de-DE" altLang="de-DE" dirty="0" err="1">
                <a:latin typeface="Calibri" panose="020F0502020204030204" pitchFamily="34" charset="0"/>
              </a:rPr>
              <a:t>Ensure</a:t>
            </a:r>
            <a:r>
              <a:rPr lang="de-DE" altLang="de-DE" dirty="0">
                <a:latin typeface="Calibri" panose="020F0502020204030204" pitchFamily="34" charset="0"/>
              </a:rPr>
              <a:t> </a:t>
            </a:r>
            <a:r>
              <a:rPr lang="de-DE" altLang="de-DE" dirty="0" err="1">
                <a:latin typeface="Calibri" panose="020F0502020204030204" pitchFamily="34" charset="0"/>
              </a:rPr>
              <a:t>that</a:t>
            </a:r>
            <a:r>
              <a:rPr lang="de-DE" altLang="de-DE" dirty="0">
                <a:latin typeface="Calibri" panose="020F0502020204030204" pitchFamily="34" charset="0"/>
              </a:rPr>
              <a:t> </a:t>
            </a:r>
            <a:r>
              <a:rPr lang="de-DE" altLang="de-DE" dirty="0" err="1">
                <a:latin typeface="Calibri" panose="020F0502020204030204" pitchFamily="34" charset="0"/>
              </a:rPr>
              <a:t>the</a:t>
            </a:r>
            <a:r>
              <a:rPr lang="de-DE" altLang="de-DE" dirty="0">
                <a:latin typeface="Calibri" panose="020F0502020204030204" pitchFamily="34" charset="0"/>
              </a:rPr>
              <a:t> </a:t>
            </a:r>
            <a:r>
              <a:rPr lang="de-DE" altLang="de-DE" dirty="0" err="1">
                <a:latin typeface="Calibri" panose="020F0502020204030204" pitchFamily="34" charset="0"/>
              </a:rPr>
              <a:t>expatriate</a:t>
            </a:r>
            <a:r>
              <a:rPr lang="de-DE" altLang="de-DE" dirty="0">
                <a:latin typeface="Calibri" panose="020F0502020204030204" pitchFamily="34" charset="0"/>
              </a:rPr>
              <a:t> </a:t>
            </a:r>
            <a:r>
              <a:rPr lang="de-DE" altLang="de-DE" dirty="0" err="1">
                <a:latin typeface="Calibri" panose="020F0502020204030204" pitchFamily="34" charset="0"/>
              </a:rPr>
              <a:t>does</a:t>
            </a:r>
            <a:r>
              <a:rPr lang="de-DE" altLang="de-DE" dirty="0">
                <a:latin typeface="Calibri" panose="020F0502020204030204" pitchFamily="34" charset="0"/>
              </a:rPr>
              <a:t> not </a:t>
            </a:r>
            <a:r>
              <a:rPr lang="de-DE" altLang="de-DE" dirty="0" err="1">
                <a:latin typeface="Calibri" panose="020F0502020204030204" pitchFamily="34" charset="0"/>
              </a:rPr>
              <a:t>have</a:t>
            </a:r>
            <a:r>
              <a:rPr lang="de-DE" altLang="de-DE" dirty="0">
                <a:latin typeface="Calibri" panose="020F0502020204030204" pitchFamily="34" charset="0"/>
              </a:rPr>
              <a:t> </a:t>
            </a:r>
            <a:r>
              <a:rPr lang="de-DE" altLang="de-DE" dirty="0" err="1">
                <a:latin typeface="Calibri" panose="020F0502020204030204" pitchFamily="34" charset="0"/>
              </a:rPr>
              <a:t>to</a:t>
            </a:r>
            <a:r>
              <a:rPr lang="de-DE" altLang="de-DE" dirty="0">
                <a:latin typeface="Calibri" panose="020F0502020204030204" pitchFamily="34" charset="0"/>
              </a:rPr>
              <a:t> </a:t>
            </a:r>
            <a:r>
              <a:rPr lang="de-DE" altLang="de-DE" dirty="0" err="1">
                <a:latin typeface="Calibri" panose="020F0502020204030204" pitchFamily="34" charset="0"/>
              </a:rPr>
              <a:t>pay</a:t>
            </a:r>
            <a:r>
              <a:rPr lang="de-DE" altLang="de-DE" dirty="0">
                <a:latin typeface="Calibri" panose="020F0502020204030204" pitchFamily="34" charset="0"/>
              </a:rPr>
              <a:t> additional </a:t>
            </a:r>
            <a:r>
              <a:rPr lang="de-DE" altLang="de-DE" dirty="0" err="1">
                <a:latin typeface="Calibri" panose="020F0502020204030204" pitchFamily="34" charset="0"/>
              </a:rPr>
              <a:t>expenses</a:t>
            </a:r>
            <a:r>
              <a:rPr lang="de-DE" altLang="de-DE" dirty="0">
                <a:latin typeface="Calibri" panose="020F0502020204030204" pitchFamily="34" charset="0"/>
              </a:rPr>
              <a:t> </a:t>
            </a:r>
            <a:r>
              <a:rPr lang="de-DE" altLang="de-DE" dirty="0" err="1">
                <a:latin typeface="Calibri" panose="020F0502020204030204" pitchFamily="34" charset="0"/>
              </a:rPr>
              <a:t>as</a:t>
            </a:r>
            <a:r>
              <a:rPr lang="de-DE" altLang="de-DE" dirty="0">
                <a:latin typeface="Calibri" panose="020F0502020204030204" pitchFamily="34" charset="0"/>
              </a:rPr>
              <a:t> a </a:t>
            </a:r>
            <a:r>
              <a:rPr lang="de-DE" altLang="de-DE" dirty="0" err="1">
                <a:latin typeface="Calibri" panose="020F0502020204030204" pitchFamily="34" charset="0"/>
              </a:rPr>
              <a:t>result</a:t>
            </a:r>
            <a:r>
              <a:rPr lang="de-DE" altLang="de-DE" dirty="0">
                <a:latin typeface="Calibri" panose="020F0502020204030204" pitchFamily="34" charset="0"/>
              </a:rPr>
              <a:t> </a:t>
            </a:r>
            <a:r>
              <a:rPr lang="de-DE" altLang="de-DE" dirty="0" err="1">
                <a:latin typeface="Calibri" panose="020F0502020204030204" pitchFamily="34" charset="0"/>
              </a:rPr>
              <a:t>of</a:t>
            </a:r>
            <a:r>
              <a:rPr lang="de-DE" altLang="de-DE" dirty="0">
                <a:latin typeface="Calibri" panose="020F0502020204030204" pitchFamily="34" charset="0"/>
              </a:rPr>
              <a:t> </a:t>
            </a:r>
            <a:r>
              <a:rPr lang="de-DE" altLang="de-DE" dirty="0" err="1">
                <a:latin typeface="Calibri" panose="020F0502020204030204" pitchFamily="34" charset="0"/>
              </a:rPr>
              <a:t>working</a:t>
            </a:r>
            <a:r>
              <a:rPr lang="de-DE" altLang="de-DE" dirty="0">
                <a:latin typeface="Calibri" panose="020F0502020204030204" pitchFamily="34" charset="0"/>
              </a:rPr>
              <a:t> </a:t>
            </a:r>
            <a:r>
              <a:rPr lang="de-DE" altLang="de-DE" dirty="0" err="1">
                <a:latin typeface="Calibri" panose="020F0502020204030204" pitchFamily="34" charset="0"/>
              </a:rPr>
              <a:t>abroad</a:t>
            </a:r>
            <a:endParaRPr lang="de-DE" altLang="de-DE" dirty="0">
              <a:latin typeface="Calibri" panose="020F0502020204030204" pitchFamily="34" charset="0"/>
            </a:endParaRPr>
          </a:p>
        </p:txBody>
      </p:sp>
      <p:sp>
        <p:nvSpPr>
          <p:cNvPr id="114692" name="Foliennummernplatzhalter 3">
            <a:extLst>
              <a:ext uri="{FF2B5EF4-FFF2-40B4-BE49-F238E27FC236}">
                <a16:creationId xmlns:a16="http://schemas.microsoft.com/office/drawing/2014/main" id="{6E4DA4D0-8B6E-487C-8100-FAE996B8FF29}"/>
              </a:ext>
            </a:extLst>
          </p:cNvPr>
          <p:cNvSpPr>
            <a:spLocks noGrp="1"/>
          </p:cNvSpPr>
          <p:nvPr>
            <p:ph type="sldNum" sz="quarter" idx="5"/>
          </p:nvPr>
        </p:nvSpPr>
        <p:spPr/>
        <p:txBody>
          <a:bodyPr/>
          <a:lstStyle>
            <a:lvl1pPr defTabSz="898525" eaLnBrk="0" hangingPunct="0">
              <a:spcBef>
                <a:spcPct val="30000"/>
              </a:spcBef>
              <a:defRPr sz="1200">
                <a:solidFill>
                  <a:schemeClr val="tx1"/>
                </a:solidFill>
                <a:latin typeface="Arial" panose="020B0604020202020204" pitchFamily="34" charset="0"/>
              </a:defRPr>
            </a:lvl1pPr>
            <a:lvl2pPr marL="742950" indent="-285750" defTabSz="898525" eaLnBrk="0" hangingPunct="0">
              <a:spcBef>
                <a:spcPct val="30000"/>
              </a:spcBef>
              <a:defRPr sz="1200">
                <a:solidFill>
                  <a:schemeClr val="tx1"/>
                </a:solidFill>
                <a:latin typeface="Arial" panose="020B0604020202020204" pitchFamily="34" charset="0"/>
              </a:defRPr>
            </a:lvl2pPr>
            <a:lvl3pPr marL="1143000" indent="-228600" defTabSz="898525" eaLnBrk="0" hangingPunct="0">
              <a:spcBef>
                <a:spcPct val="30000"/>
              </a:spcBef>
              <a:defRPr sz="1200">
                <a:solidFill>
                  <a:schemeClr val="tx1"/>
                </a:solidFill>
                <a:latin typeface="Arial" panose="020B0604020202020204" pitchFamily="34" charset="0"/>
              </a:defRPr>
            </a:lvl3pPr>
            <a:lvl4pPr marL="1600200" indent="-228600" defTabSz="898525" eaLnBrk="0" hangingPunct="0">
              <a:spcBef>
                <a:spcPct val="30000"/>
              </a:spcBef>
              <a:defRPr sz="1200">
                <a:solidFill>
                  <a:schemeClr val="tx1"/>
                </a:solidFill>
                <a:latin typeface="Arial" panose="020B0604020202020204" pitchFamily="34" charset="0"/>
              </a:defRPr>
            </a:lvl4pPr>
            <a:lvl5pPr marL="2057400" indent="-228600" defTabSz="898525" eaLnBrk="0" hangingPunct="0">
              <a:spcBef>
                <a:spcPct val="30000"/>
              </a:spcBef>
              <a:defRPr sz="1200">
                <a:solidFill>
                  <a:schemeClr val="tx1"/>
                </a:solidFill>
                <a:latin typeface="Arial" panose="020B0604020202020204" pitchFamily="34" charset="0"/>
              </a:defRPr>
            </a:lvl5pPr>
            <a:lvl6pPr marL="2514600" indent="-228600" defTabSz="8985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85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85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85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053C8D3-1F58-4A55-9224-0F74BB6A13BF}" type="slidenum">
              <a:rPr lang="de-DE" altLang="de-DE">
                <a:latin typeface="Calibri" panose="020F0502020204030204" pitchFamily="34" charset="0"/>
              </a:rPr>
              <a:pPr eaLnBrk="1" hangingPunct="1">
                <a:spcBef>
                  <a:spcPct val="0"/>
                </a:spcBef>
              </a:pPr>
              <a:t>30</a:t>
            </a:fld>
            <a:endParaRPr lang="de-DE" altLang="de-DE"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eaLnBrk="1" fontAlgn="t" latinLnBrk="0" hangingPunct="1"/>
            <a:r>
              <a:rPr lang="en-US" sz="1200" b="1" i="0" u="none" strike="noStrike" kern="1200" dirty="0">
                <a:solidFill>
                  <a:schemeClr val="tx1"/>
                </a:solidFill>
                <a:effectLst/>
                <a:latin typeface="+mn-lt"/>
                <a:ea typeface="+mn-ea"/>
                <a:cs typeface="+mn-cs"/>
              </a:rPr>
              <a:t>Staffing Strategy</a:t>
            </a:r>
            <a:endParaRPr lang="de-DE"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Ethnocentric</a:t>
            </a:r>
            <a:endParaRPr lang="de-DE"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err="1">
                <a:solidFill>
                  <a:schemeClr val="tx1"/>
                </a:solidFill>
                <a:effectLst/>
                <a:latin typeface="+mn-lt"/>
                <a:ea typeface="+mn-ea"/>
                <a:cs typeface="+mn-cs"/>
              </a:rPr>
              <a:t>Policentric</a:t>
            </a:r>
            <a:endParaRPr lang="de-DE"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Geocentric</a:t>
            </a:r>
            <a:endParaRPr lang="de-DE" sz="1200" b="0" i="0" u="none" strike="noStrike"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C8747985-0E77-432B-B526-3D6147226863}" type="slidenum">
              <a:rPr lang="en-US" smtClean="0"/>
              <a:t>31</a:t>
            </a:fld>
            <a:endParaRPr lang="en-US"/>
          </a:p>
        </p:txBody>
      </p:sp>
    </p:spTree>
    <p:extLst>
      <p:ext uri="{BB962C8B-B14F-4D97-AF65-F5344CB8AC3E}">
        <p14:creationId xmlns:p14="http://schemas.microsoft.com/office/powerpoint/2010/main" val="408221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AA8D14-FC5B-42A9-88EF-77BCCC0980FC}" type="slidenum">
              <a:rPr lang="en-US">
                <a:latin typeface="Calibri" panose="020F0502020204030204" pitchFamily="34" charset="0"/>
              </a:rPr>
              <a:pPr eaLnBrk="1" hangingPunct="1"/>
              <a:t>5</a:t>
            </a:fld>
            <a:endParaRPr lang="en-US" dirty="0">
              <a:latin typeface="Calibri" panose="020F050202020403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From:</a:t>
            </a:r>
            <a:r>
              <a:rPr lang="en-GB" baseline="0" dirty="0">
                <a:effectLst/>
              </a:rPr>
              <a:t> </a:t>
            </a:r>
            <a:r>
              <a:rPr lang="en-GB" dirty="0">
                <a:effectLst/>
              </a:rPr>
              <a:t>Daft, R. L., Murphy, J., &amp; Willmott, H. (2014). </a:t>
            </a:r>
            <a:r>
              <a:rPr lang="en-GB" i="1" dirty="0">
                <a:effectLst/>
              </a:rPr>
              <a:t>Organization theory and design: an international </a:t>
            </a:r>
            <a:r>
              <a:rPr lang="en-GB" i="1" dirty="0" err="1">
                <a:effectLst/>
              </a:rPr>
              <a:t>persepective</a:t>
            </a:r>
            <a:r>
              <a:rPr lang="en-GB" dirty="0">
                <a:effectLst/>
              </a:rPr>
              <a:t>. Andover: Cengage Learning.</a:t>
            </a:r>
          </a:p>
          <a:p>
            <a:endParaRPr lang="en-US" dirty="0"/>
          </a:p>
        </p:txBody>
      </p:sp>
    </p:spTree>
    <p:extLst>
      <p:ext uri="{BB962C8B-B14F-4D97-AF65-F5344CB8AC3E}">
        <p14:creationId xmlns:p14="http://schemas.microsoft.com/office/powerpoint/2010/main" val="416434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A85FAC3-193B-47AF-A971-0654131960A0}"/>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617CBAFD-3D44-4D05-9C55-4E4545E0B1D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20000"/>
              </a:spcAft>
              <a:buFont typeface="Arial" charset="0"/>
              <a:buNone/>
            </a:pPr>
            <a:r>
              <a:rPr lang="en-GB" b="1" i="1" dirty="0"/>
              <a:t>Globalization strategy</a:t>
            </a:r>
            <a:r>
              <a:rPr lang="en-GB" dirty="0"/>
              <a:t> means that products design, manufacturing and marketing strategy are standardized throughout the world. It can help an organization reap economy-of-scale efficiencies.</a:t>
            </a:r>
          </a:p>
          <a:p>
            <a:pPr>
              <a:spcAft>
                <a:spcPct val="20000"/>
              </a:spcAft>
              <a:buFont typeface="Arial" charset="0"/>
              <a:buNone/>
            </a:pPr>
            <a:r>
              <a:rPr lang="en-GB" dirty="0"/>
              <a:t>	</a:t>
            </a:r>
            <a:r>
              <a:rPr lang="en-GB" b="1" i="1" dirty="0"/>
              <a:t>Multidomestic</a:t>
            </a:r>
            <a:r>
              <a:rPr lang="en-GB" dirty="0"/>
              <a:t> strategy means that competition is handled in each country independently.</a:t>
            </a:r>
          </a:p>
          <a:p>
            <a:pPr>
              <a:spcBef>
                <a:spcPct val="0"/>
              </a:spcBef>
            </a:pPr>
            <a:r>
              <a:rPr lang="en-GB" dirty="0"/>
              <a:t>Organizations needs to decide whether their goal is </a:t>
            </a:r>
          </a:p>
          <a:p>
            <a:pPr>
              <a:spcBef>
                <a:spcPct val="0"/>
              </a:spcBef>
              <a:buFont typeface="Arial" charset="0"/>
              <a:buNone/>
            </a:pPr>
            <a:r>
              <a:rPr lang="en-GB" dirty="0"/>
              <a:t>	to achieve </a:t>
            </a:r>
            <a:r>
              <a:rPr lang="en-GB" b="1" i="1" dirty="0"/>
              <a:t>global integration </a:t>
            </a:r>
            <a:r>
              <a:rPr lang="en-GB" dirty="0"/>
              <a:t>or </a:t>
            </a:r>
            <a:r>
              <a:rPr lang="en-GB" b="1" i="1" dirty="0"/>
              <a:t>national </a:t>
            </a:r>
          </a:p>
          <a:p>
            <a:pPr>
              <a:spcBef>
                <a:spcPct val="0"/>
              </a:spcBef>
              <a:buFont typeface="Arial" charset="0"/>
              <a:buNone/>
            </a:pPr>
            <a:r>
              <a:rPr lang="en-GB" b="1" i="1" dirty="0"/>
              <a:t>	responsiveness.</a:t>
            </a:r>
          </a:p>
          <a:p>
            <a:endParaRPr lang="de-DE" alt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531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A85FAC3-193B-47AF-A971-0654131960A0}"/>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617CBAFD-3D44-4D05-9C55-4E4545E0B1D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262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47F376-7244-4AE7-932E-6AB1D315B1D3}" type="slidenum">
              <a:rPr lang="en-US" altLang="en-US">
                <a:latin typeface="Calibri" panose="020F0502020204030204" pitchFamily="34" charset="0"/>
              </a:rPr>
              <a:pPr>
                <a:spcBef>
                  <a:spcPct val="0"/>
                </a:spcBef>
              </a:pPr>
              <a:t>9</a:t>
            </a:fld>
            <a:endParaRPr lang="en-US" altLang="en-US" dirty="0">
              <a:latin typeface="Calibri" panose="020F050202020403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From:</a:t>
            </a:r>
            <a:r>
              <a:rPr lang="en-GB" baseline="0" dirty="0">
                <a:effectLst/>
              </a:rPr>
              <a:t> </a:t>
            </a:r>
            <a:r>
              <a:rPr lang="en-GB" dirty="0">
                <a:effectLst/>
              </a:rPr>
              <a:t>Daft, R. L., Murphy, J., &amp; Willmott, H. (2014). </a:t>
            </a:r>
            <a:r>
              <a:rPr lang="en-GB" i="1" dirty="0">
                <a:effectLst/>
              </a:rPr>
              <a:t>Organization theory and design: an international </a:t>
            </a:r>
            <a:r>
              <a:rPr lang="en-GB" i="1" dirty="0" err="1">
                <a:effectLst/>
              </a:rPr>
              <a:t>persepective</a:t>
            </a:r>
            <a:r>
              <a:rPr lang="en-GB" dirty="0">
                <a:effectLst/>
              </a:rPr>
              <a:t>. Andover: Cengage Learning.</a:t>
            </a:r>
          </a:p>
          <a:p>
            <a:pPr>
              <a:spcBef>
                <a:spcPct val="0"/>
              </a:spcBef>
            </a:pPr>
            <a:r>
              <a:rPr lang="en-GB" altLang="en-US" b="1" dirty="0"/>
              <a:t>Increased complexity and differentiation</a:t>
            </a:r>
          </a:p>
          <a:p>
            <a:pPr lvl="1">
              <a:spcBef>
                <a:spcPct val="0"/>
              </a:spcBef>
            </a:pPr>
            <a:r>
              <a:rPr lang="en-GB" altLang="en-US" b="1" dirty="0"/>
              <a:t>   </a:t>
            </a:r>
            <a:r>
              <a:rPr lang="en-GB" altLang="en-US" dirty="0"/>
              <a:t>Greater level of internal and external complexity</a:t>
            </a:r>
          </a:p>
          <a:p>
            <a:pPr lvl="1">
              <a:spcBef>
                <a:spcPct val="0"/>
              </a:spcBef>
            </a:pPr>
            <a:r>
              <a:rPr lang="en-GB" altLang="en-US" dirty="0"/>
              <a:t>	Numerous differences include economic development, language, political    	system, cultural norms and values, etc.</a:t>
            </a:r>
          </a:p>
          <a:p>
            <a:pPr lvl="1">
              <a:spcBef>
                <a:spcPct val="0"/>
              </a:spcBef>
            </a:pPr>
            <a:r>
              <a:rPr lang="en-GB" altLang="en-US" dirty="0"/>
              <a:t>	Increasing needs for greater response to local preferences.</a:t>
            </a:r>
          </a:p>
          <a:p>
            <a:pPr marL="457200" lvl="1" indent="0">
              <a:spcBef>
                <a:spcPct val="0"/>
              </a:spcBef>
              <a:buNone/>
            </a:pPr>
            <a:endParaRPr lang="en-GB" altLang="en-US" dirty="0"/>
          </a:p>
          <a:p>
            <a:pPr>
              <a:spcBef>
                <a:spcPct val="0"/>
              </a:spcBef>
            </a:pPr>
            <a:r>
              <a:rPr lang="en-GB" altLang="en-US" b="1" dirty="0"/>
              <a:t>Integration</a:t>
            </a:r>
          </a:p>
          <a:p>
            <a:pPr lvl="1">
              <a:spcBef>
                <a:spcPct val="0"/>
              </a:spcBef>
            </a:pPr>
            <a:r>
              <a:rPr lang="en-GB" altLang="en-US" dirty="0"/>
              <a:t>It is necessary for a global organization to reap the benefit of economies of scale, economies of scope and low-cost production.</a:t>
            </a:r>
          </a:p>
          <a:p>
            <a:pPr lvl="1">
              <a:spcBef>
                <a:spcPct val="0"/>
              </a:spcBef>
            </a:pPr>
            <a:endParaRPr lang="en-GB" altLang="en-US" dirty="0"/>
          </a:p>
          <a:p>
            <a:pPr>
              <a:spcBef>
                <a:spcPct val="0"/>
              </a:spcBef>
            </a:pPr>
            <a:r>
              <a:rPr lang="en-GB" altLang="en-US" b="1" dirty="0"/>
              <a:t>Knowledge transfer</a:t>
            </a:r>
          </a:p>
          <a:p>
            <a:pPr lvl="1">
              <a:spcBef>
                <a:spcPct val="0"/>
              </a:spcBef>
            </a:pPr>
            <a:r>
              <a:rPr lang="en-GB" altLang="en-US" dirty="0"/>
              <a:t>International environment offers opportunities for </a:t>
            </a:r>
          </a:p>
          <a:p>
            <a:pPr>
              <a:spcBef>
                <a:spcPct val="0"/>
              </a:spcBef>
              <a:buFont typeface="Arial" panose="020B0604020202020204" pitchFamily="34" charset="0"/>
              <a:buNone/>
            </a:pPr>
            <a:r>
              <a:rPr lang="en-GB" altLang="en-US" dirty="0"/>
              <a:t>		</a:t>
            </a:r>
            <a:r>
              <a:rPr lang="en-GB" altLang="en-US" sz="2400" dirty="0"/>
              <a:t>learning and the development of diverse capabilities.</a:t>
            </a:r>
            <a:endParaRPr lang="en-US" altLang="en-US" sz="2400" dirty="0"/>
          </a:p>
          <a:p>
            <a:endParaRPr lang="en-US" altLang="en-US" dirty="0">
              <a:latin typeface="Calibri" panose="020F0502020204030204" pitchFamily="34" charset="0"/>
            </a:endParaRPr>
          </a:p>
        </p:txBody>
      </p:sp>
    </p:spTree>
    <p:extLst>
      <p:ext uri="{BB962C8B-B14F-4D97-AF65-F5344CB8AC3E}">
        <p14:creationId xmlns:p14="http://schemas.microsoft.com/office/powerpoint/2010/main" val="3127986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A112B3-95B1-4060-A58E-62536AEDB381}" type="slidenum">
              <a:rPr lang="en-US">
                <a:latin typeface="Calibri" panose="020F0502020204030204" pitchFamily="34" charset="0"/>
              </a:rPr>
              <a:pPr eaLnBrk="1" hangingPunct="1"/>
              <a:t>10</a:t>
            </a:fld>
            <a:endParaRPr lang="en-US" dirty="0">
              <a:latin typeface="Calibri" panose="020F050202020403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161561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a:extLst>
              <a:ext uri="{FF2B5EF4-FFF2-40B4-BE49-F238E27FC236}">
                <a16:creationId xmlns:a16="http://schemas.microsoft.com/office/drawing/2014/main" id="{FE096DED-298D-4E01-8DAC-9F8438D1A110}"/>
              </a:ext>
            </a:extLst>
          </p:cNvPr>
          <p:cNvSpPr>
            <a:spLocks noGrp="1" noRot="1" noChangeAspect="1" noTextEdit="1"/>
          </p:cNvSpPr>
          <p:nvPr>
            <p:ph type="sldImg"/>
          </p:nvPr>
        </p:nvSpPr>
        <p:spPr>
          <a:ln/>
        </p:spPr>
      </p:sp>
      <p:sp>
        <p:nvSpPr>
          <p:cNvPr id="90115" name="Notizenplatzhalter 2">
            <a:extLst>
              <a:ext uri="{FF2B5EF4-FFF2-40B4-BE49-F238E27FC236}">
                <a16:creationId xmlns:a16="http://schemas.microsoft.com/office/drawing/2014/main" id="{1A595788-11BF-45AC-BB3D-C332E2B9CFCF}"/>
              </a:ext>
            </a:extLst>
          </p:cNvPr>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de-DE" b="1" dirty="0"/>
              <a:t>Human resource management </a:t>
            </a:r>
            <a:r>
              <a:rPr lang="en-US" altLang="de-DE" dirty="0"/>
              <a:t>is the set of activities directed at attracting, developing, and maintaining the effective workforce necessary to achieve a firm’s objectives. </a:t>
            </a:r>
          </a:p>
          <a:p>
            <a:endParaRPr lang="de-DE" altLang="de-DE" dirty="0">
              <a:latin typeface="Calibri" panose="020F0502020204030204" pitchFamily="34" charset="0"/>
            </a:endParaRPr>
          </a:p>
          <a:p>
            <a:r>
              <a:rPr lang="de-DE" altLang="de-DE" dirty="0">
                <a:latin typeface="Calibri" panose="020F0502020204030204" pitchFamily="34" charset="0"/>
              </a:rPr>
              <a:t>Additional </a:t>
            </a:r>
            <a:r>
              <a:rPr lang="de-DE" altLang="de-DE" dirty="0" err="1">
                <a:latin typeface="Calibri" panose="020F0502020204030204" pitchFamily="34" charset="0"/>
              </a:rPr>
              <a:t>challanges</a:t>
            </a:r>
            <a:r>
              <a:rPr lang="de-DE" altLang="de-DE" dirty="0">
                <a:latin typeface="Calibri" panose="020F0502020204030204" pitchFamily="34" charset="0"/>
              </a:rPr>
              <a:t> in international </a:t>
            </a:r>
            <a:r>
              <a:rPr lang="de-DE" altLang="de-DE" dirty="0" err="1">
                <a:latin typeface="Calibri" panose="020F0502020204030204" pitchFamily="34" charset="0"/>
              </a:rPr>
              <a:t>HRM</a:t>
            </a:r>
            <a:endParaRPr lang="de-DE" altLang="de-DE" dirty="0">
              <a:latin typeface="Calibri" panose="020F0502020204030204" pitchFamily="34" charset="0"/>
            </a:endParaRPr>
          </a:p>
          <a:p>
            <a:r>
              <a:rPr lang="en-US" altLang="de-DE" dirty="0">
                <a:latin typeface="Calibri" panose="020F0502020204030204" pitchFamily="34" charset="0"/>
              </a:rPr>
              <a:t>International HR managers must deal with differences in cultures, levels of economic development, and legal systems among the countries in which a firm operates. These differences may force it to customize its hiring, firing, training, and compensation programs on a country-by-country basis. </a:t>
            </a:r>
            <a:br>
              <a:rPr lang="en-US" altLang="de-DE" dirty="0">
                <a:latin typeface="Calibri" panose="020F0502020204030204" pitchFamily="34" charset="0"/>
              </a:rPr>
            </a:br>
            <a:endParaRPr lang="en-US" altLang="de-DE" dirty="0">
              <a:latin typeface="Calibri" panose="020F0502020204030204" pitchFamily="34" charset="0"/>
            </a:endParaRPr>
          </a:p>
          <a:p>
            <a:endParaRPr lang="de-DE" altLang="de-DE" dirty="0">
              <a:latin typeface="Calibri" panose="020F0502020204030204" pitchFamily="34" charset="0"/>
            </a:endParaRPr>
          </a:p>
          <a:p>
            <a:r>
              <a:rPr lang="en-US" sz="1200" kern="1200" dirty="0">
                <a:solidFill>
                  <a:schemeClr val="tx1"/>
                </a:solidFill>
                <a:effectLst/>
                <a:latin typeface="+mn-lt"/>
                <a:ea typeface="+mn-ea"/>
                <a:cs typeface="+mn-cs"/>
              </a:rPr>
              <a:t>Kick off question: Who has worked in an international company (probably many) Do you know what their hiring policy was? Were intercultural issues a topic?</a:t>
            </a:r>
            <a:endParaRPr lang="de-DE" sz="1200" kern="1200" dirty="0">
              <a:solidFill>
                <a:schemeClr val="tx1"/>
              </a:solidFill>
              <a:effectLst/>
              <a:latin typeface="+mn-lt"/>
              <a:ea typeface="+mn-ea"/>
              <a:cs typeface="+mn-cs"/>
            </a:endParaRPr>
          </a:p>
        </p:txBody>
      </p:sp>
      <p:sp>
        <p:nvSpPr>
          <p:cNvPr id="92164" name="Foliennummernplatzhalter 3">
            <a:extLst>
              <a:ext uri="{FF2B5EF4-FFF2-40B4-BE49-F238E27FC236}">
                <a16:creationId xmlns:a16="http://schemas.microsoft.com/office/drawing/2014/main" id="{31F30AA4-3C91-4BDD-9B88-E7300D892479}"/>
              </a:ext>
            </a:extLst>
          </p:cNvPr>
          <p:cNvSpPr>
            <a:spLocks noGrp="1"/>
          </p:cNvSpPr>
          <p:nvPr>
            <p:ph type="sldNum" sz="quarter" idx="5"/>
          </p:nvPr>
        </p:nvSpPr>
        <p:spPr/>
        <p:txBody>
          <a:bodyPr/>
          <a:lstStyle>
            <a:lvl1pPr defTabSz="898525" eaLnBrk="0" hangingPunct="0">
              <a:spcBef>
                <a:spcPct val="30000"/>
              </a:spcBef>
              <a:defRPr sz="1200">
                <a:solidFill>
                  <a:schemeClr val="tx1"/>
                </a:solidFill>
                <a:latin typeface="Arial" panose="020B0604020202020204" pitchFamily="34" charset="0"/>
              </a:defRPr>
            </a:lvl1pPr>
            <a:lvl2pPr marL="742950" indent="-285750" defTabSz="898525" eaLnBrk="0" hangingPunct="0">
              <a:spcBef>
                <a:spcPct val="30000"/>
              </a:spcBef>
              <a:defRPr sz="1200">
                <a:solidFill>
                  <a:schemeClr val="tx1"/>
                </a:solidFill>
                <a:latin typeface="Arial" panose="020B0604020202020204" pitchFamily="34" charset="0"/>
              </a:defRPr>
            </a:lvl2pPr>
            <a:lvl3pPr marL="1143000" indent="-228600" defTabSz="898525" eaLnBrk="0" hangingPunct="0">
              <a:spcBef>
                <a:spcPct val="30000"/>
              </a:spcBef>
              <a:defRPr sz="1200">
                <a:solidFill>
                  <a:schemeClr val="tx1"/>
                </a:solidFill>
                <a:latin typeface="Arial" panose="020B0604020202020204" pitchFamily="34" charset="0"/>
              </a:defRPr>
            </a:lvl3pPr>
            <a:lvl4pPr marL="1600200" indent="-228600" defTabSz="898525" eaLnBrk="0" hangingPunct="0">
              <a:spcBef>
                <a:spcPct val="30000"/>
              </a:spcBef>
              <a:defRPr sz="1200">
                <a:solidFill>
                  <a:schemeClr val="tx1"/>
                </a:solidFill>
                <a:latin typeface="Arial" panose="020B0604020202020204" pitchFamily="34" charset="0"/>
              </a:defRPr>
            </a:lvl4pPr>
            <a:lvl5pPr marL="2057400" indent="-228600" defTabSz="898525" eaLnBrk="0" hangingPunct="0">
              <a:spcBef>
                <a:spcPct val="30000"/>
              </a:spcBef>
              <a:defRPr sz="1200">
                <a:solidFill>
                  <a:schemeClr val="tx1"/>
                </a:solidFill>
                <a:latin typeface="Arial" panose="020B0604020202020204" pitchFamily="34" charset="0"/>
              </a:defRPr>
            </a:lvl5pPr>
            <a:lvl6pPr marL="2514600" indent="-228600" defTabSz="8985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85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85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85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0FA0E6D-B023-4CDC-9522-06AB60FDAB71}" type="slidenum">
              <a:rPr lang="de-DE" altLang="de-DE">
                <a:latin typeface="Calibri" panose="020F0502020204030204" pitchFamily="34" charset="0"/>
              </a:rPr>
              <a:pPr eaLnBrk="1" hangingPunct="1">
                <a:spcBef>
                  <a:spcPct val="0"/>
                </a:spcBef>
              </a:pPr>
              <a:t>11</a:t>
            </a:fld>
            <a:endParaRPr lang="de-DE" altLang="de-DE"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561FBCD4-7DA1-4CE4-838F-412B5CB35969}"/>
              </a:ext>
            </a:extLst>
          </p:cNvPr>
          <p:cNvSpPr>
            <a:spLocks noGrp="1" noChangeArrowheads="1"/>
          </p:cNvSpPr>
          <p:nvPr>
            <p:ph type="sldNum" sz="quarter" idx="5"/>
          </p:nvPr>
        </p:nvSpPr>
        <p:spPr/>
        <p:txBody>
          <a:bodyPr/>
          <a:lstStyle>
            <a:lvl1pPr defTabSz="898525" eaLnBrk="0" hangingPunct="0">
              <a:spcBef>
                <a:spcPct val="30000"/>
              </a:spcBef>
              <a:defRPr sz="1200">
                <a:solidFill>
                  <a:schemeClr val="tx1"/>
                </a:solidFill>
                <a:latin typeface="Arial" panose="020B0604020202020204" pitchFamily="34" charset="0"/>
              </a:defRPr>
            </a:lvl1pPr>
            <a:lvl2pPr marL="742950" indent="-285750" defTabSz="898525" eaLnBrk="0" hangingPunct="0">
              <a:spcBef>
                <a:spcPct val="30000"/>
              </a:spcBef>
              <a:defRPr sz="1200">
                <a:solidFill>
                  <a:schemeClr val="tx1"/>
                </a:solidFill>
                <a:latin typeface="Arial" panose="020B0604020202020204" pitchFamily="34" charset="0"/>
              </a:defRPr>
            </a:lvl2pPr>
            <a:lvl3pPr marL="1143000" indent="-228600" defTabSz="898525" eaLnBrk="0" hangingPunct="0">
              <a:spcBef>
                <a:spcPct val="30000"/>
              </a:spcBef>
              <a:defRPr sz="1200">
                <a:solidFill>
                  <a:schemeClr val="tx1"/>
                </a:solidFill>
                <a:latin typeface="Arial" panose="020B0604020202020204" pitchFamily="34" charset="0"/>
              </a:defRPr>
            </a:lvl3pPr>
            <a:lvl4pPr marL="1600200" indent="-228600" defTabSz="898525" eaLnBrk="0" hangingPunct="0">
              <a:spcBef>
                <a:spcPct val="30000"/>
              </a:spcBef>
              <a:defRPr sz="1200">
                <a:solidFill>
                  <a:schemeClr val="tx1"/>
                </a:solidFill>
                <a:latin typeface="Arial" panose="020B0604020202020204" pitchFamily="34" charset="0"/>
              </a:defRPr>
            </a:lvl4pPr>
            <a:lvl5pPr marL="2057400" indent="-228600" defTabSz="898525" eaLnBrk="0" hangingPunct="0">
              <a:spcBef>
                <a:spcPct val="30000"/>
              </a:spcBef>
              <a:defRPr sz="1200">
                <a:solidFill>
                  <a:schemeClr val="tx1"/>
                </a:solidFill>
                <a:latin typeface="Arial" panose="020B0604020202020204" pitchFamily="34" charset="0"/>
              </a:defRPr>
            </a:lvl5pPr>
            <a:lvl6pPr marL="2514600" indent="-228600" defTabSz="8985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85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85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85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3ABE0C9-5194-48F1-B027-ED86FD5CF352}" type="slidenum">
              <a:rPr lang="en-US" altLang="de-DE">
                <a:latin typeface="Calibri" panose="020F0502020204030204" pitchFamily="34" charset="0"/>
              </a:rPr>
              <a:pPr eaLnBrk="1" hangingPunct="1">
                <a:spcBef>
                  <a:spcPct val="0"/>
                </a:spcBef>
              </a:pPr>
              <a:t>12</a:t>
            </a:fld>
            <a:endParaRPr lang="en-US" altLang="de-DE" dirty="0">
              <a:latin typeface="Calibri" panose="020F0502020204030204" pitchFamily="34" charset="0"/>
            </a:endParaRPr>
          </a:p>
        </p:txBody>
      </p:sp>
      <p:sp>
        <p:nvSpPr>
          <p:cNvPr id="92163" name="Rectangle 2">
            <a:extLst>
              <a:ext uri="{FF2B5EF4-FFF2-40B4-BE49-F238E27FC236}">
                <a16:creationId xmlns:a16="http://schemas.microsoft.com/office/drawing/2014/main" id="{24CCA9E8-5068-4692-93CE-D3DA18EE7A52}"/>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8254C994-8D04-4C56-A71F-117EC4CF9C0D}"/>
              </a:ext>
            </a:extLst>
          </p:cNvPr>
          <p:cNvSpPr>
            <a:spLocks noGrp="1" noChangeArrowheads="1"/>
          </p:cNvSpPr>
          <p:nvPr>
            <p:ph type="body" idx="1"/>
          </p:nvPr>
        </p:nvSpPr>
        <p:spPr>
          <a:noFill/>
        </p:spPr>
        <p:txBody>
          <a:bodyPr/>
          <a:lstStyle/>
          <a:p>
            <a:r>
              <a:rPr lang="en-US" altLang="de-DE" dirty="0">
                <a:latin typeface="Calibri" panose="020F0502020204030204" pitchFamily="34" charset="0"/>
              </a:rPr>
              <a:t>An international business’s HRM needs are affected by whether the firm wants decision making to be centralized at corporate headquarters or delegated (decentralized) to operating subsidiaries. Firms that use a centralized approach often favor employing home country managers; firms that follow a decentralized decision-making philosophy are more likely to employ host country managers. Certain organizational approaches and forms affect the choice of centralization or decentralization. Firms that view themselves as multidomestic rather than multinational are likely to favor decentralization of decision making. The global area form facilitates delegating responsibility to managers of the firm’s foreign subsidiaries. Conversely, the international division form favors centralizing decision making at corporate headquarters.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a:latin typeface="+mn-lt"/>
              </a:defRPr>
            </a:lvl1pPr>
          </a:lstStyle>
          <a:p>
            <a:r>
              <a:rPr lang="en-US"/>
              <a:t>Click to edit Master title style</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684D0161-F042-41FE-8D5B-B1477AF0C82C}"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370040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684D0161-F042-41FE-8D5B-B1477AF0C82C}"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3899002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684D0161-F042-41FE-8D5B-B1477AF0C82C}"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338637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912284" y="981075"/>
            <a:ext cx="10750549" cy="647700"/>
          </a:xfrm>
        </p:spPr>
        <p:txBody>
          <a:bodyPr/>
          <a:lstStyle/>
          <a:p>
            <a:r>
              <a:rPr lang="hu-HU"/>
              <a:t>Mintacím szerkesztése</a:t>
            </a:r>
            <a:endParaRPr lang="de-DE"/>
          </a:p>
        </p:txBody>
      </p:sp>
      <p:sp>
        <p:nvSpPr>
          <p:cNvPr id="3" name="Szöveg helye 2"/>
          <p:cNvSpPr>
            <a:spLocks noGrp="1"/>
          </p:cNvSpPr>
          <p:nvPr>
            <p:ph type="body" sz="half" idx="1"/>
          </p:nvPr>
        </p:nvSpPr>
        <p:spPr>
          <a:xfrm>
            <a:off x="914401" y="1916114"/>
            <a:ext cx="5272617" cy="446563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4" name="Tartalom helye 3"/>
          <p:cNvSpPr>
            <a:spLocks noGrp="1"/>
          </p:cNvSpPr>
          <p:nvPr>
            <p:ph sz="half" idx="2"/>
          </p:nvPr>
        </p:nvSpPr>
        <p:spPr>
          <a:xfrm>
            <a:off x="6390218" y="1916114"/>
            <a:ext cx="5274733" cy="446563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5" name="Rectangle 8">
            <a:extLst>
              <a:ext uri="{FF2B5EF4-FFF2-40B4-BE49-F238E27FC236}">
                <a16:creationId xmlns:a16="http://schemas.microsoft.com/office/drawing/2014/main" id="{E9C6BD17-C948-4948-ACC6-6D0C65689423}"/>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384241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684D0161-F042-41FE-8D5B-B1477AF0C82C}"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46948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4D0161-F042-41FE-8D5B-B1477AF0C82C}"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166100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684D0161-F042-41FE-8D5B-B1477AF0C82C}"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415222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684D0161-F042-41FE-8D5B-B1477AF0C82C}" type="datetimeFigureOut">
              <a:rPr lang="en-US" smtClean="0"/>
              <a:t>6/26/2019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375069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684D0161-F042-41FE-8D5B-B1477AF0C82C}" type="datetimeFigureOut">
              <a:rPr lang="en-US" smtClean="0"/>
              <a:t>6/26/2019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42185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D0161-F042-41FE-8D5B-B1477AF0C82C}" type="datetimeFigureOut">
              <a:rPr lang="en-US" smtClean="0"/>
              <a:t>6/26/2019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61296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4D0161-F042-41FE-8D5B-B1477AF0C82C}"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558627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4D0161-F042-41FE-8D5B-B1477AF0C82C}"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239004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D0161-F042-41FE-8D5B-B1477AF0C82C}" type="datetimeFigureOut">
              <a:rPr lang="en-US" smtClean="0"/>
              <a:t>6/26/2019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98737-016C-4C9F-8A49-83D9B185CF6D}" type="slidenum">
              <a:rPr lang="en-US" smtClean="0"/>
              <a:t>‹Nr.›</a:t>
            </a:fld>
            <a:endParaRPr lang="en-US"/>
          </a:p>
        </p:txBody>
      </p:sp>
    </p:spTree>
    <p:extLst>
      <p:ext uri="{BB962C8B-B14F-4D97-AF65-F5344CB8AC3E}">
        <p14:creationId xmlns:p14="http://schemas.microsoft.com/office/powerpoint/2010/main" val="647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rgbClr val="404041"/>
          </a:solidFill>
          <a:latin typeface="+mn-lt"/>
          <a:ea typeface="Adobe Fan Heiti Std B"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mn-lt"/>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mn-lt"/>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mn-lt"/>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mn-lt"/>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mn-lt"/>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ppData/Local/Program%20Files/TurningPoint/2003/Question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AppData/Local/Program%20Files/TurningPoint/2003/Question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AppData/Local/Program%20Files/TurningPoint/2003/Question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AppData/Local/Program%20Files/TurningPoint/2003/Question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C.1.4.3 Organisational Plan and International Human Resources </a:t>
            </a:r>
          </a:p>
        </p:txBody>
      </p:sp>
      <p:sp>
        <p:nvSpPr>
          <p:cNvPr id="3" name="Subtitle 2"/>
          <p:cNvSpPr>
            <a:spLocks noGrp="1"/>
          </p:cNvSpPr>
          <p:nvPr>
            <p:ph type="subTitle" idx="1"/>
          </p:nvPr>
        </p:nvSpPr>
        <p:spPr>
          <a:xfrm>
            <a:off x="1524000" y="3688303"/>
            <a:ext cx="9144000" cy="1655762"/>
          </a:xfrm>
        </p:spPr>
        <p:txBody>
          <a:bodyPr/>
          <a:lstStyle/>
          <a:p>
            <a:r>
              <a:rPr lang="en-GB" dirty="0"/>
              <a:t>How to Organise International Business</a:t>
            </a:r>
          </a:p>
        </p:txBody>
      </p:sp>
    </p:spTree>
    <p:extLst>
      <p:ext uri="{BB962C8B-B14F-4D97-AF65-F5344CB8AC3E}">
        <p14:creationId xmlns:p14="http://schemas.microsoft.com/office/powerpoint/2010/main" val="1654274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vert="horz" lIns="91440" tIns="45720" rIns="91440" bIns="45720" rtlCol="0" anchor="ctr">
            <a:normAutofit/>
          </a:bodyPr>
          <a:lstStyle/>
          <a:p>
            <a:r>
              <a:rPr lang="en-US" dirty="0"/>
              <a:t>Global Coordination Mechanisms</a:t>
            </a:r>
          </a:p>
        </p:txBody>
      </p:sp>
      <p:sp>
        <p:nvSpPr>
          <p:cNvPr id="15363" name="Content Placeholder 7"/>
          <p:cNvSpPr>
            <a:spLocks noGrp="1"/>
          </p:cNvSpPr>
          <p:nvPr>
            <p:ph idx="1"/>
          </p:nvPr>
        </p:nvSpPr>
        <p:spPr/>
        <p:txBody>
          <a:bodyPr>
            <a:normAutofit lnSpcReduction="10000"/>
          </a:bodyPr>
          <a:lstStyle/>
          <a:p>
            <a:pPr>
              <a:spcBef>
                <a:spcPts val="300"/>
              </a:spcBef>
            </a:pPr>
            <a:r>
              <a:rPr lang="en-GB" b="1" dirty="0"/>
              <a:t>Global team</a:t>
            </a:r>
          </a:p>
          <a:p>
            <a:pPr lvl="1">
              <a:spcBef>
                <a:spcPts val="300"/>
              </a:spcBef>
            </a:pPr>
            <a:r>
              <a:rPr lang="en-GB" dirty="0"/>
              <a:t>Also called </a:t>
            </a:r>
            <a:r>
              <a:rPr lang="en-GB" b="1" i="1" dirty="0"/>
              <a:t>transnational teams</a:t>
            </a:r>
            <a:r>
              <a:rPr lang="en-GB" dirty="0"/>
              <a:t>, are cross-border work groups made up of multi-skilled, multinational members whose activities span multiple countries</a:t>
            </a:r>
          </a:p>
          <a:p>
            <a:pPr lvl="1">
              <a:spcBef>
                <a:spcPts val="300"/>
              </a:spcBef>
            </a:pPr>
            <a:r>
              <a:rPr lang="en-GB" b="1" i="1" dirty="0"/>
              <a:t>Intercultural teams </a:t>
            </a:r>
            <a:r>
              <a:rPr lang="en-GB" dirty="0"/>
              <a:t>and </a:t>
            </a:r>
            <a:r>
              <a:rPr lang="en-GB" b="1" i="1" dirty="0"/>
              <a:t>virtual global teams</a:t>
            </a:r>
          </a:p>
          <a:p>
            <a:pPr marL="457200" lvl="1" indent="0">
              <a:spcBef>
                <a:spcPts val="300"/>
              </a:spcBef>
              <a:buNone/>
            </a:pPr>
            <a:endParaRPr lang="en-GB" b="1" i="1" dirty="0"/>
          </a:p>
          <a:p>
            <a:pPr>
              <a:spcBef>
                <a:spcPts val="300"/>
              </a:spcBef>
            </a:pPr>
            <a:r>
              <a:rPr lang="en-GB" b="1" dirty="0"/>
              <a:t>Headquarters planning</a:t>
            </a:r>
          </a:p>
          <a:p>
            <a:pPr lvl="1">
              <a:spcBef>
                <a:spcPts val="300"/>
              </a:spcBef>
            </a:pPr>
            <a:r>
              <a:rPr lang="en-GB" dirty="0"/>
              <a:t>Headquarters take an active role in planning, scheduling, and control to keep the global organisation working together</a:t>
            </a:r>
          </a:p>
          <a:p>
            <a:pPr marL="457200" lvl="1" indent="0">
              <a:spcBef>
                <a:spcPts val="300"/>
              </a:spcBef>
              <a:buNone/>
            </a:pPr>
            <a:endParaRPr lang="en-GB" dirty="0"/>
          </a:p>
          <a:p>
            <a:pPr>
              <a:spcBef>
                <a:spcPts val="300"/>
              </a:spcBef>
            </a:pPr>
            <a:r>
              <a:rPr lang="en-GB" b="1" dirty="0"/>
              <a:t>Expanded coordination roles</a:t>
            </a:r>
          </a:p>
          <a:p>
            <a:pPr lvl="1">
              <a:spcBef>
                <a:spcPts val="300"/>
              </a:spcBef>
            </a:pPr>
            <a:r>
              <a:rPr lang="en-GB" dirty="0"/>
              <a:t>A possible way to integrate different aspects of the organisation to achieve a strong competitive position</a:t>
            </a:r>
            <a:endParaRPr lang="en-US" dirty="0"/>
          </a:p>
        </p:txBody>
      </p:sp>
      <p:sp>
        <p:nvSpPr>
          <p:cNvPr id="15364"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Tree>
    <p:extLst>
      <p:ext uri="{BB962C8B-B14F-4D97-AF65-F5344CB8AC3E}">
        <p14:creationId xmlns:p14="http://schemas.microsoft.com/office/powerpoint/2010/main" val="2771271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AFD34874-5C73-4FD9-805A-A035A632A7CC}"/>
              </a:ext>
            </a:extLst>
          </p:cNvPr>
          <p:cNvGraphicFramePr/>
          <p:nvPr>
            <p:extLst>
              <p:ext uri="{D42A27DB-BD31-4B8C-83A1-F6EECF244321}">
                <p14:modId xmlns:p14="http://schemas.microsoft.com/office/powerpoint/2010/main" val="3721353824"/>
              </p:ext>
            </p:extLst>
          </p:nvPr>
        </p:nvGraphicFramePr>
        <p:xfrm>
          <a:off x="1020726" y="1700213"/>
          <a:ext cx="9276233" cy="4351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el 1">
            <a:extLst>
              <a:ext uri="{FF2B5EF4-FFF2-40B4-BE49-F238E27FC236}">
                <a16:creationId xmlns:a16="http://schemas.microsoft.com/office/drawing/2014/main" id="{C7E7B403-2146-491E-8977-EF811BD77404}"/>
              </a:ext>
            </a:extLst>
          </p:cNvPr>
          <p:cNvSpPr>
            <a:spLocks noGrp="1"/>
          </p:cNvSpPr>
          <p:nvPr>
            <p:ph type="title"/>
          </p:nvPr>
        </p:nvSpPr>
        <p:spPr/>
        <p:txBody>
          <a:bodyPr>
            <a:normAutofit/>
          </a:bodyPr>
          <a:lstStyle/>
          <a:p>
            <a:pPr eaLnBrk="1" hangingPunct="1"/>
            <a:r>
              <a:rPr lang="en-US" altLang="de-DE" dirty="0"/>
              <a:t>International Human Resource Management</a:t>
            </a:r>
          </a:p>
        </p:txBody>
      </p:sp>
      <p:sp>
        <p:nvSpPr>
          <p:cNvPr id="5" name="Textfeld 4">
            <a:extLst>
              <a:ext uri="{FF2B5EF4-FFF2-40B4-BE49-F238E27FC236}">
                <a16:creationId xmlns:a16="http://schemas.microsoft.com/office/drawing/2014/main" id="{2D6AC812-1A17-404E-8FD8-7E31018D2F53}"/>
              </a:ext>
            </a:extLst>
          </p:cNvPr>
          <p:cNvSpPr txBox="1"/>
          <p:nvPr/>
        </p:nvSpPr>
        <p:spPr>
          <a:xfrm>
            <a:off x="7448204" y="5669280"/>
            <a:ext cx="2610196" cy="307777"/>
          </a:xfrm>
          <a:prstGeom prst="rect">
            <a:avLst/>
          </a:prstGeom>
          <a:noFill/>
        </p:spPr>
        <p:txBody>
          <a:bodyPr wrap="square" rtlCol="0">
            <a:spAutoFit/>
          </a:bodyPr>
          <a:lstStyle/>
          <a:p>
            <a:r>
              <a:rPr lang="de-DE" sz="1400" dirty="0"/>
              <a:t>Source: (</a:t>
            </a:r>
            <a:r>
              <a:rPr lang="de-DE" sz="1400" dirty="0" err="1"/>
              <a:t>Dessler</a:t>
            </a:r>
            <a:r>
              <a:rPr lang="de-DE" sz="1400" dirty="0"/>
              <a:t>, 2016)</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57108BD8-9453-4D47-A81D-C42D4876FC9E}"/>
              </a:ext>
            </a:extLst>
          </p:cNvPr>
          <p:cNvSpPr>
            <a:spLocks noGrp="1" noChangeArrowheads="1"/>
          </p:cNvSpPr>
          <p:nvPr>
            <p:ph type="title"/>
          </p:nvPr>
        </p:nvSpPr>
        <p:spPr>
          <a:xfrm>
            <a:off x="842488" y="1482326"/>
            <a:ext cx="8894617"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a:defRPr/>
            </a:pPr>
            <a:r>
              <a:rPr lang="en-US" altLang="de-DE" sz="2800" dirty="0" err="1">
                <a:solidFill>
                  <a:schemeClr val="tx1"/>
                </a:solidFill>
                <a:latin typeface="+mn-lt"/>
              </a:rPr>
              <a:t>Centralisation</a:t>
            </a:r>
            <a:r>
              <a:rPr lang="en-US" altLang="de-DE" sz="2800" dirty="0">
                <a:solidFill>
                  <a:schemeClr val="tx1"/>
                </a:solidFill>
                <a:latin typeface="+mn-lt"/>
              </a:rPr>
              <a:t> versus </a:t>
            </a:r>
            <a:r>
              <a:rPr lang="en-US" altLang="de-DE" sz="2800" dirty="0" err="1">
                <a:solidFill>
                  <a:schemeClr val="tx1"/>
                </a:solidFill>
                <a:latin typeface="+mn-lt"/>
              </a:rPr>
              <a:t>Decentralisation</a:t>
            </a:r>
            <a:r>
              <a:rPr lang="en-US" altLang="de-DE" sz="2800" dirty="0">
                <a:solidFill>
                  <a:schemeClr val="tx1"/>
                </a:solidFill>
                <a:latin typeface="+mn-lt"/>
              </a:rPr>
              <a:t> of Control</a:t>
            </a:r>
          </a:p>
        </p:txBody>
      </p:sp>
      <p:sp>
        <p:nvSpPr>
          <p:cNvPr id="6" name="Titel 1">
            <a:extLst>
              <a:ext uri="{FF2B5EF4-FFF2-40B4-BE49-F238E27FC236}">
                <a16:creationId xmlns:a16="http://schemas.microsoft.com/office/drawing/2014/main" id="{A524F0B0-FB12-4F50-87BC-16A54AAAA502}"/>
              </a:ext>
            </a:extLst>
          </p:cNvPr>
          <p:cNvSpPr txBox="1">
            <a:spLocks/>
          </p:cNvSpPr>
          <p:nvPr/>
        </p:nvSpPr>
        <p:spPr bwMode="auto">
          <a:xfrm>
            <a:off x="1030779" y="620487"/>
            <a:ext cx="8518036" cy="86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3125" rtl="0" eaLnBrk="0" fontAlgn="base" hangingPunct="0">
              <a:spcBef>
                <a:spcPct val="0"/>
              </a:spcBef>
              <a:spcAft>
                <a:spcPct val="0"/>
              </a:spcAft>
              <a:defRPr sz="2400" b="1">
                <a:solidFill>
                  <a:srgbClr val="545B60"/>
                </a:solidFill>
                <a:latin typeface="+mj-lt"/>
                <a:ea typeface="+mj-ea"/>
                <a:cs typeface="+mj-cs"/>
              </a:defRPr>
            </a:lvl1pPr>
            <a:lvl2pPr algn="l" defTabSz="873125" rtl="0" eaLnBrk="0" fontAlgn="base" hangingPunct="0">
              <a:spcBef>
                <a:spcPct val="0"/>
              </a:spcBef>
              <a:spcAft>
                <a:spcPct val="0"/>
              </a:spcAft>
              <a:defRPr sz="2400" b="1">
                <a:solidFill>
                  <a:srgbClr val="545B60"/>
                </a:solidFill>
                <a:latin typeface="Garamond" pitchFamily="18" charset="0"/>
              </a:defRPr>
            </a:lvl2pPr>
            <a:lvl3pPr algn="l" defTabSz="873125" rtl="0" eaLnBrk="0" fontAlgn="base" hangingPunct="0">
              <a:spcBef>
                <a:spcPct val="0"/>
              </a:spcBef>
              <a:spcAft>
                <a:spcPct val="0"/>
              </a:spcAft>
              <a:defRPr sz="2400" b="1">
                <a:solidFill>
                  <a:srgbClr val="545B60"/>
                </a:solidFill>
                <a:latin typeface="Garamond" pitchFamily="18" charset="0"/>
              </a:defRPr>
            </a:lvl3pPr>
            <a:lvl4pPr algn="l" defTabSz="873125" rtl="0" eaLnBrk="0" fontAlgn="base" hangingPunct="0">
              <a:spcBef>
                <a:spcPct val="0"/>
              </a:spcBef>
              <a:spcAft>
                <a:spcPct val="0"/>
              </a:spcAft>
              <a:defRPr sz="2400" b="1">
                <a:solidFill>
                  <a:srgbClr val="545B60"/>
                </a:solidFill>
                <a:latin typeface="Garamond" pitchFamily="18" charset="0"/>
              </a:defRPr>
            </a:lvl4pPr>
            <a:lvl5pPr algn="l" defTabSz="873125" rtl="0" eaLnBrk="0" fontAlgn="base" hangingPunct="0">
              <a:spcBef>
                <a:spcPct val="0"/>
              </a:spcBef>
              <a:spcAft>
                <a:spcPct val="0"/>
              </a:spcAft>
              <a:defRPr sz="2400" b="1">
                <a:solidFill>
                  <a:srgbClr val="545B60"/>
                </a:solidFill>
                <a:latin typeface="Garamond" pitchFamily="18" charset="0"/>
              </a:defRPr>
            </a:lvl5pPr>
            <a:lvl6pPr marL="457200" algn="l" defTabSz="873125" rtl="0" fontAlgn="base">
              <a:spcBef>
                <a:spcPct val="0"/>
              </a:spcBef>
              <a:spcAft>
                <a:spcPct val="0"/>
              </a:spcAft>
              <a:defRPr sz="2400" b="1">
                <a:solidFill>
                  <a:srgbClr val="545B60"/>
                </a:solidFill>
                <a:latin typeface="Garamond" pitchFamily="18" charset="0"/>
              </a:defRPr>
            </a:lvl6pPr>
            <a:lvl7pPr marL="914400" algn="l" defTabSz="873125" rtl="0" fontAlgn="base">
              <a:spcBef>
                <a:spcPct val="0"/>
              </a:spcBef>
              <a:spcAft>
                <a:spcPct val="0"/>
              </a:spcAft>
              <a:defRPr sz="2400" b="1">
                <a:solidFill>
                  <a:srgbClr val="545B60"/>
                </a:solidFill>
                <a:latin typeface="Garamond" pitchFamily="18" charset="0"/>
              </a:defRPr>
            </a:lvl7pPr>
            <a:lvl8pPr marL="1371600" algn="l" defTabSz="873125" rtl="0" fontAlgn="base">
              <a:spcBef>
                <a:spcPct val="0"/>
              </a:spcBef>
              <a:spcAft>
                <a:spcPct val="0"/>
              </a:spcAft>
              <a:defRPr sz="2400" b="1">
                <a:solidFill>
                  <a:srgbClr val="545B60"/>
                </a:solidFill>
                <a:latin typeface="Garamond" pitchFamily="18" charset="0"/>
              </a:defRPr>
            </a:lvl8pPr>
            <a:lvl9pPr marL="1828800" algn="l" defTabSz="873125" rtl="0" fontAlgn="base">
              <a:spcBef>
                <a:spcPct val="0"/>
              </a:spcBef>
              <a:spcAft>
                <a:spcPct val="0"/>
              </a:spcAft>
              <a:defRPr sz="2400" b="1">
                <a:solidFill>
                  <a:srgbClr val="545B60"/>
                </a:solidFill>
                <a:latin typeface="Garamond" pitchFamily="18" charset="0"/>
              </a:defRPr>
            </a:lvl9pPr>
          </a:lstStyle>
          <a:p>
            <a:pPr eaLnBrk="1" hangingPunct="1">
              <a:defRPr/>
            </a:pPr>
            <a:r>
              <a:rPr lang="en-US" altLang="de-DE" sz="4000" b="0" dirty="0">
                <a:solidFill>
                  <a:srgbClr val="404041"/>
                </a:solidFill>
                <a:latin typeface="Calibri" panose="020F0502020204030204" pitchFamily="34" charset="0"/>
                <a:ea typeface="Adobe Fan Heiti Std B" panose="020B0700000000000000" pitchFamily="34" charset="-128"/>
              </a:rPr>
              <a:t>Staffing Strategies</a:t>
            </a:r>
          </a:p>
        </p:txBody>
      </p:sp>
      <p:graphicFrame>
        <p:nvGraphicFramePr>
          <p:cNvPr id="2" name="Diagramm 1">
            <a:extLst>
              <a:ext uri="{FF2B5EF4-FFF2-40B4-BE49-F238E27FC236}">
                <a16:creationId xmlns:a16="http://schemas.microsoft.com/office/drawing/2014/main" id="{E0B2BB3E-435E-4563-A6BE-120BD03C0C3D}"/>
              </a:ext>
            </a:extLst>
          </p:cNvPr>
          <p:cNvGraphicFramePr/>
          <p:nvPr>
            <p:extLst>
              <p:ext uri="{D42A27DB-BD31-4B8C-83A1-F6EECF244321}">
                <p14:modId xmlns:p14="http://schemas.microsoft.com/office/powerpoint/2010/main" val="790388508"/>
              </p:ext>
            </p:extLst>
          </p:nvPr>
        </p:nvGraphicFramePr>
        <p:xfrm>
          <a:off x="1030779" y="2495552"/>
          <a:ext cx="9310254" cy="3525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a:t>
            </a:r>
          </a:p>
        </p:txBody>
      </p:sp>
      <p:sp>
        <p:nvSpPr>
          <p:cNvPr id="3" name="Content Placeholder 2"/>
          <p:cNvSpPr>
            <a:spLocks noGrp="1"/>
          </p:cNvSpPr>
          <p:nvPr>
            <p:ph idx="1"/>
          </p:nvPr>
        </p:nvSpPr>
        <p:spPr>
          <a:xfrm>
            <a:off x="838200" y="1690688"/>
            <a:ext cx="10515600" cy="4351338"/>
          </a:xfrm>
        </p:spPr>
        <p:txBody>
          <a:bodyPr>
            <a:normAutofit/>
          </a:bodyPr>
          <a:lstStyle/>
          <a:p>
            <a:r>
              <a:rPr lang="en-GB" dirty="0"/>
              <a:t>Do you gain more know-how by transferring expatriates from your existing operations into the new market or are you better served by hiring local employees?</a:t>
            </a:r>
          </a:p>
          <a:p>
            <a:r>
              <a:rPr lang="en-GB" dirty="0"/>
              <a:t>The expat employee will carry a deep understanding of your organisation’s products, policies, systems, and culture. On the downside, the expat employee may know little about the local market you're entering (its laws, language, purchasing habits, culture, etc.)</a:t>
            </a:r>
          </a:p>
          <a:p>
            <a:r>
              <a:rPr lang="en-GB" dirty="0"/>
              <a:t>The local hire, on the other hand, will likely have a wealth of knowledge pertaining to the local market, but will know little about your organisation and the overarching strategy driving your expansion </a:t>
            </a:r>
          </a:p>
        </p:txBody>
      </p:sp>
    </p:spTree>
    <p:extLst>
      <p:ext uri="{BB962C8B-B14F-4D97-AF65-F5344CB8AC3E}">
        <p14:creationId xmlns:p14="http://schemas.microsoft.com/office/powerpoint/2010/main" val="129827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5" name="AutoShape 3">
            <a:extLst>
              <a:ext uri="{FF2B5EF4-FFF2-40B4-BE49-F238E27FC236}">
                <a16:creationId xmlns:a16="http://schemas.microsoft.com/office/drawing/2014/main" id="{8C397918-1E47-4966-91B0-B64558242414}"/>
              </a:ext>
            </a:extLst>
          </p:cNvPr>
          <p:cNvSpPr>
            <a:spLocks noChangeArrowheads="1"/>
          </p:cNvSpPr>
          <p:nvPr/>
        </p:nvSpPr>
        <p:spPr bwMode="auto">
          <a:xfrm>
            <a:off x="7752184" y="1448966"/>
            <a:ext cx="2592288" cy="791716"/>
          </a:xfrm>
          <a:prstGeom prst="octagon">
            <a:avLst>
              <a:gd name="adj" fmla="val 29287"/>
            </a:avLst>
          </a:prstGeom>
          <a:ln/>
        </p:spPr>
        <p:style>
          <a:lnRef idx="1">
            <a:schemeClr val="accent6"/>
          </a:lnRef>
          <a:fillRef idx="2">
            <a:schemeClr val="accent6"/>
          </a:fillRef>
          <a:effectRef idx="1">
            <a:schemeClr val="accent6"/>
          </a:effectRef>
          <a:fontRef idx="minor">
            <a:schemeClr val="dk1"/>
          </a:fontRef>
        </p:style>
        <p:txBody>
          <a:bodyPr wrap="none" anchor="ctr"/>
          <a:lstStyle/>
          <a:p>
            <a:pPr>
              <a:defRPr/>
            </a:pPr>
            <a:r>
              <a:rPr lang="en-US" altLang="de-DE" dirty="0">
                <a:solidFill>
                  <a:schemeClr val="tx1"/>
                </a:solidFill>
              </a:rPr>
              <a:t>Parent-country nationals</a:t>
            </a:r>
          </a:p>
        </p:txBody>
      </p:sp>
      <p:sp>
        <p:nvSpPr>
          <p:cNvPr id="873476" name="AutoShape 4">
            <a:extLst>
              <a:ext uri="{FF2B5EF4-FFF2-40B4-BE49-F238E27FC236}">
                <a16:creationId xmlns:a16="http://schemas.microsoft.com/office/drawing/2014/main" id="{52839617-E9DA-483E-8F18-CEB48FE7407D}"/>
              </a:ext>
            </a:extLst>
          </p:cNvPr>
          <p:cNvSpPr>
            <a:spLocks noChangeArrowheads="1"/>
          </p:cNvSpPr>
          <p:nvPr/>
        </p:nvSpPr>
        <p:spPr bwMode="auto">
          <a:xfrm>
            <a:off x="7752184" y="2366603"/>
            <a:ext cx="2592288" cy="791716"/>
          </a:xfrm>
          <a:prstGeom prst="octagon">
            <a:avLst>
              <a:gd name="adj" fmla="val 29287"/>
            </a:avLst>
          </a:prstGeom>
          <a:ln/>
        </p:spPr>
        <p:style>
          <a:lnRef idx="1">
            <a:schemeClr val="accent6"/>
          </a:lnRef>
          <a:fillRef idx="2">
            <a:schemeClr val="accent6"/>
          </a:fillRef>
          <a:effectRef idx="1">
            <a:schemeClr val="accent6"/>
          </a:effectRef>
          <a:fontRef idx="minor">
            <a:schemeClr val="dk1"/>
          </a:fontRef>
        </p:style>
        <p:txBody>
          <a:bodyPr wrap="none" anchor="ctr"/>
          <a:lstStyle/>
          <a:p>
            <a:pPr>
              <a:defRPr/>
            </a:pPr>
            <a:r>
              <a:rPr lang="en-US" altLang="de-DE" dirty="0">
                <a:solidFill>
                  <a:schemeClr val="tx1"/>
                </a:solidFill>
              </a:rPr>
              <a:t>Third-country</a:t>
            </a:r>
          </a:p>
          <a:p>
            <a:pPr>
              <a:defRPr/>
            </a:pPr>
            <a:r>
              <a:rPr lang="en-US" altLang="de-DE" dirty="0">
                <a:solidFill>
                  <a:schemeClr val="tx1"/>
                </a:solidFill>
              </a:rPr>
              <a:t>nationals</a:t>
            </a:r>
          </a:p>
        </p:txBody>
      </p:sp>
      <p:sp>
        <p:nvSpPr>
          <p:cNvPr id="873477" name="AutoShape 5">
            <a:extLst>
              <a:ext uri="{FF2B5EF4-FFF2-40B4-BE49-F238E27FC236}">
                <a16:creationId xmlns:a16="http://schemas.microsoft.com/office/drawing/2014/main" id="{4D94BB39-6DDC-45CA-B42B-75C706D1C392}"/>
              </a:ext>
            </a:extLst>
          </p:cNvPr>
          <p:cNvSpPr>
            <a:spLocks noChangeArrowheads="1"/>
          </p:cNvSpPr>
          <p:nvPr/>
        </p:nvSpPr>
        <p:spPr bwMode="auto">
          <a:xfrm>
            <a:off x="1992314" y="1844675"/>
            <a:ext cx="2232025" cy="1042988"/>
          </a:xfrm>
          <a:prstGeom prst="octagon">
            <a:avLst>
              <a:gd name="adj" fmla="val 29287"/>
            </a:avLst>
          </a:prstGeom>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r>
              <a:rPr lang="en-US" altLang="de-DE" dirty="0">
                <a:latin typeface="Calibri" panose="020F0502020204030204" pitchFamily="34" charset="0"/>
              </a:rPr>
              <a:t>Host Country</a:t>
            </a:r>
          </a:p>
          <a:p>
            <a:pPr>
              <a:defRPr/>
            </a:pPr>
            <a:r>
              <a:rPr lang="en-US" altLang="de-DE" dirty="0">
                <a:latin typeface="Calibri" panose="020F0502020204030204" pitchFamily="34" charset="0"/>
              </a:rPr>
              <a:t>Nationals</a:t>
            </a:r>
          </a:p>
        </p:txBody>
      </p:sp>
      <p:sp>
        <p:nvSpPr>
          <p:cNvPr id="8" name="AutoShape 5">
            <a:extLst>
              <a:ext uri="{FF2B5EF4-FFF2-40B4-BE49-F238E27FC236}">
                <a16:creationId xmlns:a16="http://schemas.microsoft.com/office/drawing/2014/main" id="{75597B58-D1B3-4415-B7A7-CAA9344E4334}"/>
              </a:ext>
            </a:extLst>
          </p:cNvPr>
          <p:cNvSpPr>
            <a:spLocks noChangeArrowheads="1"/>
          </p:cNvSpPr>
          <p:nvPr/>
        </p:nvSpPr>
        <p:spPr bwMode="auto">
          <a:xfrm>
            <a:off x="4656139" y="1844675"/>
            <a:ext cx="2232025" cy="1042988"/>
          </a:xfrm>
          <a:prstGeom prst="octagon">
            <a:avLst>
              <a:gd name="adj" fmla="val 29287"/>
            </a:avLst>
          </a:prstGeom>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r>
              <a:rPr lang="en-US" altLang="de-DE" dirty="0">
                <a:latin typeface="Calibri" panose="020F0502020204030204" pitchFamily="34" charset="0"/>
              </a:rPr>
              <a:t>Expatriates</a:t>
            </a:r>
          </a:p>
        </p:txBody>
      </p:sp>
      <p:cxnSp>
        <p:nvCxnSpPr>
          <p:cNvPr id="14347" name="Gerade Verbindung mit Pfeil 2">
            <a:extLst>
              <a:ext uri="{FF2B5EF4-FFF2-40B4-BE49-F238E27FC236}">
                <a16:creationId xmlns:a16="http://schemas.microsoft.com/office/drawing/2014/main" id="{8FB5EF62-D234-41C4-B2CB-2AEBD72D7366}"/>
              </a:ext>
            </a:extLst>
          </p:cNvPr>
          <p:cNvCxnSpPr>
            <a:cxnSpLocks noChangeShapeType="1"/>
          </p:cNvCxnSpPr>
          <p:nvPr/>
        </p:nvCxnSpPr>
        <p:spPr bwMode="auto">
          <a:xfrm flipV="1">
            <a:off x="6888163" y="1844675"/>
            <a:ext cx="863600" cy="522288"/>
          </a:xfrm>
          <a:prstGeom prst="straightConnector1">
            <a:avLst/>
          </a:prstGeom>
          <a:noFill/>
          <a:ln w="28575" algn="ctr">
            <a:solidFill>
              <a:srgbClr val="5F5F5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8" name="Gerade Verbindung mit Pfeil 4">
            <a:extLst>
              <a:ext uri="{FF2B5EF4-FFF2-40B4-BE49-F238E27FC236}">
                <a16:creationId xmlns:a16="http://schemas.microsoft.com/office/drawing/2014/main" id="{2A3F7DBE-B970-40D6-BDFB-02D564B32003}"/>
              </a:ext>
            </a:extLst>
          </p:cNvPr>
          <p:cNvCxnSpPr>
            <a:cxnSpLocks noChangeShapeType="1"/>
          </p:cNvCxnSpPr>
          <p:nvPr/>
        </p:nvCxnSpPr>
        <p:spPr bwMode="auto">
          <a:xfrm>
            <a:off x="6888163" y="2366964"/>
            <a:ext cx="863600" cy="395287"/>
          </a:xfrm>
          <a:prstGeom prst="straightConnector1">
            <a:avLst/>
          </a:prstGeom>
          <a:noFill/>
          <a:ln w="28575" algn="ctr">
            <a:solidFill>
              <a:srgbClr val="5F5F5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feld 9">
            <a:extLst>
              <a:ext uri="{FF2B5EF4-FFF2-40B4-BE49-F238E27FC236}">
                <a16:creationId xmlns:a16="http://schemas.microsoft.com/office/drawing/2014/main" id="{653BD3CF-DAED-4A0B-8992-F9B5A2183935}"/>
              </a:ext>
            </a:extLst>
          </p:cNvPr>
          <p:cNvSpPr txBox="1"/>
          <p:nvPr/>
        </p:nvSpPr>
        <p:spPr>
          <a:xfrm>
            <a:off x="1992314" y="3157539"/>
            <a:ext cx="2663825" cy="3046988"/>
          </a:xfrm>
          <a:prstGeom prst="rect">
            <a:avLst/>
          </a:prstGeom>
          <a:noFill/>
        </p:spPr>
        <p:txBody>
          <a:bodyPr>
            <a:spAutoFit/>
          </a:bodyPr>
          <a:lstStyle/>
          <a:p>
            <a:pPr>
              <a:defRPr/>
            </a:pPr>
            <a:r>
              <a:rPr lang="en-GB" sz="1600" dirty="0">
                <a:latin typeface="Calibri" panose="020F0502020204030204" pitchFamily="34" charset="0"/>
              </a:rPr>
              <a:t>Potential reasons for recruiting:</a:t>
            </a:r>
          </a:p>
          <a:p>
            <a:pPr marL="342900" indent="-342900">
              <a:buFontTx/>
              <a:buChar char="-"/>
              <a:defRPr/>
            </a:pPr>
            <a:r>
              <a:rPr lang="en-GB" sz="1600" dirty="0">
                <a:latin typeface="Calibri" panose="020F0502020204030204" pitchFamily="34" charset="0"/>
              </a:rPr>
              <a:t>Preference of most people to work in their own country</a:t>
            </a:r>
          </a:p>
          <a:p>
            <a:pPr marL="342900" indent="-342900">
              <a:buFontTx/>
              <a:buChar char="-"/>
              <a:defRPr/>
            </a:pPr>
            <a:r>
              <a:rPr lang="en-GB" sz="1600" dirty="0">
                <a:latin typeface="Calibri" panose="020F0502020204030204" pitchFamily="34" charset="0"/>
              </a:rPr>
              <a:t>Lower costs compared to expatriates</a:t>
            </a:r>
          </a:p>
          <a:p>
            <a:pPr marL="342900" indent="-342900">
              <a:buFontTx/>
              <a:buChar char="-"/>
              <a:defRPr/>
            </a:pPr>
            <a:r>
              <a:rPr lang="en-GB" sz="1600" dirty="0">
                <a:latin typeface="Calibri" panose="020F0502020204030204" pitchFamily="34" charset="0"/>
              </a:rPr>
              <a:t>Better citizen view of MNC due to local talent</a:t>
            </a:r>
          </a:p>
          <a:p>
            <a:pPr marL="342900" indent="-342900">
              <a:buFontTx/>
              <a:buChar char="-"/>
              <a:defRPr/>
            </a:pPr>
            <a:r>
              <a:rPr lang="en-GB" sz="1600" dirty="0">
                <a:latin typeface="Calibri" panose="020F0502020204030204" pitchFamily="34" charset="0"/>
              </a:rPr>
              <a:t>Government requirement</a:t>
            </a:r>
          </a:p>
          <a:p>
            <a:pPr marL="342900" indent="-342900">
              <a:buFontTx/>
              <a:buChar char="-"/>
              <a:defRPr/>
            </a:pPr>
            <a:r>
              <a:rPr lang="en-GB" sz="1600" dirty="0">
                <a:latin typeface="Calibri" panose="020F0502020204030204" pitchFamily="34" charset="0"/>
              </a:rPr>
              <a:t>Long-term perspective</a:t>
            </a:r>
          </a:p>
          <a:p>
            <a:pPr marL="342900" indent="-342900">
              <a:buFontTx/>
              <a:buChar char="-"/>
              <a:defRPr/>
            </a:pPr>
            <a:endParaRPr lang="en-GB" sz="1600" dirty="0">
              <a:latin typeface="Calibri" panose="020F0502020204030204" pitchFamily="34" charset="0"/>
            </a:endParaRPr>
          </a:p>
        </p:txBody>
      </p:sp>
      <p:sp>
        <p:nvSpPr>
          <p:cNvPr id="15" name="Textfeld 14">
            <a:extLst>
              <a:ext uri="{FF2B5EF4-FFF2-40B4-BE49-F238E27FC236}">
                <a16:creationId xmlns:a16="http://schemas.microsoft.com/office/drawing/2014/main" id="{E3510179-2F4E-4028-BFFD-9E385DF14D48}"/>
              </a:ext>
            </a:extLst>
          </p:cNvPr>
          <p:cNvSpPr txBox="1"/>
          <p:nvPr/>
        </p:nvSpPr>
        <p:spPr>
          <a:xfrm>
            <a:off x="4800601" y="3117851"/>
            <a:ext cx="3167063" cy="3046988"/>
          </a:xfrm>
          <a:prstGeom prst="rect">
            <a:avLst/>
          </a:prstGeom>
          <a:noFill/>
        </p:spPr>
        <p:txBody>
          <a:bodyPr>
            <a:spAutoFit/>
          </a:bodyPr>
          <a:lstStyle/>
          <a:p>
            <a:pPr>
              <a:defRPr/>
            </a:pPr>
            <a:r>
              <a:rPr lang="en-GB" sz="1600" dirty="0">
                <a:latin typeface="Calibri" panose="020F0502020204030204" pitchFamily="34" charset="0"/>
              </a:rPr>
              <a:t>Potential reasons for recruiting:</a:t>
            </a:r>
          </a:p>
          <a:p>
            <a:pPr marL="342900" indent="-342900">
              <a:buFontTx/>
              <a:buChar char="-"/>
              <a:defRPr/>
            </a:pPr>
            <a:r>
              <a:rPr lang="en-GB" sz="1600" dirty="0">
                <a:latin typeface="Calibri" panose="020F0502020204030204" pitchFamily="34" charset="0"/>
              </a:rPr>
              <a:t>Technical competence which is not available locally</a:t>
            </a:r>
          </a:p>
          <a:p>
            <a:pPr marL="342900" indent="-342900">
              <a:buFontTx/>
              <a:buChar char="-"/>
              <a:defRPr/>
            </a:pPr>
            <a:r>
              <a:rPr lang="en-GB" sz="1600" dirty="0">
                <a:latin typeface="Calibri" panose="020F0502020204030204" pitchFamily="34" charset="0"/>
              </a:rPr>
              <a:t>Required step for promoting top managers in MNC</a:t>
            </a:r>
          </a:p>
          <a:p>
            <a:pPr marL="342900" indent="-342900">
              <a:buFontTx/>
              <a:buChar char="-"/>
              <a:defRPr/>
            </a:pPr>
            <a:r>
              <a:rPr lang="en-GB" sz="1600" dirty="0">
                <a:latin typeface="Calibri" panose="020F0502020204030204" pitchFamily="34" charset="0"/>
              </a:rPr>
              <a:t>Control by implementing the HQ’s instructions, policies, and culture</a:t>
            </a:r>
          </a:p>
          <a:p>
            <a:pPr marL="342900" indent="-342900">
              <a:buFontTx/>
              <a:buChar char="-"/>
              <a:defRPr/>
            </a:pPr>
            <a:r>
              <a:rPr lang="en-GB" sz="1600" dirty="0">
                <a:latin typeface="Calibri" panose="020F0502020204030204" pitchFamily="34" charset="0"/>
              </a:rPr>
              <a:t>Problems with hiring local employees (e.g. unclear certifications) </a:t>
            </a:r>
          </a:p>
          <a:p>
            <a:pPr marL="342900" indent="-342900">
              <a:buFontTx/>
              <a:buChar char="-"/>
              <a:defRPr/>
            </a:pPr>
            <a:endParaRPr lang="en-GB" sz="1600" dirty="0">
              <a:latin typeface="Calibri" panose="020F0502020204030204" pitchFamily="34" charset="0"/>
            </a:endParaRPr>
          </a:p>
        </p:txBody>
      </p:sp>
      <p:sp>
        <p:nvSpPr>
          <p:cNvPr id="17" name="Titel 1">
            <a:extLst>
              <a:ext uri="{FF2B5EF4-FFF2-40B4-BE49-F238E27FC236}">
                <a16:creationId xmlns:a16="http://schemas.microsoft.com/office/drawing/2014/main" id="{820F4C3E-327D-42B9-954E-02CDB57C5DDF}"/>
              </a:ext>
            </a:extLst>
          </p:cNvPr>
          <p:cNvSpPr txBox="1">
            <a:spLocks/>
          </p:cNvSpPr>
          <p:nvPr/>
        </p:nvSpPr>
        <p:spPr bwMode="auto">
          <a:xfrm>
            <a:off x="1030779" y="504106"/>
            <a:ext cx="8518036" cy="86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3125" rtl="0" eaLnBrk="0" fontAlgn="base" hangingPunct="0">
              <a:spcBef>
                <a:spcPct val="0"/>
              </a:spcBef>
              <a:spcAft>
                <a:spcPct val="0"/>
              </a:spcAft>
              <a:defRPr sz="2400" b="1">
                <a:solidFill>
                  <a:srgbClr val="545B60"/>
                </a:solidFill>
                <a:latin typeface="+mj-lt"/>
                <a:ea typeface="+mj-ea"/>
                <a:cs typeface="+mj-cs"/>
              </a:defRPr>
            </a:lvl1pPr>
            <a:lvl2pPr algn="l" defTabSz="873125" rtl="0" eaLnBrk="0" fontAlgn="base" hangingPunct="0">
              <a:spcBef>
                <a:spcPct val="0"/>
              </a:spcBef>
              <a:spcAft>
                <a:spcPct val="0"/>
              </a:spcAft>
              <a:defRPr sz="2400" b="1">
                <a:solidFill>
                  <a:srgbClr val="545B60"/>
                </a:solidFill>
                <a:latin typeface="Garamond" pitchFamily="18" charset="0"/>
              </a:defRPr>
            </a:lvl2pPr>
            <a:lvl3pPr algn="l" defTabSz="873125" rtl="0" eaLnBrk="0" fontAlgn="base" hangingPunct="0">
              <a:spcBef>
                <a:spcPct val="0"/>
              </a:spcBef>
              <a:spcAft>
                <a:spcPct val="0"/>
              </a:spcAft>
              <a:defRPr sz="2400" b="1">
                <a:solidFill>
                  <a:srgbClr val="545B60"/>
                </a:solidFill>
                <a:latin typeface="Garamond" pitchFamily="18" charset="0"/>
              </a:defRPr>
            </a:lvl3pPr>
            <a:lvl4pPr algn="l" defTabSz="873125" rtl="0" eaLnBrk="0" fontAlgn="base" hangingPunct="0">
              <a:spcBef>
                <a:spcPct val="0"/>
              </a:spcBef>
              <a:spcAft>
                <a:spcPct val="0"/>
              </a:spcAft>
              <a:defRPr sz="2400" b="1">
                <a:solidFill>
                  <a:srgbClr val="545B60"/>
                </a:solidFill>
                <a:latin typeface="Garamond" pitchFamily="18" charset="0"/>
              </a:defRPr>
            </a:lvl4pPr>
            <a:lvl5pPr algn="l" defTabSz="873125" rtl="0" eaLnBrk="0" fontAlgn="base" hangingPunct="0">
              <a:spcBef>
                <a:spcPct val="0"/>
              </a:spcBef>
              <a:spcAft>
                <a:spcPct val="0"/>
              </a:spcAft>
              <a:defRPr sz="2400" b="1">
                <a:solidFill>
                  <a:srgbClr val="545B60"/>
                </a:solidFill>
                <a:latin typeface="Garamond" pitchFamily="18" charset="0"/>
              </a:defRPr>
            </a:lvl5pPr>
            <a:lvl6pPr marL="457200" algn="l" defTabSz="873125" rtl="0" fontAlgn="base">
              <a:spcBef>
                <a:spcPct val="0"/>
              </a:spcBef>
              <a:spcAft>
                <a:spcPct val="0"/>
              </a:spcAft>
              <a:defRPr sz="2400" b="1">
                <a:solidFill>
                  <a:srgbClr val="545B60"/>
                </a:solidFill>
                <a:latin typeface="Garamond" pitchFamily="18" charset="0"/>
              </a:defRPr>
            </a:lvl6pPr>
            <a:lvl7pPr marL="914400" algn="l" defTabSz="873125" rtl="0" fontAlgn="base">
              <a:spcBef>
                <a:spcPct val="0"/>
              </a:spcBef>
              <a:spcAft>
                <a:spcPct val="0"/>
              </a:spcAft>
              <a:defRPr sz="2400" b="1">
                <a:solidFill>
                  <a:srgbClr val="545B60"/>
                </a:solidFill>
                <a:latin typeface="Garamond" pitchFamily="18" charset="0"/>
              </a:defRPr>
            </a:lvl7pPr>
            <a:lvl8pPr marL="1371600" algn="l" defTabSz="873125" rtl="0" fontAlgn="base">
              <a:spcBef>
                <a:spcPct val="0"/>
              </a:spcBef>
              <a:spcAft>
                <a:spcPct val="0"/>
              </a:spcAft>
              <a:defRPr sz="2400" b="1">
                <a:solidFill>
                  <a:srgbClr val="545B60"/>
                </a:solidFill>
                <a:latin typeface="Garamond" pitchFamily="18" charset="0"/>
              </a:defRPr>
            </a:lvl8pPr>
            <a:lvl9pPr marL="1828800" algn="l" defTabSz="873125" rtl="0" fontAlgn="base">
              <a:spcBef>
                <a:spcPct val="0"/>
              </a:spcBef>
              <a:spcAft>
                <a:spcPct val="0"/>
              </a:spcAft>
              <a:defRPr sz="2400" b="1">
                <a:solidFill>
                  <a:srgbClr val="545B60"/>
                </a:solidFill>
                <a:latin typeface="Garamond" pitchFamily="18" charset="0"/>
              </a:defRPr>
            </a:lvl9pPr>
          </a:lstStyle>
          <a:p>
            <a:pPr eaLnBrk="1" hangingPunct="1">
              <a:defRPr/>
            </a:pPr>
            <a:r>
              <a:rPr lang="en-US" altLang="de-DE" sz="4000" b="0" dirty="0">
                <a:solidFill>
                  <a:srgbClr val="404041"/>
                </a:solidFill>
                <a:latin typeface="Calibri" panose="020F0502020204030204" pitchFamily="34" charset="0"/>
                <a:ea typeface="Adobe Fan Heiti Std B" panose="020B0700000000000000" pitchFamily="34" charset="-128"/>
              </a:rPr>
              <a:t>Staffing Strategies</a:t>
            </a:r>
          </a:p>
        </p:txBody>
      </p:sp>
    </p:spTree>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758768C-EF7E-4190-AD0A-FEE49BA4408D}"/>
              </a:ext>
            </a:extLst>
          </p:cNvPr>
          <p:cNvSpPr txBox="1">
            <a:spLocks/>
          </p:cNvSpPr>
          <p:nvPr/>
        </p:nvSpPr>
        <p:spPr bwMode="auto">
          <a:xfrm>
            <a:off x="1030779" y="437604"/>
            <a:ext cx="8518036" cy="86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3125" rtl="0" eaLnBrk="0" fontAlgn="base" hangingPunct="0">
              <a:spcBef>
                <a:spcPct val="0"/>
              </a:spcBef>
              <a:spcAft>
                <a:spcPct val="0"/>
              </a:spcAft>
              <a:defRPr sz="2400" b="1">
                <a:solidFill>
                  <a:srgbClr val="545B60"/>
                </a:solidFill>
                <a:latin typeface="+mj-lt"/>
                <a:ea typeface="+mj-ea"/>
                <a:cs typeface="+mj-cs"/>
              </a:defRPr>
            </a:lvl1pPr>
            <a:lvl2pPr algn="l" defTabSz="873125" rtl="0" eaLnBrk="0" fontAlgn="base" hangingPunct="0">
              <a:spcBef>
                <a:spcPct val="0"/>
              </a:spcBef>
              <a:spcAft>
                <a:spcPct val="0"/>
              </a:spcAft>
              <a:defRPr sz="2400" b="1">
                <a:solidFill>
                  <a:srgbClr val="545B60"/>
                </a:solidFill>
                <a:latin typeface="Garamond" pitchFamily="18" charset="0"/>
              </a:defRPr>
            </a:lvl2pPr>
            <a:lvl3pPr algn="l" defTabSz="873125" rtl="0" eaLnBrk="0" fontAlgn="base" hangingPunct="0">
              <a:spcBef>
                <a:spcPct val="0"/>
              </a:spcBef>
              <a:spcAft>
                <a:spcPct val="0"/>
              </a:spcAft>
              <a:defRPr sz="2400" b="1">
                <a:solidFill>
                  <a:srgbClr val="545B60"/>
                </a:solidFill>
                <a:latin typeface="Garamond" pitchFamily="18" charset="0"/>
              </a:defRPr>
            </a:lvl3pPr>
            <a:lvl4pPr algn="l" defTabSz="873125" rtl="0" eaLnBrk="0" fontAlgn="base" hangingPunct="0">
              <a:spcBef>
                <a:spcPct val="0"/>
              </a:spcBef>
              <a:spcAft>
                <a:spcPct val="0"/>
              </a:spcAft>
              <a:defRPr sz="2400" b="1">
                <a:solidFill>
                  <a:srgbClr val="545B60"/>
                </a:solidFill>
                <a:latin typeface="Garamond" pitchFamily="18" charset="0"/>
              </a:defRPr>
            </a:lvl4pPr>
            <a:lvl5pPr algn="l" defTabSz="873125" rtl="0" eaLnBrk="0" fontAlgn="base" hangingPunct="0">
              <a:spcBef>
                <a:spcPct val="0"/>
              </a:spcBef>
              <a:spcAft>
                <a:spcPct val="0"/>
              </a:spcAft>
              <a:defRPr sz="2400" b="1">
                <a:solidFill>
                  <a:srgbClr val="545B60"/>
                </a:solidFill>
                <a:latin typeface="Garamond" pitchFamily="18" charset="0"/>
              </a:defRPr>
            </a:lvl5pPr>
            <a:lvl6pPr marL="457200" algn="l" defTabSz="873125" rtl="0" fontAlgn="base">
              <a:spcBef>
                <a:spcPct val="0"/>
              </a:spcBef>
              <a:spcAft>
                <a:spcPct val="0"/>
              </a:spcAft>
              <a:defRPr sz="2400" b="1">
                <a:solidFill>
                  <a:srgbClr val="545B60"/>
                </a:solidFill>
                <a:latin typeface="Garamond" pitchFamily="18" charset="0"/>
              </a:defRPr>
            </a:lvl6pPr>
            <a:lvl7pPr marL="914400" algn="l" defTabSz="873125" rtl="0" fontAlgn="base">
              <a:spcBef>
                <a:spcPct val="0"/>
              </a:spcBef>
              <a:spcAft>
                <a:spcPct val="0"/>
              </a:spcAft>
              <a:defRPr sz="2400" b="1">
                <a:solidFill>
                  <a:srgbClr val="545B60"/>
                </a:solidFill>
                <a:latin typeface="Garamond" pitchFamily="18" charset="0"/>
              </a:defRPr>
            </a:lvl7pPr>
            <a:lvl8pPr marL="1371600" algn="l" defTabSz="873125" rtl="0" fontAlgn="base">
              <a:spcBef>
                <a:spcPct val="0"/>
              </a:spcBef>
              <a:spcAft>
                <a:spcPct val="0"/>
              </a:spcAft>
              <a:defRPr sz="2400" b="1">
                <a:solidFill>
                  <a:srgbClr val="545B60"/>
                </a:solidFill>
                <a:latin typeface="Garamond" pitchFamily="18" charset="0"/>
              </a:defRPr>
            </a:lvl8pPr>
            <a:lvl9pPr marL="1828800" algn="l" defTabSz="873125" rtl="0" fontAlgn="base">
              <a:spcBef>
                <a:spcPct val="0"/>
              </a:spcBef>
              <a:spcAft>
                <a:spcPct val="0"/>
              </a:spcAft>
              <a:defRPr sz="2400" b="1">
                <a:solidFill>
                  <a:srgbClr val="545B60"/>
                </a:solidFill>
                <a:latin typeface="Garamond" pitchFamily="18" charset="0"/>
              </a:defRPr>
            </a:lvl9pPr>
          </a:lstStyle>
          <a:p>
            <a:pPr eaLnBrk="1" hangingPunct="1">
              <a:defRPr/>
            </a:pPr>
            <a:r>
              <a:rPr lang="en-US" altLang="de-DE" sz="4000" b="0" dirty="0">
                <a:solidFill>
                  <a:srgbClr val="404041"/>
                </a:solidFill>
                <a:latin typeface="Calibri" panose="020F0502020204030204" pitchFamily="34" charset="0"/>
                <a:ea typeface="Adobe Fan Heiti Std B" panose="020B0700000000000000" pitchFamily="34" charset="-128"/>
              </a:rPr>
              <a:t>Staffing Strategies</a:t>
            </a:r>
          </a:p>
        </p:txBody>
      </p:sp>
      <p:graphicFrame>
        <p:nvGraphicFramePr>
          <p:cNvPr id="2" name="Tabelle 1">
            <a:extLst>
              <a:ext uri="{FF2B5EF4-FFF2-40B4-BE49-F238E27FC236}">
                <a16:creationId xmlns:a16="http://schemas.microsoft.com/office/drawing/2014/main" id="{85C609F0-48EA-4E49-8F44-0282CCA55F7B}"/>
              </a:ext>
            </a:extLst>
          </p:cNvPr>
          <p:cNvGraphicFramePr>
            <a:graphicFrameLocks noGrp="1"/>
          </p:cNvGraphicFramePr>
          <p:nvPr>
            <p:extLst>
              <p:ext uri="{D42A27DB-BD31-4B8C-83A1-F6EECF244321}">
                <p14:modId xmlns:p14="http://schemas.microsoft.com/office/powerpoint/2010/main" val="274507382"/>
              </p:ext>
            </p:extLst>
          </p:nvPr>
        </p:nvGraphicFramePr>
        <p:xfrm>
          <a:off x="785091" y="1508760"/>
          <a:ext cx="9772072" cy="4236720"/>
        </p:xfrm>
        <a:graphic>
          <a:graphicData uri="http://schemas.openxmlformats.org/drawingml/2006/table">
            <a:tbl>
              <a:tblPr firstRow="1" bandRow="1">
                <a:tableStyleId>{93296810-A885-4BE3-A3E7-6D5BEEA58F35}</a:tableStyleId>
              </a:tblPr>
              <a:tblGrid>
                <a:gridCol w="1525847">
                  <a:extLst>
                    <a:ext uri="{9D8B030D-6E8A-4147-A177-3AD203B41FA5}">
                      <a16:colId xmlns:a16="http://schemas.microsoft.com/office/drawing/2014/main" val="1808113374"/>
                    </a:ext>
                  </a:extLst>
                </a:gridCol>
                <a:gridCol w="2859578">
                  <a:extLst>
                    <a:ext uri="{9D8B030D-6E8A-4147-A177-3AD203B41FA5}">
                      <a16:colId xmlns:a16="http://schemas.microsoft.com/office/drawing/2014/main" val="4291935582"/>
                    </a:ext>
                  </a:extLst>
                </a:gridCol>
                <a:gridCol w="2943629">
                  <a:extLst>
                    <a:ext uri="{9D8B030D-6E8A-4147-A177-3AD203B41FA5}">
                      <a16:colId xmlns:a16="http://schemas.microsoft.com/office/drawing/2014/main" val="3961904982"/>
                    </a:ext>
                  </a:extLst>
                </a:gridCol>
                <a:gridCol w="2443018">
                  <a:extLst>
                    <a:ext uri="{9D8B030D-6E8A-4147-A177-3AD203B41FA5}">
                      <a16:colId xmlns:a16="http://schemas.microsoft.com/office/drawing/2014/main" val="3431444041"/>
                    </a:ext>
                  </a:extLst>
                </a:gridCol>
              </a:tblGrid>
              <a:tr h="370840">
                <a:tc>
                  <a:txBody>
                    <a:bodyPr/>
                    <a:lstStyle/>
                    <a:p>
                      <a:r>
                        <a:rPr lang="en-US" sz="2000" noProof="0" dirty="0"/>
                        <a:t>Staffing Strategy</a:t>
                      </a:r>
                    </a:p>
                  </a:txBody>
                  <a:tcPr/>
                </a:tc>
                <a:tc>
                  <a:txBody>
                    <a:bodyPr/>
                    <a:lstStyle/>
                    <a:p>
                      <a:r>
                        <a:rPr lang="en-US" sz="2000" noProof="0" dirty="0"/>
                        <a:t>Ethnocentric</a:t>
                      </a:r>
                    </a:p>
                  </a:txBody>
                  <a:tcPr/>
                </a:tc>
                <a:tc>
                  <a:txBody>
                    <a:bodyPr/>
                    <a:lstStyle/>
                    <a:p>
                      <a:r>
                        <a:rPr lang="en-US" sz="2000" noProof="0" dirty="0" err="1"/>
                        <a:t>Policentric</a:t>
                      </a:r>
                      <a:endParaRPr lang="en-US" sz="2000" noProof="0" dirty="0"/>
                    </a:p>
                  </a:txBody>
                  <a:tcPr/>
                </a:tc>
                <a:tc>
                  <a:txBody>
                    <a:bodyPr/>
                    <a:lstStyle/>
                    <a:p>
                      <a:r>
                        <a:rPr lang="en-US" sz="2000" noProof="0" dirty="0"/>
                        <a:t>Geocentric</a:t>
                      </a:r>
                    </a:p>
                  </a:txBody>
                  <a:tcPr/>
                </a:tc>
                <a:extLst>
                  <a:ext uri="{0D108BD9-81ED-4DB2-BD59-A6C34878D82A}">
                    <a16:rowId xmlns:a16="http://schemas.microsoft.com/office/drawing/2014/main" val="1907107654"/>
                  </a:ext>
                </a:extLst>
              </a:tr>
              <a:tr h="370840">
                <a:tc>
                  <a:txBody>
                    <a:bodyPr/>
                    <a:lstStyle/>
                    <a:p>
                      <a:r>
                        <a:rPr lang="en-US" sz="2000" noProof="0"/>
                        <a:t>Explanation</a:t>
                      </a:r>
                    </a:p>
                  </a:txBody>
                  <a:tcPr/>
                </a:tc>
                <a:tc>
                  <a:txBody>
                    <a:bodyPr/>
                    <a:lstStyle/>
                    <a:p>
                      <a:r>
                        <a:rPr lang="en-US" sz="2000" noProof="0" dirty="0"/>
                        <a:t>Key management positions are filled by parent-country nationals</a:t>
                      </a:r>
                    </a:p>
                  </a:txBody>
                  <a:tcPr/>
                </a:tc>
                <a:tc>
                  <a:txBody>
                    <a:bodyPr/>
                    <a:lstStyle/>
                    <a:p>
                      <a:r>
                        <a:rPr lang="en-US" sz="2000" noProof="0" dirty="0"/>
                        <a:t>Host-country nationals in foreign subsidiary, home-headquarter with parent- country nationals</a:t>
                      </a:r>
                    </a:p>
                  </a:txBody>
                  <a:tcPr/>
                </a:tc>
                <a:tc>
                  <a:txBody>
                    <a:bodyPr/>
                    <a:lstStyle/>
                    <a:p>
                      <a:r>
                        <a:rPr lang="en-US" sz="2000" noProof="0" dirty="0"/>
                        <a:t>Best-suited person, regardless of nationality, in appropriate position</a:t>
                      </a:r>
                    </a:p>
                  </a:txBody>
                  <a:tcPr/>
                </a:tc>
                <a:extLst>
                  <a:ext uri="{0D108BD9-81ED-4DB2-BD59-A6C34878D82A}">
                    <a16:rowId xmlns:a16="http://schemas.microsoft.com/office/drawing/2014/main" val="4278245766"/>
                  </a:ext>
                </a:extLst>
              </a:tr>
              <a:tr h="370840">
                <a:tc>
                  <a:txBody>
                    <a:bodyPr/>
                    <a:lstStyle/>
                    <a:p>
                      <a:r>
                        <a:rPr lang="en-US" sz="2000" noProof="0" dirty="0"/>
                        <a:t>Reasons</a:t>
                      </a:r>
                    </a:p>
                  </a:txBody>
                  <a:tcPr/>
                </a:tc>
                <a:tc>
                  <a:txBody>
                    <a:bodyPr/>
                    <a:lstStyle/>
                    <a:p>
                      <a:pPr marL="285750" indent="-285750">
                        <a:buFontTx/>
                        <a:buChar char="-"/>
                      </a:pPr>
                      <a:r>
                        <a:rPr lang="en-US" sz="2000" noProof="0" dirty="0"/>
                        <a:t>Lack of qualified local staff</a:t>
                      </a:r>
                    </a:p>
                    <a:p>
                      <a:pPr marL="285750" indent="-285750">
                        <a:buFontTx/>
                        <a:buChar char="-"/>
                      </a:pPr>
                      <a:r>
                        <a:rPr lang="en-US" sz="2000" noProof="0" dirty="0"/>
                        <a:t>Maintaining home-country corporate culture</a:t>
                      </a:r>
                    </a:p>
                    <a:p>
                      <a:pPr marL="285750" indent="-285750">
                        <a:buFontTx/>
                        <a:buChar char="-"/>
                      </a:pPr>
                      <a:r>
                        <a:rPr lang="en-US" sz="2000" noProof="0" dirty="0"/>
                        <a:t>Transfer of firm’s core competencies</a:t>
                      </a:r>
                    </a:p>
                  </a:txBody>
                  <a:tcPr/>
                </a:tc>
                <a:tc>
                  <a:txBody>
                    <a:bodyPr/>
                    <a:lstStyle/>
                    <a:p>
                      <a:pPr marL="285750" indent="-285750">
                        <a:buFontTx/>
                        <a:buChar char="-"/>
                      </a:pPr>
                      <a:r>
                        <a:rPr lang="en-US" sz="2000" noProof="0" dirty="0"/>
                        <a:t>Reduction of cultural misunderstandings locally</a:t>
                      </a:r>
                    </a:p>
                    <a:p>
                      <a:pPr marL="285750" indent="-285750">
                        <a:buFontTx/>
                        <a:buChar char="-"/>
                      </a:pPr>
                      <a:r>
                        <a:rPr lang="en-US" sz="2000" noProof="0" dirty="0"/>
                        <a:t>Less expensive</a:t>
                      </a:r>
                    </a:p>
                  </a:txBody>
                  <a:tcPr/>
                </a:tc>
                <a:tc>
                  <a:txBody>
                    <a:bodyPr/>
                    <a:lstStyle/>
                    <a:p>
                      <a:pPr marL="285750" indent="-285750">
                        <a:buFontTx/>
                        <a:buChar char="-"/>
                      </a:pPr>
                      <a:r>
                        <a:rPr lang="en-US" sz="2000" noProof="0" dirty="0"/>
                        <a:t>Most efficient use of HR</a:t>
                      </a:r>
                    </a:p>
                    <a:p>
                      <a:pPr marL="285750" indent="-285750">
                        <a:buFontTx/>
                        <a:buChar char="-"/>
                      </a:pPr>
                      <a:r>
                        <a:rPr lang="en-US" sz="2000" noProof="0" dirty="0"/>
                        <a:t>Building stronger consistent corporate culture</a:t>
                      </a:r>
                    </a:p>
                  </a:txBody>
                  <a:tcPr/>
                </a:tc>
                <a:extLst>
                  <a:ext uri="{0D108BD9-81ED-4DB2-BD59-A6C34878D82A}">
                    <a16:rowId xmlns:a16="http://schemas.microsoft.com/office/drawing/2014/main" val="2212278790"/>
                  </a:ext>
                </a:extLst>
              </a:tr>
            </a:tbl>
          </a:graphicData>
        </a:graphic>
      </p:graphicFrame>
      <p:sp>
        <p:nvSpPr>
          <p:cNvPr id="10" name="Textfeld 9">
            <a:extLst>
              <a:ext uri="{FF2B5EF4-FFF2-40B4-BE49-F238E27FC236}">
                <a16:creationId xmlns:a16="http://schemas.microsoft.com/office/drawing/2014/main" id="{EED912EB-AAAB-4929-891C-5C195A4E4CCD}"/>
              </a:ext>
            </a:extLst>
          </p:cNvPr>
          <p:cNvSpPr txBox="1"/>
          <p:nvPr/>
        </p:nvSpPr>
        <p:spPr>
          <a:xfrm>
            <a:off x="7448204" y="5669280"/>
            <a:ext cx="2610196" cy="307777"/>
          </a:xfrm>
          <a:prstGeom prst="rect">
            <a:avLst/>
          </a:prstGeom>
          <a:noFill/>
        </p:spPr>
        <p:txBody>
          <a:bodyPr wrap="square" rtlCol="0">
            <a:spAutoFit/>
          </a:bodyPr>
          <a:lstStyle/>
          <a:p>
            <a:r>
              <a:rPr lang="de-DE" sz="1400" dirty="0"/>
              <a:t>Source: (</a:t>
            </a:r>
            <a:r>
              <a:rPr lang="de-DE" sz="1400" dirty="0" err="1"/>
              <a:t>Dessler</a:t>
            </a:r>
            <a:r>
              <a:rPr lang="de-DE" sz="1400" dirty="0"/>
              <a:t>, 2016)</a:t>
            </a:r>
          </a:p>
        </p:txBody>
      </p:sp>
    </p:spTree>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A6E7817-90E4-4B9A-9C98-73589A4DC722}"/>
              </a:ext>
            </a:extLst>
          </p:cNvPr>
          <p:cNvSpPr>
            <a:spLocks noChangeArrowheads="1"/>
          </p:cNvSpPr>
          <p:nvPr/>
        </p:nvSpPr>
        <p:spPr bwMode="auto">
          <a:xfrm>
            <a:off x="3124200" y="4537075"/>
            <a:ext cx="57150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endParaRPr lang="en-GB" altLang="de-DE">
              <a:latin typeface="Calibri" panose="020F0502020204030204" pitchFamily="34" charset="0"/>
              <a:ea typeface="MS Mincho" panose="02020609040205080304" pitchFamily="49" charset="-128"/>
            </a:endParaRPr>
          </a:p>
        </p:txBody>
      </p:sp>
      <p:sp>
        <p:nvSpPr>
          <p:cNvPr id="32771" name="Rectangle 3">
            <a:extLst>
              <a:ext uri="{FF2B5EF4-FFF2-40B4-BE49-F238E27FC236}">
                <a16:creationId xmlns:a16="http://schemas.microsoft.com/office/drawing/2014/main" id="{07DDB248-0CF1-450B-B79C-EB38AE568FCB}"/>
              </a:ext>
            </a:extLst>
          </p:cNvPr>
          <p:cNvSpPr>
            <a:spLocks noChangeArrowheads="1"/>
          </p:cNvSpPr>
          <p:nvPr/>
        </p:nvSpPr>
        <p:spPr bwMode="auto">
          <a:xfrm>
            <a:off x="2667000" y="1412875"/>
            <a:ext cx="6781800" cy="609600"/>
          </a:xfrm>
          <a:prstGeom prst="rect">
            <a:avLst/>
          </a:prstGeom>
          <a:solidFill>
            <a:schemeClr val="bg1"/>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endParaRPr lang="en-GB" altLang="de-DE">
              <a:latin typeface="Calibri" panose="020F0502020204030204" pitchFamily="34" charset="0"/>
              <a:ea typeface="MS Mincho" panose="02020609040205080304" pitchFamily="49" charset="-128"/>
            </a:endParaRPr>
          </a:p>
        </p:txBody>
      </p:sp>
      <p:sp>
        <p:nvSpPr>
          <p:cNvPr id="32773" name="Text Box 5">
            <a:extLst>
              <a:ext uri="{FF2B5EF4-FFF2-40B4-BE49-F238E27FC236}">
                <a16:creationId xmlns:a16="http://schemas.microsoft.com/office/drawing/2014/main" id="{4CD5B916-8627-4C9B-84E8-9B59B7BBE97C}"/>
              </a:ext>
            </a:extLst>
          </p:cNvPr>
          <p:cNvSpPr txBox="1">
            <a:spLocks noChangeArrowheads="1"/>
          </p:cNvSpPr>
          <p:nvPr/>
        </p:nvSpPr>
        <p:spPr bwMode="auto">
          <a:xfrm>
            <a:off x="2209800" y="1412876"/>
            <a:ext cx="7772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50000"/>
              </a:spcBef>
              <a:buClrTx/>
              <a:buFontTx/>
              <a:buNone/>
            </a:pPr>
            <a:r>
              <a:rPr lang="en-GB" altLang="en-US">
                <a:latin typeface="Calibri" panose="020F0502020204030204" pitchFamily="34" charset="0"/>
                <a:ea typeface="MS Mincho" panose="02020609040205080304" pitchFamily="49" charset="-128"/>
              </a:rPr>
              <a:t>Selecting Expatriates</a:t>
            </a:r>
          </a:p>
        </p:txBody>
      </p:sp>
      <p:sp>
        <p:nvSpPr>
          <p:cNvPr id="32774" name="Text Box 6">
            <a:extLst>
              <a:ext uri="{FF2B5EF4-FFF2-40B4-BE49-F238E27FC236}">
                <a16:creationId xmlns:a16="http://schemas.microsoft.com/office/drawing/2014/main" id="{6E3F2289-9A91-4F3D-B105-A08B23E0D90D}"/>
              </a:ext>
            </a:extLst>
          </p:cNvPr>
          <p:cNvSpPr txBox="1">
            <a:spLocks noChangeArrowheads="1"/>
          </p:cNvSpPr>
          <p:nvPr/>
        </p:nvSpPr>
        <p:spPr bwMode="auto">
          <a:xfrm>
            <a:off x="1524000" y="3053861"/>
            <a:ext cx="1752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50000"/>
              </a:spcBef>
              <a:buClrTx/>
              <a:buFontTx/>
              <a:buNone/>
            </a:pPr>
            <a:r>
              <a:rPr lang="en-GB" altLang="en-US" sz="1800" dirty="0">
                <a:latin typeface="Calibri" panose="020F0502020204030204" pitchFamily="34" charset="0"/>
                <a:ea typeface="MS Mincho" panose="02020609040205080304" pitchFamily="49" charset="-128"/>
              </a:rPr>
              <a:t>Structured Interview</a:t>
            </a:r>
          </a:p>
        </p:txBody>
      </p:sp>
      <p:sp>
        <p:nvSpPr>
          <p:cNvPr id="32775" name="Text Box 7">
            <a:extLst>
              <a:ext uri="{FF2B5EF4-FFF2-40B4-BE49-F238E27FC236}">
                <a16:creationId xmlns:a16="http://schemas.microsoft.com/office/drawing/2014/main" id="{07AF8D9C-DBE9-435E-94AF-16B682C4CB6F}"/>
              </a:ext>
            </a:extLst>
          </p:cNvPr>
          <p:cNvSpPr txBox="1">
            <a:spLocks noChangeArrowheads="1"/>
          </p:cNvSpPr>
          <p:nvPr/>
        </p:nvSpPr>
        <p:spPr bwMode="auto">
          <a:xfrm>
            <a:off x="3124200" y="3053861"/>
            <a:ext cx="2362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50000"/>
              </a:spcBef>
              <a:buClrTx/>
              <a:buFontTx/>
              <a:buNone/>
            </a:pPr>
            <a:r>
              <a:rPr lang="en-GB" altLang="en-US" sz="1800" dirty="0">
                <a:latin typeface="Calibri" panose="020F0502020204030204" pitchFamily="34" charset="0"/>
                <a:ea typeface="MS Mincho" panose="02020609040205080304" pitchFamily="49" charset="-128"/>
              </a:rPr>
              <a:t>Psychological Tests and Questionnaires</a:t>
            </a:r>
          </a:p>
        </p:txBody>
      </p:sp>
      <p:sp>
        <p:nvSpPr>
          <p:cNvPr id="32776" name="Text Box 8">
            <a:extLst>
              <a:ext uri="{FF2B5EF4-FFF2-40B4-BE49-F238E27FC236}">
                <a16:creationId xmlns:a16="http://schemas.microsoft.com/office/drawing/2014/main" id="{A0B30EBB-2B83-4ABA-900A-4DF2AAC225B5}"/>
              </a:ext>
            </a:extLst>
          </p:cNvPr>
          <p:cNvSpPr txBox="1">
            <a:spLocks noChangeArrowheads="1"/>
          </p:cNvSpPr>
          <p:nvPr/>
        </p:nvSpPr>
        <p:spPr bwMode="auto">
          <a:xfrm>
            <a:off x="5181600" y="3053861"/>
            <a:ext cx="1981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50000"/>
              </a:spcBef>
              <a:buClrTx/>
              <a:buFontTx/>
              <a:buNone/>
            </a:pPr>
            <a:r>
              <a:rPr lang="en-GB" altLang="en-US" sz="1800" dirty="0">
                <a:latin typeface="Calibri" panose="020F0502020204030204" pitchFamily="34" charset="0"/>
                <a:ea typeface="MS Mincho" panose="02020609040205080304" pitchFamily="49" charset="-128"/>
              </a:rPr>
              <a:t>Biographical Questionnaire</a:t>
            </a:r>
          </a:p>
        </p:txBody>
      </p:sp>
      <p:sp>
        <p:nvSpPr>
          <p:cNvPr id="32777" name="Text Box 9">
            <a:extLst>
              <a:ext uri="{FF2B5EF4-FFF2-40B4-BE49-F238E27FC236}">
                <a16:creationId xmlns:a16="http://schemas.microsoft.com/office/drawing/2014/main" id="{66F2666D-5E3E-4527-BFD1-8DCB8F5C3845}"/>
              </a:ext>
            </a:extLst>
          </p:cNvPr>
          <p:cNvSpPr txBox="1">
            <a:spLocks noChangeArrowheads="1"/>
          </p:cNvSpPr>
          <p:nvPr/>
        </p:nvSpPr>
        <p:spPr bwMode="auto">
          <a:xfrm>
            <a:off x="7086600" y="3053861"/>
            <a:ext cx="2133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50000"/>
              </a:spcBef>
              <a:buClrTx/>
              <a:buFontTx/>
              <a:buNone/>
            </a:pPr>
            <a:r>
              <a:rPr lang="en-GB" altLang="en-US" sz="1800" dirty="0">
                <a:latin typeface="Calibri" panose="020F0502020204030204" pitchFamily="34" charset="0"/>
                <a:ea typeface="MS Mincho" panose="02020609040205080304" pitchFamily="49" charset="-128"/>
              </a:rPr>
              <a:t>Self-evaluation of the Employee</a:t>
            </a:r>
          </a:p>
        </p:txBody>
      </p:sp>
      <p:sp>
        <p:nvSpPr>
          <p:cNvPr id="32778" name="Text Box 10">
            <a:extLst>
              <a:ext uri="{FF2B5EF4-FFF2-40B4-BE49-F238E27FC236}">
                <a16:creationId xmlns:a16="http://schemas.microsoft.com/office/drawing/2014/main" id="{55D92840-0DF6-402E-9986-CD649BA75747}"/>
              </a:ext>
            </a:extLst>
          </p:cNvPr>
          <p:cNvSpPr txBox="1">
            <a:spLocks noChangeArrowheads="1"/>
          </p:cNvSpPr>
          <p:nvPr/>
        </p:nvSpPr>
        <p:spPr bwMode="auto">
          <a:xfrm>
            <a:off x="8915400" y="3053860"/>
            <a:ext cx="1752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50000"/>
              </a:spcBef>
              <a:buClrTx/>
              <a:buFontTx/>
              <a:buNone/>
            </a:pPr>
            <a:r>
              <a:rPr lang="en-GB" altLang="en-US" sz="1800" dirty="0">
                <a:latin typeface="Calibri" panose="020F0502020204030204" pitchFamily="34" charset="0"/>
                <a:ea typeface="MS Mincho" panose="02020609040205080304" pitchFamily="49" charset="-128"/>
              </a:rPr>
              <a:t>(Inter-cultural) Assessment </a:t>
            </a:r>
            <a:r>
              <a:rPr lang="en-GB" altLang="en-US" sz="1800" dirty="0" err="1">
                <a:latin typeface="Calibri" panose="020F0502020204030204" pitchFamily="34" charset="0"/>
                <a:ea typeface="MS Mincho" panose="02020609040205080304" pitchFamily="49" charset="-128"/>
              </a:rPr>
              <a:t>Center</a:t>
            </a:r>
            <a:endParaRPr lang="en-GB" altLang="en-US" sz="1800" dirty="0">
              <a:latin typeface="Calibri" panose="020F0502020204030204" pitchFamily="34" charset="0"/>
              <a:ea typeface="MS Mincho" panose="02020609040205080304" pitchFamily="49" charset="-128"/>
            </a:endParaRPr>
          </a:p>
        </p:txBody>
      </p:sp>
      <p:sp>
        <p:nvSpPr>
          <p:cNvPr id="32779" name="Line 11">
            <a:extLst>
              <a:ext uri="{FF2B5EF4-FFF2-40B4-BE49-F238E27FC236}">
                <a16:creationId xmlns:a16="http://schemas.microsoft.com/office/drawing/2014/main" id="{E5C6ED96-38E9-48F2-A1BB-3133194F9135}"/>
              </a:ext>
            </a:extLst>
          </p:cNvPr>
          <p:cNvSpPr>
            <a:spLocks noChangeShapeType="1"/>
          </p:cNvSpPr>
          <p:nvPr/>
        </p:nvSpPr>
        <p:spPr bwMode="auto">
          <a:xfrm flipV="1">
            <a:off x="2057400" y="2555875"/>
            <a:ext cx="784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0" name="Line 12">
            <a:extLst>
              <a:ext uri="{FF2B5EF4-FFF2-40B4-BE49-F238E27FC236}">
                <a16:creationId xmlns:a16="http://schemas.microsoft.com/office/drawing/2014/main" id="{8628D8CC-37A0-4797-A1D8-C5CE84FFA2EA}"/>
              </a:ext>
            </a:extLst>
          </p:cNvPr>
          <p:cNvSpPr>
            <a:spLocks noChangeShapeType="1"/>
          </p:cNvSpPr>
          <p:nvPr/>
        </p:nvSpPr>
        <p:spPr bwMode="auto">
          <a:xfrm>
            <a:off x="2057400" y="2555875"/>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1" name="Line 13">
            <a:extLst>
              <a:ext uri="{FF2B5EF4-FFF2-40B4-BE49-F238E27FC236}">
                <a16:creationId xmlns:a16="http://schemas.microsoft.com/office/drawing/2014/main" id="{D71BED7A-ECED-41DD-9351-41EFF420ABFC}"/>
              </a:ext>
            </a:extLst>
          </p:cNvPr>
          <p:cNvSpPr>
            <a:spLocks noChangeShapeType="1"/>
          </p:cNvSpPr>
          <p:nvPr/>
        </p:nvSpPr>
        <p:spPr bwMode="auto">
          <a:xfrm>
            <a:off x="9906000" y="2555875"/>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2" name="Line 14">
            <a:extLst>
              <a:ext uri="{FF2B5EF4-FFF2-40B4-BE49-F238E27FC236}">
                <a16:creationId xmlns:a16="http://schemas.microsoft.com/office/drawing/2014/main" id="{EA5A649C-786E-44F5-B67C-CE8E5C8BE22F}"/>
              </a:ext>
            </a:extLst>
          </p:cNvPr>
          <p:cNvSpPr>
            <a:spLocks noChangeShapeType="1"/>
          </p:cNvSpPr>
          <p:nvPr/>
        </p:nvSpPr>
        <p:spPr bwMode="auto">
          <a:xfrm>
            <a:off x="8077200" y="2555875"/>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3" name="Line 15">
            <a:extLst>
              <a:ext uri="{FF2B5EF4-FFF2-40B4-BE49-F238E27FC236}">
                <a16:creationId xmlns:a16="http://schemas.microsoft.com/office/drawing/2014/main" id="{33EA1794-1D87-4960-A3B0-7C99A9A0D262}"/>
              </a:ext>
            </a:extLst>
          </p:cNvPr>
          <p:cNvSpPr>
            <a:spLocks noChangeShapeType="1"/>
          </p:cNvSpPr>
          <p:nvPr/>
        </p:nvSpPr>
        <p:spPr bwMode="auto">
          <a:xfrm>
            <a:off x="6096000" y="209867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4" name="Line 16">
            <a:extLst>
              <a:ext uri="{FF2B5EF4-FFF2-40B4-BE49-F238E27FC236}">
                <a16:creationId xmlns:a16="http://schemas.microsoft.com/office/drawing/2014/main" id="{DDA274C7-2B03-4209-90FD-7E0E6240ADD0}"/>
              </a:ext>
            </a:extLst>
          </p:cNvPr>
          <p:cNvSpPr>
            <a:spLocks noChangeShapeType="1"/>
          </p:cNvSpPr>
          <p:nvPr/>
        </p:nvSpPr>
        <p:spPr bwMode="auto">
          <a:xfrm>
            <a:off x="4114800" y="2555875"/>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5" name="Line 17">
            <a:extLst>
              <a:ext uri="{FF2B5EF4-FFF2-40B4-BE49-F238E27FC236}">
                <a16:creationId xmlns:a16="http://schemas.microsoft.com/office/drawing/2014/main" id="{6591F54F-D923-4F11-8CB3-3C1BC558267B}"/>
              </a:ext>
            </a:extLst>
          </p:cNvPr>
          <p:cNvSpPr>
            <a:spLocks noChangeShapeType="1"/>
          </p:cNvSpPr>
          <p:nvPr/>
        </p:nvSpPr>
        <p:spPr bwMode="auto">
          <a:xfrm>
            <a:off x="2057400" y="3851275"/>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6" name="Text Box 18">
            <a:extLst>
              <a:ext uri="{FF2B5EF4-FFF2-40B4-BE49-F238E27FC236}">
                <a16:creationId xmlns:a16="http://schemas.microsoft.com/office/drawing/2014/main" id="{603D5606-62AC-4F13-B8E3-6BD725D9D86F}"/>
              </a:ext>
            </a:extLst>
          </p:cNvPr>
          <p:cNvSpPr txBox="1">
            <a:spLocks noChangeArrowheads="1"/>
          </p:cNvSpPr>
          <p:nvPr/>
        </p:nvSpPr>
        <p:spPr bwMode="auto">
          <a:xfrm>
            <a:off x="3124200" y="4537076"/>
            <a:ext cx="57912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50000"/>
              </a:spcBef>
              <a:buClrTx/>
              <a:buFontTx/>
              <a:buNone/>
            </a:pPr>
            <a:r>
              <a:rPr lang="en-GB" altLang="en-US" sz="2000" dirty="0">
                <a:latin typeface="Calibri" panose="020F0502020204030204" pitchFamily="34" charset="0"/>
                <a:ea typeface="MS Mincho" panose="02020609040205080304" pitchFamily="49" charset="-128"/>
              </a:rPr>
              <a:t>Thematic capabilities and competences</a:t>
            </a:r>
            <a:br>
              <a:rPr lang="en-GB" altLang="en-US" sz="2000" dirty="0">
                <a:latin typeface="Calibri" panose="020F0502020204030204" pitchFamily="34" charset="0"/>
                <a:ea typeface="MS Mincho" panose="02020609040205080304" pitchFamily="49" charset="-128"/>
              </a:rPr>
            </a:br>
            <a:r>
              <a:rPr lang="en-GB" altLang="en-US" sz="2000" dirty="0">
                <a:latin typeface="Calibri" panose="020F0502020204030204" pitchFamily="34" charset="0"/>
                <a:ea typeface="MS Mincho" panose="02020609040205080304" pitchFamily="49" charset="-128"/>
              </a:rPr>
              <a:t>Intercultural competence</a:t>
            </a:r>
            <a:br>
              <a:rPr lang="en-GB" altLang="en-US" sz="2000" dirty="0">
                <a:latin typeface="Calibri" panose="020F0502020204030204" pitchFamily="34" charset="0"/>
                <a:ea typeface="MS Mincho" panose="02020609040205080304" pitchFamily="49" charset="-128"/>
              </a:rPr>
            </a:br>
            <a:r>
              <a:rPr lang="en-GB" altLang="en-US" sz="2000" dirty="0">
                <a:latin typeface="Calibri" panose="020F0502020204030204" pitchFamily="34" charset="0"/>
                <a:ea typeface="MS Mincho" panose="02020609040205080304" pitchFamily="49" charset="-128"/>
              </a:rPr>
              <a:t>Family support</a:t>
            </a:r>
            <a:br>
              <a:rPr lang="en-GB" altLang="en-US" sz="2000" dirty="0">
                <a:latin typeface="Calibri" panose="020F0502020204030204" pitchFamily="34" charset="0"/>
                <a:ea typeface="MS Mincho" panose="02020609040205080304" pitchFamily="49" charset="-128"/>
              </a:rPr>
            </a:br>
            <a:r>
              <a:rPr lang="en-GB" altLang="en-US" sz="2000" dirty="0">
                <a:latin typeface="Calibri" panose="020F0502020204030204" pitchFamily="34" charset="0"/>
                <a:ea typeface="MS Mincho" panose="02020609040205080304" pitchFamily="49" charset="-128"/>
              </a:rPr>
              <a:t>Motivation to go abroad</a:t>
            </a:r>
          </a:p>
        </p:txBody>
      </p:sp>
      <p:sp>
        <p:nvSpPr>
          <p:cNvPr id="32787" name="Line 19">
            <a:extLst>
              <a:ext uri="{FF2B5EF4-FFF2-40B4-BE49-F238E27FC236}">
                <a16:creationId xmlns:a16="http://schemas.microsoft.com/office/drawing/2014/main" id="{10C23FBC-774E-4F88-8540-8752BE23A36F}"/>
              </a:ext>
            </a:extLst>
          </p:cNvPr>
          <p:cNvSpPr>
            <a:spLocks noChangeShapeType="1"/>
          </p:cNvSpPr>
          <p:nvPr/>
        </p:nvSpPr>
        <p:spPr bwMode="auto">
          <a:xfrm>
            <a:off x="8153400" y="3851275"/>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8" name="Line 20">
            <a:extLst>
              <a:ext uri="{FF2B5EF4-FFF2-40B4-BE49-F238E27FC236}">
                <a16:creationId xmlns:a16="http://schemas.microsoft.com/office/drawing/2014/main" id="{9CE13E41-2A99-4AAE-B7FA-F0E9AA1CEB79}"/>
              </a:ext>
            </a:extLst>
          </p:cNvPr>
          <p:cNvSpPr>
            <a:spLocks noChangeShapeType="1"/>
          </p:cNvSpPr>
          <p:nvPr/>
        </p:nvSpPr>
        <p:spPr bwMode="auto">
          <a:xfrm>
            <a:off x="6096000" y="3851275"/>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9" name="Line 21">
            <a:extLst>
              <a:ext uri="{FF2B5EF4-FFF2-40B4-BE49-F238E27FC236}">
                <a16:creationId xmlns:a16="http://schemas.microsoft.com/office/drawing/2014/main" id="{A6BB139D-8A9D-4DD7-930D-9C1A9E86CB2A}"/>
              </a:ext>
            </a:extLst>
          </p:cNvPr>
          <p:cNvSpPr>
            <a:spLocks noChangeShapeType="1"/>
          </p:cNvSpPr>
          <p:nvPr/>
        </p:nvSpPr>
        <p:spPr bwMode="auto">
          <a:xfrm>
            <a:off x="4114800" y="3851275"/>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0" name="Line 22">
            <a:extLst>
              <a:ext uri="{FF2B5EF4-FFF2-40B4-BE49-F238E27FC236}">
                <a16:creationId xmlns:a16="http://schemas.microsoft.com/office/drawing/2014/main" id="{5170E8C5-776A-4E7D-90EB-E7F91E27C578}"/>
              </a:ext>
            </a:extLst>
          </p:cNvPr>
          <p:cNvSpPr>
            <a:spLocks noChangeShapeType="1"/>
          </p:cNvSpPr>
          <p:nvPr/>
        </p:nvSpPr>
        <p:spPr bwMode="auto">
          <a:xfrm>
            <a:off x="2057400" y="4232275"/>
            <a:ext cx="784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1" name="Line 23">
            <a:extLst>
              <a:ext uri="{FF2B5EF4-FFF2-40B4-BE49-F238E27FC236}">
                <a16:creationId xmlns:a16="http://schemas.microsoft.com/office/drawing/2014/main" id="{81E4F1F1-53EA-487A-AB9D-B09C9695F7CF}"/>
              </a:ext>
            </a:extLst>
          </p:cNvPr>
          <p:cNvSpPr>
            <a:spLocks noChangeShapeType="1"/>
          </p:cNvSpPr>
          <p:nvPr/>
        </p:nvSpPr>
        <p:spPr bwMode="auto">
          <a:xfrm flipV="1">
            <a:off x="9906000" y="40798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2" name="Text Box 24">
            <a:extLst>
              <a:ext uri="{FF2B5EF4-FFF2-40B4-BE49-F238E27FC236}">
                <a16:creationId xmlns:a16="http://schemas.microsoft.com/office/drawing/2014/main" id="{A302C11F-F751-4485-A8EC-36CAE0823B35}"/>
              </a:ext>
            </a:extLst>
          </p:cNvPr>
          <p:cNvSpPr txBox="1">
            <a:spLocks noChangeArrowheads="1"/>
          </p:cNvSpPr>
          <p:nvPr/>
        </p:nvSpPr>
        <p:spPr bwMode="auto">
          <a:xfrm>
            <a:off x="1752600" y="5908675"/>
            <a:ext cx="8915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50000"/>
              </a:spcBef>
              <a:buClrTx/>
              <a:buFontTx/>
              <a:buNone/>
            </a:pPr>
            <a:r>
              <a:rPr lang="en-GB" altLang="en-US" sz="1000">
                <a:latin typeface="Calibri" panose="020F0502020204030204" pitchFamily="34" charset="0"/>
                <a:ea typeface="MS Mincho" panose="02020609040205080304" pitchFamily="49" charset="-128"/>
              </a:rPr>
              <a:t>Bergemann/Sourisseaux (2003)</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9">
            <a:extLst>
              <a:ext uri="{FF2B5EF4-FFF2-40B4-BE49-F238E27FC236}">
                <a16:creationId xmlns:a16="http://schemas.microsoft.com/office/drawing/2014/main" id="{EF9FE35F-6F82-445A-8AD4-30F49A36B676}"/>
              </a:ext>
            </a:extLst>
          </p:cNvPr>
          <p:cNvSpPr>
            <a:spLocks noGrp="1" noChangeArrowheads="1"/>
          </p:cNvSpPr>
          <p:nvPr>
            <p:ph type="title"/>
          </p:nvPr>
        </p:nvSpPr>
        <p:spPr>
          <a:xfrm>
            <a:off x="1194318" y="520699"/>
            <a:ext cx="8534400" cy="1066800"/>
          </a:xfrm>
          <a:noFill/>
        </p:spPr>
        <p:txBody>
          <a:bodyPr/>
          <a:lstStyle/>
          <a:p>
            <a:r>
              <a:rPr lang="en-US" altLang="en-US" sz="3200" dirty="0">
                <a:latin typeface="Calibri" panose="020F0502020204030204" pitchFamily="34" charset="0"/>
              </a:rPr>
              <a:t>Expatriation as an Employee Development Tool</a:t>
            </a:r>
          </a:p>
        </p:txBody>
      </p:sp>
      <p:sp>
        <p:nvSpPr>
          <p:cNvPr id="35848" name="Line 1034">
            <a:extLst>
              <a:ext uri="{FF2B5EF4-FFF2-40B4-BE49-F238E27FC236}">
                <a16:creationId xmlns:a16="http://schemas.microsoft.com/office/drawing/2014/main" id="{CA2586CD-4804-4CA9-AA53-5A0EA619A7B1}"/>
              </a:ext>
            </a:extLst>
          </p:cNvPr>
          <p:cNvSpPr>
            <a:spLocks noChangeShapeType="1"/>
          </p:cNvSpPr>
          <p:nvPr/>
        </p:nvSpPr>
        <p:spPr bwMode="auto">
          <a:xfrm>
            <a:off x="5867400" y="2276475"/>
            <a:ext cx="0" cy="381000"/>
          </a:xfrm>
          <a:prstGeom prst="line">
            <a:avLst/>
          </a:prstGeom>
          <a:noFill/>
          <a:ln w="952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54" name="Text Box 1040">
            <a:extLst>
              <a:ext uri="{FF2B5EF4-FFF2-40B4-BE49-F238E27FC236}">
                <a16:creationId xmlns:a16="http://schemas.microsoft.com/office/drawing/2014/main" id="{D1433FD5-D6F3-4E0D-8BA9-33EA46401D24}"/>
              </a:ext>
            </a:extLst>
          </p:cNvPr>
          <p:cNvSpPr txBox="1">
            <a:spLocks noChangeArrowheads="1"/>
          </p:cNvSpPr>
          <p:nvPr/>
        </p:nvSpPr>
        <p:spPr bwMode="auto">
          <a:xfrm>
            <a:off x="1752600" y="5934076"/>
            <a:ext cx="67056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50000"/>
              </a:spcBef>
              <a:buClrTx/>
              <a:buFontTx/>
              <a:buNone/>
            </a:pPr>
            <a:r>
              <a:rPr lang="de-DE" altLang="en-US" sz="900" dirty="0">
                <a:solidFill>
                  <a:schemeClr val="tx2"/>
                </a:solidFill>
                <a:latin typeface="Calibri" panose="020F0502020204030204" pitchFamily="34" charset="0"/>
                <a:ea typeface="MS Mincho" panose="02020609040205080304" pitchFamily="49" charset="-128"/>
              </a:rPr>
              <a:t>Becker (2002)</a:t>
            </a:r>
          </a:p>
        </p:txBody>
      </p:sp>
      <p:graphicFrame>
        <p:nvGraphicFramePr>
          <p:cNvPr id="2" name="Diagramm 1">
            <a:extLst>
              <a:ext uri="{FF2B5EF4-FFF2-40B4-BE49-F238E27FC236}">
                <a16:creationId xmlns:a16="http://schemas.microsoft.com/office/drawing/2014/main" id="{3A228903-A58D-4B33-A6F1-680FA2B861AF}"/>
              </a:ext>
            </a:extLst>
          </p:cNvPr>
          <p:cNvGraphicFramePr/>
          <p:nvPr>
            <p:extLst>
              <p:ext uri="{D42A27DB-BD31-4B8C-83A1-F6EECF244321}">
                <p14:modId xmlns:p14="http://schemas.microsoft.com/office/powerpoint/2010/main" val="443247656"/>
              </p:ext>
            </p:extLst>
          </p:nvPr>
        </p:nvGraphicFramePr>
        <p:xfrm>
          <a:off x="989045" y="1576387"/>
          <a:ext cx="9861679" cy="4320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Box 3">
            <a:extLst>
              <a:ext uri="{FF2B5EF4-FFF2-40B4-BE49-F238E27FC236}">
                <a16:creationId xmlns:a16="http://schemas.microsoft.com/office/drawing/2014/main" id="{CCEFCF9F-9073-4868-9699-ED0A5B35AB30}"/>
              </a:ext>
            </a:extLst>
          </p:cNvPr>
          <p:cNvSpPr txBox="1">
            <a:spLocks noChangeArrowheads="1"/>
          </p:cNvSpPr>
          <p:nvPr/>
        </p:nvSpPr>
        <p:spPr bwMode="auto">
          <a:xfrm>
            <a:off x="838200" y="1790701"/>
            <a:ext cx="9505950" cy="393954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buClr>
                <a:srgbClr val="FF6600"/>
              </a:buClr>
              <a:buFont typeface="Wingdings" pitchFamily="2" charset="2"/>
              <a:buChar char="§"/>
              <a:defRPr/>
            </a:pPr>
            <a:r>
              <a:rPr lang="en-GB" altLang="en-US" sz="2000" dirty="0">
                <a:solidFill>
                  <a:schemeClr val="tx1"/>
                </a:solidFill>
              </a:rPr>
              <a:t> </a:t>
            </a:r>
            <a:r>
              <a:rPr lang="en-GB" altLang="en-US" sz="2000" u="sng" dirty="0">
                <a:solidFill>
                  <a:schemeClr val="tx1"/>
                </a:solidFill>
              </a:rPr>
              <a:t>Experiences abroad: </a:t>
            </a:r>
          </a:p>
          <a:p>
            <a:pPr lvl="1">
              <a:buClr>
                <a:srgbClr val="FF6600"/>
              </a:buClr>
              <a:buFont typeface="Wingdings" pitchFamily="2" charset="2"/>
              <a:buChar char="§"/>
              <a:defRPr/>
            </a:pPr>
            <a:r>
              <a:rPr lang="en-GB" altLang="en-US" sz="2000" dirty="0">
                <a:solidFill>
                  <a:schemeClr val="tx1"/>
                </a:solidFill>
              </a:rPr>
              <a:t>Enrich the employees experience base</a:t>
            </a:r>
          </a:p>
          <a:p>
            <a:pPr lvl="1">
              <a:buClr>
                <a:srgbClr val="FF6600"/>
              </a:buClr>
              <a:buFont typeface="Wingdings" pitchFamily="2" charset="2"/>
              <a:buChar char="§"/>
              <a:defRPr/>
            </a:pPr>
            <a:r>
              <a:rPr lang="en-GB" altLang="en-US" sz="2000" dirty="0">
                <a:solidFill>
                  <a:schemeClr val="tx1"/>
                </a:solidFill>
              </a:rPr>
              <a:t>Increase transparency about human resources and practices within the company</a:t>
            </a:r>
          </a:p>
          <a:p>
            <a:pPr lvl="1">
              <a:buClr>
                <a:srgbClr val="FF6600"/>
              </a:buClr>
              <a:buFont typeface="Wingdings" pitchFamily="2" charset="2"/>
              <a:buChar char="§"/>
              <a:defRPr/>
            </a:pPr>
            <a:r>
              <a:rPr lang="en-GB" altLang="en-US" sz="2000" dirty="0">
                <a:solidFill>
                  <a:schemeClr val="tx1"/>
                </a:solidFill>
              </a:rPr>
              <a:t>Improve innovation and integration capabilities</a:t>
            </a:r>
          </a:p>
          <a:p>
            <a:pPr>
              <a:buClr>
                <a:srgbClr val="FF6600"/>
              </a:buClr>
              <a:buFont typeface="Wingdings" pitchFamily="2" charset="2"/>
              <a:buNone/>
              <a:defRPr/>
            </a:pPr>
            <a:endParaRPr lang="en-GB" altLang="en-US" sz="1000" dirty="0">
              <a:solidFill>
                <a:schemeClr val="tx1"/>
              </a:solidFill>
            </a:endParaRPr>
          </a:p>
          <a:p>
            <a:pPr>
              <a:buClr>
                <a:srgbClr val="FF6600"/>
              </a:buClr>
              <a:buFont typeface="Wingdings" pitchFamily="2" charset="2"/>
              <a:buChar char="§"/>
              <a:defRPr/>
            </a:pPr>
            <a:endParaRPr lang="en-GB" altLang="en-US" sz="1000" dirty="0">
              <a:solidFill>
                <a:schemeClr val="tx1"/>
              </a:solidFill>
            </a:endParaRPr>
          </a:p>
          <a:p>
            <a:pPr>
              <a:buClr>
                <a:srgbClr val="FF6600"/>
              </a:buClr>
              <a:buFont typeface="Wingdings" pitchFamily="2" charset="2"/>
              <a:buChar char="§"/>
              <a:defRPr/>
            </a:pPr>
            <a:r>
              <a:rPr lang="en-GB" altLang="en-US" sz="2000" dirty="0">
                <a:solidFill>
                  <a:schemeClr val="tx1"/>
                </a:solidFill>
              </a:rPr>
              <a:t> After an expatriation, the employees:</a:t>
            </a:r>
          </a:p>
          <a:p>
            <a:pPr lvl="1">
              <a:buClr>
                <a:srgbClr val="FF6600"/>
              </a:buClr>
              <a:buFont typeface="Wingdings" pitchFamily="2" charset="2"/>
              <a:buChar char="§"/>
              <a:defRPr/>
            </a:pPr>
            <a:r>
              <a:rPr lang="en-GB" altLang="en-US" sz="2000" dirty="0">
                <a:solidFill>
                  <a:schemeClr val="tx1"/>
                </a:solidFill>
              </a:rPr>
              <a:t>Have a longer term, company orientation and less egocentric perspective </a:t>
            </a:r>
          </a:p>
          <a:p>
            <a:pPr lvl="1">
              <a:buClr>
                <a:srgbClr val="FF6600"/>
              </a:buClr>
              <a:buFont typeface="Wingdings" pitchFamily="2" charset="2"/>
              <a:buChar char="§"/>
              <a:defRPr/>
            </a:pPr>
            <a:r>
              <a:rPr lang="en-GB" altLang="en-US" sz="2000" dirty="0">
                <a:solidFill>
                  <a:schemeClr val="tx1"/>
                </a:solidFill>
              </a:rPr>
              <a:t>Have an increase understanding for organisational change</a:t>
            </a:r>
          </a:p>
          <a:p>
            <a:pPr lvl="1">
              <a:buClr>
                <a:srgbClr val="FF6600"/>
              </a:buClr>
              <a:buFont typeface="Wingdings" pitchFamily="2" charset="2"/>
              <a:buChar char="§"/>
              <a:defRPr/>
            </a:pPr>
            <a:endParaRPr lang="en-GB" altLang="en-US" sz="2000" dirty="0">
              <a:solidFill>
                <a:schemeClr val="tx1"/>
              </a:solidFill>
            </a:endParaRPr>
          </a:p>
          <a:p>
            <a:pPr>
              <a:buClr>
                <a:srgbClr val="FF6600"/>
              </a:buClr>
              <a:buFont typeface="Wingdings" pitchFamily="2" charset="2"/>
              <a:buChar char="§"/>
              <a:defRPr/>
            </a:pPr>
            <a:r>
              <a:rPr lang="en-GB" altLang="en-US" sz="2000" u="sng" dirty="0">
                <a:solidFill>
                  <a:schemeClr val="tx1"/>
                </a:solidFill>
              </a:rPr>
              <a:t>For the company, expatriation is:</a:t>
            </a:r>
          </a:p>
          <a:p>
            <a:pPr lvl="1">
              <a:buClr>
                <a:srgbClr val="FF6600"/>
              </a:buClr>
              <a:buFont typeface="Wingdings" pitchFamily="2" charset="2"/>
              <a:buChar char="§"/>
              <a:defRPr/>
            </a:pPr>
            <a:r>
              <a:rPr lang="en-GB" altLang="en-US" sz="2000" dirty="0">
                <a:solidFill>
                  <a:schemeClr val="tx1"/>
                </a:solidFill>
              </a:rPr>
              <a:t>A measure for socialisation with the company</a:t>
            </a:r>
          </a:p>
          <a:p>
            <a:pPr lvl="1">
              <a:buClr>
                <a:srgbClr val="FF6600"/>
              </a:buClr>
              <a:buFont typeface="Wingdings" pitchFamily="2" charset="2"/>
              <a:buChar char="§"/>
              <a:defRPr/>
            </a:pPr>
            <a:r>
              <a:rPr lang="en-GB" altLang="en-US" sz="2000" dirty="0">
                <a:solidFill>
                  <a:schemeClr val="tx1"/>
                </a:solidFill>
              </a:rPr>
              <a:t>Support a global corporate culture</a:t>
            </a:r>
          </a:p>
          <a:p>
            <a:pPr>
              <a:buClr>
                <a:srgbClr val="FF6600"/>
              </a:buClr>
              <a:buFont typeface="Wingdings" pitchFamily="2" charset="2"/>
              <a:buNone/>
              <a:defRPr/>
            </a:pPr>
            <a:endParaRPr lang="en-GB" altLang="en-US" sz="1000" dirty="0">
              <a:solidFill>
                <a:schemeClr val="tx1"/>
              </a:solidFill>
            </a:endParaRPr>
          </a:p>
        </p:txBody>
      </p:sp>
      <p:sp>
        <p:nvSpPr>
          <p:cNvPr id="36868" name="Text Box 4">
            <a:extLst>
              <a:ext uri="{FF2B5EF4-FFF2-40B4-BE49-F238E27FC236}">
                <a16:creationId xmlns:a16="http://schemas.microsoft.com/office/drawing/2014/main" id="{E96EA81C-826B-462A-AABC-D3A6A95F66A3}"/>
              </a:ext>
            </a:extLst>
          </p:cNvPr>
          <p:cNvSpPr txBox="1">
            <a:spLocks noChangeArrowheads="1"/>
          </p:cNvSpPr>
          <p:nvPr/>
        </p:nvSpPr>
        <p:spPr bwMode="auto">
          <a:xfrm>
            <a:off x="2117725" y="6154739"/>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endParaRPr lang="en-GB" altLang="en-US" sz="1000" dirty="0">
              <a:solidFill>
                <a:srgbClr val="000099"/>
              </a:solidFill>
              <a:latin typeface="Calibri" panose="020F0502020204030204" pitchFamily="34" charset="0"/>
              <a:ea typeface="MS Mincho" panose="02020609040205080304" pitchFamily="49" charset="-128"/>
            </a:endParaRPr>
          </a:p>
        </p:txBody>
      </p:sp>
      <p:sp>
        <p:nvSpPr>
          <p:cNvPr id="36869" name="Rectangle 5">
            <a:extLst>
              <a:ext uri="{FF2B5EF4-FFF2-40B4-BE49-F238E27FC236}">
                <a16:creationId xmlns:a16="http://schemas.microsoft.com/office/drawing/2014/main" id="{B641C9BD-D3A2-4FFE-8EB9-75A6D5C87112}"/>
              </a:ext>
            </a:extLst>
          </p:cNvPr>
          <p:cNvSpPr>
            <a:spLocks noChangeArrowheads="1"/>
          </p:cNvSpPr>
          <p:nvPr/>
        </p:nvSpPr>
        <p:spPr bwMode="auto">
          <a:xfrm>
            <a:off x="1809750" y="5819775"/>
            <a:ext cx="843915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de-DE" altLang="en-US" sz="1000" dirty="0">
                <a:latin typeface="Calibri" panose="020F0502020204030204" pitchFamily="34" charset="0"/>
                <a:ea typeface="MS Mincho" panose="02020609040205080304" pitchFamily="49" charset="-128"/>
              </a:rPr>
              <a:t>Wirth  (2003)</a:t>
            </a:r>
          </a:p>
        </p:txBody>
      </p:sp>
      <p:sp>
        <p:nvSpPr>
          <p:cNvPr id="13" name="Rectangle 1029">
            <a:extLst>
              <a:ext uri="{FF2B5EF4-FFF2-40B4-BE49-F238E27FC236}">
                <a16:creationId xmlns:a16="http://schemas.microsoft.com/office/drawing/2014/main" id="{979F2418-B7C6-457B-A891-D3954DA4B9D4}"/>
              </a:ext>
            </a:extLst>
          </p:cNvPr>
          <p:cNvSpPr>
            <a:spLocks noGrp="1" noChangeArrowheads="1"/>
          </p:cNvSpPr>
          <p:nvPr>
            <p:ph type="title"/>
          </p:nvPr>
        </p:nvSpPr>
        <p:spPr>
          <a:noFill/>
        </p:spPr>
        <p:txBody>
          <a:bodyPr/>
          <a:lstStyle/>
          <a:p>
            <a:r>
              <a:rPr lang="en-US" altLang="en-US" sz="3200" dirty="0">
                <a:latin typeface="Calibri" panose="020F0502020204030204" pitchFamily="34" charset="0"/>
              </a:rPr>
              <a:t>Expatriation as an Employee Development Tool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1029">
            <a:extLst>
              <a:ext uri="{FF2B5EF4-FFF2-40B4-BE49-F238E27FC236}">
                <a16:creationId xmlns:a16="http://schemas.microsoft.com/office/drawing/2014/main" id="{DC3AFFB4-DBC7-4346-B3B8-1BFD385D3B91}"/>
              </a:ext>
            </a:extLst>
          </p:cNvPr>
          <p:cNvSpPr>
            <a:spLocks noGrp="1" noChangeArrowheads="1"/>
          </p:cNvSpPr>
          <p:nvPr>
            <p:ph type="title"/>
          </p:nvPr>
        </p:nvSpPr>
        <p:spPr>
          <a:xfrm>
            <a:off x="1194318" y="520699"/>
            <a:ext cx="8534400" cy="1066800"/>
          </a:xfrm>
          <a:noFill/>
        </p:spPr>
        <p:txBody>
          <a:bodyPr/>
          <a:lstStyle/>
          <a:p>
            <a:r>
              <a:rPr lang="en-US" altLang="en-US" sz="3200" dirty="0">
                <a:latin typeface="Calibri" panose="020F0502020204030204" pitchFamily="34" charset="0"/>
              </a:rPr>
              <a:t>Challenges of Expatriation</a:t>
            </a:r>
          </a:p>
        </p:txBody>
      </p:sp>
      <p:graphicFrame>
        <p:nvGraphicFramePr>
          <p:cNvPr id="4" name="Diagramm 3">
            <a:extLst>
              <a:ext uri="{FF2B5EF4-FFF2-40B4-BE49-F238E27FC236}">
                <a16:creationId xmlns:a16="http://schemas.microsoft.com/office/drawing/2014/main" id="{94D86330-A7B0-4DBB-AE3B-3C2CDB611541}"/>
              </a:ext>
            </a:extLst>
          </p:cNvPr>
          <p:cNvGraphicFramePr/>
          <p:nvPr>
            <p:extLst>
              <p:ext uri="{D42A27DB-BD31-4B8C-83A1-F6EECF244321}">
                <p14:modId xmlns:p14="http://schemas.microsoft.com/office/powerpoint/2010/main" val="906161702"/>
              </p:ext>
            </p:extLst>
          </p:nvPr>
        </p:nvGraphicFramePr>
        <p:xfrm>
          <a:off x="597159" y="1439334"/>
          <a:ext cx="9983755" cy="4897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838199" y="1825625"/>
            <a:ext cx="10787743" cy="4351338"/>
          </a:xfrm>
        </p:spPr>
        <p:txBody>
          <a:bodyPr/>
          <a:lstStyle/>
          <a:p>
            <a:r>
              <a:rPr lang="en-US" dirty="0"/>
              <a:t> Students can determine the international organization’s structure setup</a:t>
            </a:r>
          </a:p>
          <a:p>
            <a:pPr marL="342900" indent="-342900">
              <a:defRPr/>
            </a:pPr>
            <a:r>
              <a:rPr lang="en-US" altLang="de-DE" kern="0" dirty="0"/>
              <a:t>Students are able to describe the nature of human resource management in international business</a:t>
            </a:r>
          </a:p>
          <a:p>
            <a:pPr marL="342900" indent="-342900">
              <a:defRPr/>
            </a:pPr>
            <a:r>
              <a:rPr lang="en-US" altLang="de-DE" kern="0" dirty="0"/>
              <a:t>Students are able to detail how firms recruit and select managers for international assignments</a:t>
            </a:r>
          </a:p>
          <a:p>
            <a:pPr marL="342900" indent="-342900">
              <a:defRPr/>
            </a:pPr>
            <a:r>
              <a:rPr lang="en-US" dirty="0"/>
              <a:t>Students can</a:t>
            </a:r>
            <a:r>
              <a:rPr lang="en-US" altLang="de-DE" kern="0" dirty="0"/>
              <a:t> explain how international businesses train and develop expatriate managers</a:t>
            </a:r>
          </a:p>
          <a:p>
            <a:endParaRPr lang="en-US" dirty="0"/>
          </a:p>
        </p:txBody>
      </p:sp>
    </p:spTree>
    <p:extLst>
      <p:ext uri="{BB962C8B-B14F-4D97-AF65-F5344CB8AC3E}">
        <p14:creationId xmlns:p14="http://schemas.microsoft.com/office/powerpoint/2010/main" val="1090038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ihandform 11">
            <a:extLst>
              <a:ext uri="{FF2B5EF4-FFF2-40B4-BE49-F238E27FC236}">
                <a16:creationId xmlns:a16="http://schemas.microsoft.com/office/drawing/2014/main" id="{23782B07-FBF9-472C-90BD-C602231F0541}"/>
              </a:ext>
            </a:extLst>
          </p:cNvPr>
          <p:cNvSpPr/>
          <p:nvPr/>
        </p:nvSpPr>
        <p:spPr>
          <a:xfrm>
            <a:off x="2711450" y="2493963"/>
            <a:ext cx="7131050" cy="2400300"/>
          </a:xfrm>
          <a:custGeom>
            <a:avLst/>
            <a:gdLst>
              <a:gd name="connsiteX0" fmla="*/ 0 w 7458635"/>
              <a:gd name="connsiteY0" fmla="*/ 714073 h 2399885"/>
              <a:gd name="connsiteX1" fmla="*/ 878541 w 7458635"/>
              <a:gd name="connsiteY1" fmla="*/ 86543 h 2399885"/>
              <a:gd name="connsiteX2" fmla="*/ 2097741 w 7458635"/>
              <a:gd name="connsiteY2" fmla="*/ 2399437 h 2399885"/>
              <a:gd name="connsiteX3" fmla="*/ 3908612 w 7458635"/>
              <a:gd name="connsiteY3" fmla="*/ 283767 h 2399885"/>
              <a:gd name="connsiteX4" fmla="*/ 5002306 w 7458635"/>
              <a:gd name="connsiteY4" fmla="*/ 212049 h 2399885"/>
              <a:gd name="connsiteX5" fmla="*/ 6024282 w 7458635"/>
              <a:gd name="connsiteY5" fmla="*/ 1753979 h 2399885"/>
              <a:gd name="connsiteX6" fmla="*/ 6544235 w 7458635"/>
              <a:gd name="connsiteY6" fmla="*/ 2363579 h 2399885"/>
              <a:gd name="connsiteX7" fmla="*/ 7458635 w 7458635"/>
              <a:gd name="connsiteY7" fmla="*/ 1520896 h 2399885"/>
              <a:gd name="connsiteX8" fmla="*/ 7458635 w 7458635"/>
              <a:gd name="connsiteY8" fmla="*/ 1520896 h 239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8635" h="2399885">
                <a:moveTo>
                  <a:pt x="0" y="714073"/>
                </a:moveTo>
                <a:cubicBezTo>
                  <a:pt x="264459" y="259861"/>
                  <a:pt x="528918" y="-194351"/>
                  <a:pt x="878541" y="86543"/>
                </a:cubicBezTo>
                <a:cubicBezTo>
                  <a:pt x="1228165" y="367437"/>
                  <a:pt x="1592729" y="2366566"/>
                  <a:pt x="2097741" y="2399437"/>
                </a:cubicBezTo>
                <a:cubicBezTo>
                  <a:pt x="2602753" y="2432308"/>
                  <a:pt x="3424518" y="648332"/>
                  <a:pt x="3908612" y="283767"/>
                </a:cubicBezTo>
                <a:cubicBezTo>
                  <a:pt x="4392706" y="-80798"/>
                  <a:pt x="4649694" y="-32986"/>
                  <a:pt x="5002306" y="212049"/>
                </a:cubicBezTo>
                <a:cubicBezTo>
                  <a:pt x="5354918" y="457084"/>
                  <a:pt x="5767294" y="1395391"/>
                  <a:pt x="6024282" y="1753979"/>
                </a:cubicBezTo>
                <a:cubicBezTo>
                  <a:pt x="6281270" y="2112567"/>
                  <a:pt x="6305176" y="2402426"/>
                  <a:pt x="6544235" y="2363579"/>
                </a:cubicBezTo>
                <a:cubicBezTo>
                  <a:pt x="6783294" y="2324732"/>
                  <a:pt x="7458635" y="1520896"/>
                  <a:pt x="7458635" y="1520896"/>
                </a:cubicBezTo>
                <a:lnTo>
                  <a:pt x="7458635" y="1520896"/>
                </a:ln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p>
        </p:txBody>
      </p:sp>
      <p:cxnSp>
        <p:nvCxnSpPr>
          <p:cNvPr id="13" name="Gerade Verbindung mit Pfeil 12">
            <a:extLst>
              <a:ext uri="{FF2B5EF4-FFF2-40B4-BE49-F238E27FC236}">
                <a16:creationId xmlns:a16="http://schemas.microsoft.com/office/drawing/2014/main" id="{F26D0791-7187-4815-A17A-00E86C3B7FE3}"/>
              </a:ext>
            </a:extLst>
          </p:cNvPr>
          <p:cNvCxnSpPr/>
          <p:nvPr/>
        </p:nvCxnSpPr>
        <p:spPr>
          <a:xfrm flipV="1">
            <a:off x="2640013" y="1412875"/>
            <a:ext cx="0" cy="42481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Gerade Verbindung mit Pfeil 13">
            <a:extLst>
              <a:ext uri="{FF2B5EF4-FFF2-40B4-BE49-F238E27FC236}">
                <a16:creationId xmlns:a16="http://schemas.microsoft.com/office/drawing/2014/main" id="{92C6300A-09CD-4A71-B189-284CE31B9A59}"/>
              </a:ext>
            </a:extLst>
          </p:cNvPr>
          <p:cNvCxnSpPr/>
          <p:nvPr/>
        </p:nvCxnSpPr>
        <p:spPr>
          <a:xfrm>
            <a:off x="2640014" y="5661025"/>
            <a:ext cx="748823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Ovale Legende 14">
            <a:extLst>
              <a:ext uri="{FF2B5EF4-FFF2-40B4-BE49-F238E27FC236}">
                <a16:creationId xmlns:a16="http://schemas.microsoft.com/office/drawing/2014/main" id="{992242D6-0CC8-40C2-AEF4-6965BB76ABD6}"/>
              </a:ext>
            </a:extLst>
          </p:cNvPr>
          <p:cNvSpPr/>
          <p:nvPr/>
        </p:nvSpPr>
        <p:spPr>
          <a:xfrm>
            <a:off x="2711450" y="1700214"/>
            <a:ext cx="2008188" cy="573087"/>
          </a:xfrm>
          <a:prstGeom prst="wedgeEllipseCallout">
            <a:avLst/>
          </a:prstGeom>
          <a:ln>
            <a:solidFill>
              <a:schemeClr val="tx2"/>
            </a:solidFill>
          </a:ln>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50800" tIns="50800" rIns="50800" bIns="50800" spcCol="1270" anchor="b"/>
          <a:lstStyle/>
          <a:p>
            <a:pPr defTabSz="889000">
              <a:lnSpc>
                <a:spcPct val="90000"/>
              </a:lnSpc>
              <a:spcAft>
                <a:spcPct val="35000"/>
              </a:spcAft>
              <a:defRPr/>
            </a:pPr>
            <a:r>
              <a:rPr lang="en-US" altLang="en-US" sz="2000" dirty="0">
                <a:latin typeface="Calibri" panose="020F0502020204030204" pitchFamily="34" charset="0"/>
                <a:cs typeface="Calibri" panose="020F0502020204030204" pitchFamily="34" charset="0"/>
              </a:rPr>
              <a:t>Honeymoon </a:t>
            </a:r>
            <a:endParaRPr lang="en-US" sz="2000" dirty="0"/>
          </a:p>
        </p:txBody>
      </p:sp>
      <p:sp>
        <p:nvSpPr>
          <p:cNvPr id="16" name="Ovale Legende 15">
            <a:extLst>
              <a:ext uri="{FF2B5EF4-FFF2-40B4-BE49-F238E27FC236}">
                <a16:creationId xmlns:a16="http://schemas.microsoft.com/office/drawing/2014/main" id="{86C5A279-90E3-46C7-9791-C63BE77DC967}"/>
              </a:ext>
            </a:extLst>
          </p:cNvPr>
          <p:cNvSpPr/>
          <p:nvPr/>
        </p:nvSpPr>
        <p:spPr>
          <a:xfrm>
            <a:off x="4511675" y="5038725"/>
            <a:ext cx="1296988" cy="477838"/>
          </a:xfrm>
          <a:prstGeom prst="wedgeEllipseCallout">
            <a:avLst>
              <a:gd name="adj1" fmla="val -38563"/>
              <a:gd name="adj2" fmla="val -72624"/>
            </a:avLst>
          </a:prstGeom>
          <a:ln>
            <a:solidFill>
              <a:schemeClr val="tx2"/>
            </a:solidFill>
          </a:ln>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50800" tIns="50800" rIns="50800" bIns="50800" spcCol="1270" anchor="b"/>
          <a:lstStyle/>
          <a:p>
            <a:pPr defTabSz="889000">
              <a:lnSpc>
                <a:spcPct val="90000"/>
              </a:lnSpc>
              <a:spcAft>
                <a:spcPct val="35000"/>
              </a:spcAft>
              <a:defRPr/>
            </a:pPr>
            <a:r>
              <a:rPr lang="en-US" altLang="en-US" sz="2000" dirty="0">
                <a:latin typeface="Calibri" panose="020F0502020204030204" pitchFamily="34" charset="0"/>
                <a:cs typeface="Calibri" panose="020F0502020204030204" pitchFamily="34" charset="0"/>
              </a:rPr>
              <a:t>Crisis </a:t>
            </a:r>
            <a:endParaRPr lang="en-US" sz="2000" dirty="0"/>
          </a:p>
        </p:txBody>
      </p:sp>
      <p:sp>
        <p:nvSpPr>
          <p:cNvPr id="17" name="Ovale Legende 16">
            <a:extLst>
              <a:ext uri="{FF2B5EF4-FFF2-40B4-BE49-F238E27FC236}">
                <a16:creationId xmlns:a16="http://schemas.microsoft.com/office/drawing/2014/main" id="{454AB853-E756-45C1-AEDB-48D2CE57C5ED}"/>
              </a:ext>
            </a:extLst>
          </p:cNvPr>
          <p:cNvSpPr/>
          <p:nvPr/>
        </p:nvSpPr>
        <p:spPr>
          <a:xfrm>
            <a:off x="5583239" y="3714750"/>
            <a:ext cx="2035175" cy="585788"/>
          </a:xfrm>
          <a:prstGeom prst="wedgeEllipseCallout">
            <a:avLst>
              <a:gd name="adj1" fmla="val -43740"/>
              <a:gd name="adj2" fmla="val -59853"/>
            </a:avLst>
          </a:prstGeom>
          <a:ln>
            <a:solidFill>
              <a:schemeClr val="tx2"/>
            </a:solidFill>
          </a:ln>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50800" tIns="50800" rIns="50800" bIns="50800" spcCol="1270" anchor="b"/>
          <a:lstStyle/>
          <a:p>
            <a:pPr algn="r" defTabSz="889000">
              <a:lnSpc>
                <a:spcPct val="90000"/>
              </a:lnSpc>
              <a:spcAft>
                <a:spcPct val="35000"/>
              </a:spcAft>
              <a:defRPr/>
            </a:pPr>
            <a:r>
              <a:rPr lang="en-US" altLang="en-US" sz="2000" dirty="0">
                <a:latin typeface="Calibri" panose="020F0502020204030204" pitchFamily="34" charset="0"/>
                <a:cs typeface="Calibri" panose="020F0502020204030204" pitchFamily="34" charset="0"/>
              </a:rPr>
              <a:t>Adjustment </a:t>
            </a:r>
            <a:endParaRPr lang="en-US" sz="2000" dirty="0"/>
          </a:p>
        </p:txBody>
      </p:sp>
      <p:sp>
        <p:nvSpPr>
          <p:cNvPr id="18" name="Ovale Legende 17">
            <a:extLst>
              <a:ext uri="{FF2B5EF4-FFF2-40B4-BE49-F238E27FC236}">
                <a16:creationId xmlns:a16="http://schemas.microsoft.com/office/drawing/2014/main" id="{3D40AA7C-C59F-4DE9-BCB0-8A8FDE70A695}"/>
              </a:ext>
            </a:extLst>
          </p:cNvPr>
          <p:cNvSpPr/>
          <p:nvPr/>
        </p:nvSpPr>
        <p:spPr>
          <a:xfrm>
            <a:off x="6096000" y="1752601"/>
            <a:ext cx="1944688" cy="468313"/>
          </a:xfrm>
          <a:prstGeom prst="wedgeEllipseCallout">
            <a:avLst>
              <a:gd name="adj1" fmla="val -10689"/>
              <a:gd name="adj2" fmla="val 89347"/>
            </a:avLst>
          </a:prstGeom>
          <a:ln>
            <a:solidFill>
              <a:schemeClr val="tx2"/>
            </a:solidFill>
          </a:ln>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50800" tIns="50800" rIns="50800" bIns="50800" spcCol="1270" anchor="b"/>
          <a:lstStyle/>
          <a:p>
            <a:pPr algn="r" defTabSz="889000">
              <a:lnSpc>
                <a:spcPct val="90000"/>
              </a:lnSpc>
              <a:spcAft>
                <a:spcPct val="35000"/>
              </a:spcAft>
              <a:defRPr/>
            </a:pPr>
            <a:r>
              <a:rPr lang="en-US" altLang="en-US" sz="2000" dirty="0">
                <a:latin typeface="Calibri" panose="020F0502020204030204" pitchFamily="34" charset="0"/>
                <a:cs typeface="Calibri" panose="020F0502020204030204" pitchFamily="34" charset="0"/>
              </a:rPr>
              <a:t>Acceptance </a:t>
            </a:r>
            <a:endParaRPr lang="en-US" sz="2000" dirty="0"/>
          </a:p>
        </p:txBody>
      </p:sp>
      <p:sp>
        <p:nvSpPr>
          <p:cNvPr id="19" name="Ovale Legende 18">
            <a:extLst>
              <a:ext uri="{FF2B5EF4-FFF2-40B4-BE49-F238E27FC236}">
                <a16:creationId xmlns:a16="http://schemas.microsoft.com/office/drawing/2014/main" id="{04F0EF23-BAC7-4B80-A95D-95DEC28ECF42}"/>
              </a:ext>
            </a:extLst>
          </p:cNvPr>
          <p:cNvSpPr/>
          <p:nvPr/>
        </p:nvSpPr>
        <p:spPr>
          <a:xfrm>
            <a:off x="7967663" y="2997201"/>
            <a:ext cx="2520950" cy="576263"/>
          </a:xfrm>
          <a:prstGeom prst="wedgeEllipseCallout">
            <a:avLst>
              <a:gd name="adj1" fmla="val -40041"/>
              <a:gd name="adj2" fmla="val 90512"/>
            </a:avLst>
          </a:prstGeom>
          <a:ln>
            <a:solidFill>
              <a:schemeClr val="tx2"/>
            </a:solidFill>
          </a:ln>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50800" tIns="50800" rIns="50800" bIns="50800" spcCol="1270" anchor="b"/>
          <a:lstStyle/>
          <a:p>
            <a:pPr algn="r" defTabSz="889000">
              <a:lnSpc>
                <a:spcPct val="90000"/>
              </a:lnSpc>
              <a:spcAft>
                <a:spcPct val="35000"/>
              </a:spcAft>
              <a:defRPr/>
            </a:pPr>
            <a:r>
              <a:rPr lang="en-US" altLang="en-US" sz="2000" dirty="0">
                <a:latin typeface="Calibri" panose="020F0502020204030204" pitchFamily="34" charset="0"/>
                <a:cs typeface="Calibri" panose="020F0502020204030204" pitchFamily="34" charset="0"/>
              </a:rPr>
              <a:t>Reentry shock</a:t>
            </a:r>
            <a:endParaRPr lang="en-US" sz="2000" dirty="0"/>
          </a:p>
        </p:txBody>
      </p:sp>
      <p:sp>
        <p:nvSpPr>
          <p:cNvPr id="39947" name="Textfeld 19">
            <a:extLst>
              <a:ext uri="{FF2B5EF4-FFF2-40B4-BE49-F238E27FC236}">
                <a16:creationId xmlns:a16="http://schemas.microsoft.com/office/drawing/2014/main" id="{95BF86A8-7254-4049-8F9E-F264CC93F18A}"/>
              </a:ext>
            </a:extLst>
          </p:cNvPr>
          <p:cNvSpPr txBox="1">
            <a:spLocks noChangeArrowheads="1"/>
          </p:cNvSpPr>
          <p:nvPr/>
        </p:nvSpPr>
        <p:spPr bwMode="auto">
          <a:xfrm>
            <a:off x="1524001" y="1125538"/>
            <a:ext cx="1116013"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de-DE" altLang="de-DE" sz="1800" dirty="0">
                <a:latin typeface="Calibri" panose="020F0502020204030204" pitchFamily="34" charset="0"/>
                <a:ea typeface="MS Mincho" panose="02020609040205080304" pitchFamily="49" charset="-128"/>
                <a:cs typeface="Calibri" panose="020F0502020204030204" pitchFamily="34" charset="0"/>
              </a:rPr>
              <a:t>Level </a:t>
            </a:r>
            <a:r>
              <a:rPr lang="de-DE" altLang="de-DE" sz="1800" dirty="0" err="1">
                <a:latin typeface="Calibri" panose="020F0502020204030204" pitchFamily="34" charset="0"/>
                <a:ea typeface="MS Mincho" panose="02020609040205080304" pitchFamily="49" charset="-128"/>
                <a:cs typeface="Calibri" panose="020F0502020204030204" pitchFamily="34" charset="0"/>
              </a:rPr>
              <a:t>of</a:t>
            </a:r>
            <a:r>
              <a:rPr lang="de-DE" altLang="de-DE" sz="1800" dirty="0">
                <a:latin typeface="Calibri" panose="020F0502020204030204" pitchFamily="34" charset="0"/>
                <a:ea typeface="MS Mincho" panose="02020609040205080304" pitchFamily="49" charset="-128"/>
                <a:cs typeface="Calibri" panose="020F0502020204030204" pitchFamily="34" charset="0"/>
              </a:rPr>
              <a:t> Satis-</a:t>
            </a:r>
            <a:r>
              <a:rPr lang="de-DE" altLang="de-DE" sz="1800" dirty="0" err="1">
                <a:latin typeface="Calibri" panose="020F0502020204030204" pitchFamily="34" charset="0"/>
                <a:ea typeface="MS Mincho" panose="02020609040205080304" pitchFamily="49" charset="-128"/>
                <a:cs typeface="Calibri" panose="020F0502020204030204" pitchFamily="34" charset="0"/>
              </a:rPr>
              <a:t>faction</a:t>
            </a:r>
            <a:endParaRPr lang="de-DE" altLang="de-DE" sz="1800" dirty="0">
              <a:latin typeface="Calibri" panose="020F0502020204030204" pitchFamily="34" charset="0"/>
              <a:ea typeface="MS Mincho" panose="02020609040205080304" pitchFamily="49" charset="-128"/>
              <a:cs typeface="Calibri" panose="020F0502020204030204" pitchFamily="34" charset="0"/>
            </a:endParaRPr>
          </a:p>
          <a:p>
            <a:pPr>
              <a:lnSpc>
                <a:spcPct val="100000"/>
              </a:lnSpc>
              <a:spcBef>
                <a:spcPct val="0"/>
              </a:spcBef>
              <a:buClrTx/>
              <a:buFontTx/>
              <a:buNone/>
            </a:pPr>
            <a:endParaRPr lang="de-DE" altLang="de-DE" sz="1800" dirty="0">
              <a:latin typeface="Calibri" panose="020F0502020204030204" pitchFamily="34" charset="0"/>
              <a:ea typeface="MS Mincho" panose="02020609040205080304" pitchFamily="49" charset="-128"/>
              <a:cs typeface="Calibri" panose="020F0502020204030204" pitchFamily="34" charset="0"/>
            </a:endParaRPr>
          </a:p>
          <a:p>
            <a:pPr algn="r">
              <a:lnSpc>
                <a:spcPct val="100000"/>
              </a:lnSpc>
              <a:spcBef>
                <a:spcPct val="0"/>
              </a:spcBef>
              <a:buClrTx/>
              <a:buFontTx/>
              <a:buNone/>
            </a:pPr>
            <a:r>
              <a:rPr lang="de-DE" altLang="de-DE" sz="1800" dirty="0">
                <a:latin typeface="Calibri" panose="020F0502020204030204" pitchFamily="34" charset="0"/>
                <a:ea typeface="MS Mincho" panose="02020609040205080304" pitchFamily="49" charset="-128"/>
                <a:cs typeface="Calibri" panose="020F0502020204030204" pitchFamily="34" charset="0"/>
              </a:rPr>
              <a:t>High</a:t>
            </a:r>
          </a:p>
          <a:p>
            <a:pPr algn="r">
              <a:lnSpc>
                <a:spcPct val="100000"/>
              </a:lnSpc>
              <a:spcBef>
                <a:spcPct val="0"/>
              </a:spcBef>
              <a:buClrTx/>
              <a:buFontTx/>
              <a:buNone/>
            </a:pPr>
            <a:endParaRPr lang="de-DE" altLang="de-DE" sz="1800" dirty="0">
              <a:latin typeface="Calibri" panose="020F0502020204030204" pitchFamily="34" charset="0"/>
              <a:ea typeface="MS Mincho" panose="02020609040205080304" pitchFamily="49" charset="-128"/>
              <a:cs typeface="Calibri" panose="020F0502020204030204" pitchFamily="34" charset="0"/>
            </a:endParaRPr>
          </a:p>
          <a:p>
            <a:pPr algn="r">
              <a:lnSpc>
                <a:spcPct val="100000"/>
              </a:lnSpc>
              <a:spcBef>
                <a:spcPct val="0"/>
              </a:spcBef>
              <a:buClrTx/>
              <a:buFontTx/>
              <a:buNone/>
            </a:pPr>
            <a:endParaRPr lang="de-DE" altLang="de-DE" sz="1800" dirty="0">
              <a:latin typeface="Calibri" panose="020F0502020204030204" pitchFamily="34" charset="0"/>
              <a:ea typeface="MS Mincho" panose="02020609040205080304" pitchFamily="49" charset="-128"/>
              <a:cs typeface="Calibri" panose="020F0502020204030204" pitchFamily="34" charset="0"/>
            </a:endParaRPr>
          </a:p>
          <a:p>
            <a:pPr algn="r">
              <a:lnSpc>
                <a:spcPct val="100000"/>
              </a:lnSpc>
              <a:spcBef>
                <a:spcPct val="0"/>
              </a:spcBef>
              <a:buClrTx/>
              <a:buFontTx/>
              <a:buNone/>
            </a:pPr>
            <a:endParaRPr lang="de-DE" altLang="de-DE" sz="1800" dirty="0">
              <a:latin typeface="Calibri" panose="020F0502020204030204" pitchFamily="34" charset="0"/>
              <a:ea typeface="MS Mincho" panose="02020609040205080304" pitchFamily="49" charset="-128"/>
              <a:cs typeface="Calibri" panose="020F0502020204030204" pitchFamily="34" charset="0"/>
            </a:endParaRPr>
          </a:p>
          <a:p>
            <a:pPr algn="r">
              <a:lnSpc>
                <a:spcPct val="100000"/>
              </a:lnSpc>
              <a:spcBef>
                <a:spcPct val="0"/>
              </a:spcBef>
              <a:buClrTx/>
              <a:buFontTx/>
              <a:buNone/>
            </a:pPr>
            <a:endParaRPr lang="de-DE" altLang="de-DE" sz="1800" dirty="0">
              <a:latin typeface="Calibri" panose="020F0502020204030204" pitchFamily="34" charset="0"/>
              <a:ea typeface="MS Mincho" panose="02020609040205080304" pitchFamily="49" charset="-128"/>
              <a:cs typeface="Calibri" panose="020F0502020204030204" pitchFamily="34" charset="0"/>
            </a:endParaRPr>
          </a:p>
          <a:p>
            <a:pPr algn="r">
              <a:lnSpc>
                <a:spcPct val="100000"/>
              </a:lnSpc>
              <a:spcBef>
                <a:spcPct val="0"/>
              </a:spcBef>
              <a:buClrTx/>
              <a:buFontTx/>
              <a:buNone/>
            </a:pPr>
            <a:r>
              <a:rPr lang="de-DE" altLang="de-DE" sz="1800" dirty="0">
                <a:latin typeface="Calibri" panose="020F0502020204030204" pitchFamily="34" charset="0"/>
                <a:ea typeface="MS Mincho" panose="02020609040205080304" pitchFamily="49" charset="-128"/>
                <a:cs typeface="Calibri" panose="020F0502020204030204" pitchFamily="34" charset="0"/>
              </a:rPr>
              <a:t>Medium</a:t>
            </a:r>
          </a:p>
          <a:p>
            <a:pPr algn="r">
              <a:lnSpc>
                <a:spcPct val="100000"/>
              </a:lnSpc>
              <a:spcBef>
                <a:spcPct val="0"/>
              </a:spcBef>
              <a:buClrTx/>
              <a:buFontTx/>
              <a:buNone/>
            </a:pPr>
            <a:endParaRPr lang="de-DE" altLang="de-DE" sz="1800" dirty="0">
              <a:latin typeface="Calibri" panose="020F0502020204030204" pitchFamily="34" charset="0"/>
              <a:ea typeface="MS Mincho" panose="02020609040205080304" pitchFamily="49" charset="-128"/>
              <a:cs typeface="Calibri" panose="020F0502020204030204" pitchFamily="34" charset="0"/>
            </a:endParaRPr>
          </a:p>
          <a:p>
            <a:pPr algn="r">
              <a:lnSpc>
                <a:spcPct val="100000"/>
              </a:lnSpc>
              <a:spcBef>
                <a:spcPct val="0"/>
              </a:spcBef>
              <a:buClrTx/>
              <a:buFontTx/>
              <a:buNone/>
            </a:pPr>
            <a:endParaRPr lang="de-DE" altLang="de-DE" sz="1800" dirty="0">
              <a:latin typeface="Calibri" panose="020F0502020204030204" pitchFamily="34" charset="0"/>
              <a:ea typeface="MS Mincho" panose="02020609040205080304" pitchFamily="49" charset="-128"/>
              <a:cs typeface="Calibri" panose="020F0502020204030204" pitchFamily="34" charset="0"/>
            </a:endParaRPr>
          </a:p>
          <a:p>
            <a:pPr algn="r">
              <a:lnSpc>
                <a:spcPct val="100000"/>
              </a:lnSpc>
              <a:spcBef>
                <a:spcPct val="0"/>
              </a:spcBef>
              <a:buClrTx/>
              <a:buFontTx/>
              <a:buNone/>
            </a:pPr>
            <a:endParaRPr lang="de-DE" altLang="de-DE" sz="1800" dirty="0">
              <a:latin typeface="Calibri" panose="020F0502020204030204" pitchFamily="34" charset="0"/>
              <a:ea typeface="MS Mincho" panose="02020609040205080304" pitchFamily="49" charset="-128"/>
              <a:cs typeface="Calibri" panose="020F0502020204030204" pitchFamily="34" charset="0"/>
            </a:endParaRPr>
          </a:p>
          <a:p>
            <a:pPr algn="r">
              <a:lnSpc>
                <a:spcPct val="100000"/>
              </a:lnSpc>
              <a:spcBef>
                <a:spcPct val="0"/>
              </a:spcBef>
              <a:buClrTx/>
              <a:buFontTx/>
              <a:buNone/>
            </a:pPr>
            <a:r>
              <a:rPr lang="de-DE" altLang="de-DE" sz="1800" dirty="0">
                <a:latin typeface="Calibri" panose="020F0502020204030204" pitchFamily="34" charset="0"/>
                <a:ea typeface="MS Mincho" panose="02020609040205080304" pitchFamily="49" charset="-128"/>
                <a:cs typeface="Calibri" panose="020F0502020204030204" pitchFamily="34" charset="0"/>
              </a:rPr>
              <a:t>Low</a:t>
            </a:r>
            <a:endParaRPr lang="en-US" altLang="de-DE" sz="1800" dirty="0">
              <a:latin typeface="Calibri" panose="020F0502020204030204" pitchFamily="34" charset="0"/>
              <a:ea typeface="MS Mincho" panose="02020609040205080304" pitchFamily="49" charset="-128"/>
              <a:cs typeface="Calibri" panose="020F0502020204030204" pitchFamily="34" charset="0"/>
            </a:endParaRPr>
          </a:p>
        </p:txBody>
      </p:sp>
      <p:sp>
        <p:nvSpPr>
          <p:cNvPr id="39948" name="Textfeld 20">
            <a:extLst>
              <a:ext uri="{FF2B5EF4-FFF2-40B4-BE49-F238E27FC236}">
                <a16:creationId xmlns:a16="http://schemas.microsoft.com/office/drawing/2014/main" id="{497685C8-6161-4AAC-B257-34233A71F1A6}"/>
              </a:ext>
            </a:extLst>
          </p:cNvPr>
          <p:cNvSpPr txBox="1">
            <a:spLocks noChangeArrowheads="1"/>
          </p:cNvSpPr>
          <p:nvPr/>
        </p:nvSpPr>
        <p:spPr bwMode="auto">
          <a:xfrm>
            <a:off x="2640013" y="5661025"/>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de-DE" altLang="de-DE" sz="1800" dirty="0" err="1">
                <a:latin typeface="Calibri" panose="020F0502020204030204" pitchFamily="34" charset="0"/>
                <a:ea typeface="MS Mincho" panose="02020609040205080304" pitchFamily="49" charset="-128"/>
                <a:cs typeface="Calibri" panose="020F0502020204030204" pitchFamily="34" charset="0"/>
              </a:rPr>
              <a:t>Beginning</a:t>
            </a:r>
            <a:r>
              <a:rPr lang="de-DE" altLang="de-DE" sz="1800" dirty="0">
                <a:latin typeface="Calibri" panose="020F0502020204030204" pitchFamily="34" charset="0"/>
                <a:ea typeface="MS Mincho" panose="02020609040205080304" pitchFamily="49" charset="-128"/>
                <a:cs typeface="Calibri" panose="020F0502020204030204" pitchFamily="34" charset="0"/>
              </a:rPr>
              <a:t>                                 </a:t>
            </a:r>
            <a:r>
              <a:rPr lang="de-DE" altLang="de-DE" sz="1800" dirty="0" err="1">
                <a:latin typeface="Calibri" panose="020F0502020204030204" pitchFamily="34" charset="0"/>
                <a:ea typeface="MS Mincho" panose="02020609040205080304" pitchFamily="49" charset="-128"/>
                <a:cs typeface="Calibri" panose="020F0502020204030204" pitchFamily="34" charset="0"/>
              </a:rPr>
              <a:t>Middle</a:t>
            </a:r>
            <a:r>
              <a:rPr lang="de-DE" altLang="de-DE" sz="1800" dirty="0">
                <a:latin typeface="Calibri" panose="020F0502020204030204" pitchFamily="34" charset="0"/>
                <a:ea typeface="MS Mincho" panose="02020609040205080304" pitchFamily="49" charset="-128"/>
                <a:cs typeface="Calibri" panose="020F0502020204030204" pitchFamily="34" charset="0"/>
              </a:rPr>
              <a:t>                                    End        Time </a:t>
            </a:r>
            <a:r>
              <a:rPr lang="de-DE" altLang="de-DE" sz="1800" dirty="0" err="1">
                <a:latin typeface="Calibri" panose="020F0502020204030204" pitchFamily="34" charset="0"/>
                <a:ea typeface="MS Mincho" panose="02020609040205080304" pitchFamily="49" charset="-128"/>
                <a:cs typeface="Calibri" panose="020F0502020204030204" pitchFamily="34" charset="0"/>
              </a:rPr>
              <a:t>of</a:t>
            </a:r>
            <a:r>
              <a:rPr lang="de-DE" altLang="de-DE" sz="1800" dirty="0">
                <a:latin typeface="Calibri" panose="020F0502020204030204" pitchFamily="34" charset="0"/>
                <a:ea typeface="MS Mincho" panose="02020609040205080304" pitchFamily="49" charset="-128"/>
                <a:cs typeface="Calibri" panose="020F0502020204030204" pitchFamily="34" charset="0"/>
              </a:rPr>
              <a:t> </a:t>
            </a:r>
            <a:r>
              <a:rPr lang="de-DE" altLang="de-DE" sz="1800" dirty="0" err="1">
                <a:latin typeface="Calibri" panose="020F0502020204030204" pitchFamily="34" charset="0"/>
                <a:ea typeface="MS Mincho" panose="02020609040205080304" pitchFamily="49" charset="-128"/>
                <a:cs typeface="Calibri" panose="020F0502020204030204" pitchFamily="34" charset="0"/>
              </a:rPr>
              <a:t>Stay</a:t>
            </a:r>
            <a:r>
              <a:rPr lang="de-DE" altLang="de-DE" sz="1800" dirty="0">
                <a:latin typeface="Calibri" panose="020F0502020204030204" pitchFamily="34" charset="0"/>
                <a:ea typeface="MS Mincho" panose="02020609040205080304" pitchFamily="49" charset="-128"/>
                <a:cs typeface="Calibri" panose="020F0502020204030204" pitchFamily="34" charset="0"/>
              </a:rPr>
              <a:t>                   </a:t>
            </a:r>
            <a:endParaRPr lang="en-US" altLang="de-DE" sz="1800" dirty="0">
              <a:latin typeface="Calibri" panose="020F0502020204030204" pitchFamily="34" charset="0"/>
              <a:ea typeface="MS Mincho" panose="02020609040205080304" pitchFamily="49" charset="-128"/>
              <a:cs typeface="Calibri" panose="020F0502020204030204" pitchFamily="34" charset="0"/>
            </a:endParaRPr>
          </a:p>
        </p:txBody>
      </p:sp>
      <p:sp>
        <p:nvSpPr>
          <p:cNvPr id="20" name="Rectangle 1029">
            <a:extLst>
              <a:ext uri="{FF2B5EF4-FFF2-40B4-BE49-F238E27FC236}">
                <a16:creationId xmlns:a16="http://schemas.microsoft.com/office/drawing/2014/main" id="{B644C392-6F61-4393-BB28-7E2A44BFE26A}"/>
              </a:ext>
            </a:extLst>
          </p:cNvPr>
          <p:cNvSpPr>
            <a:spLocks noGrp="1" noChangeArrowheads="1"/>
          </p:cNvSpPr>
          <p:nvPr>
            <p:ph type="title"/>
          </p:nvPr>
        </p:nvSpPr>
        <p:spPr>
          <a:xfrm>
            <a:off x="1194318" y="240784"/>
            <a:ext cx="8534400" cy="1066800"/>
          </a:xfrm>
          <a:noFill/>
        </p:spPr>
        <p:txBody>
          <a:bodyPr/>
          <a:lstStyle/>
          <a:p>
            <a:r>
              <a:rPr lang="en-US" altLang="en-US" sz="3200" dirty="0">
                <a:latin typeface="Calibri" panose="020F0502020204030204" pitchFamily="34" charset="0"/>
              </a:rPr>
              <a:t>Challenges of Expatriation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A7C9792-FCAC-468E-8C53-2DFE3C6CCE22}"/>
              </a:ext>
            </a:extLst>
          </p:cNvPr>
          <p:cNvSpPr>
            <a:spLocks noGrp="1" noChangeArrowheads="1"/>
          </p:cNvSpPr>
          <p:nvPr>
            <p:ph type="title"/>
          </p:nvPr>
        </p:nvSpPr>
        <p:spPr>
          <a:xfrm>
            <a:off x="1752600" y="609600"/>
            <a:ext cx="7772400" cy="1143000"/>
          </a:xfrm>
        </p:spPr>
        <p:txBody>
          <a:bodyPr/>
          <a:lstStyle/>
          <a:p>
            <a:r>
              <a:rPr lang="en-US" altLang="en-US" sz="3200" dirty="0">
                <a:latin typeface="Calibri" panose="020F0502020204030204" pitchFamily="34" charset="0"/>
              </a:rPr>
              <a:t>Example Methods for Intercultural Training</a:t>
            </a:r>
          </a:p>
        </p:txBody>
      </p:sp>
      <p:sp>
        <p:nvSpPr>
          <p:cNvPr id="43011" name="Text Box 3">
            <a:extLst>
              <a:ext uri="{FF2B5EF4-FFF2-40B4-BE49-F238E27FC236}">
                <a16:creationId xmlns:a16="http://schemas.microsoft.com/office/drawing/2014/main" id="{879A0CC6-0F3F-445E-9AE3-9BDB04506EDD}"/>
              </a:ext>
            </a:extLst>
          </p:cNvPr>
          <p:cNvSpPr txBox="1">
            <a:spLocks noChangeArrowheads="1"/>
          </p:cNvSpPr>
          <p:nvPr/>
        </p:nvSpPr>
        <p:spPr bwMode="auto">
          <a:xfrm>
            <a:off x="2033007" y="5876053"/>
            <a:ext cx="1236237" cy="24622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50000"/>
              </a:spcBef>
              <a:buClrTx/>
              <a:buFontTx/>
              <a:buNone/>
            </a:pPr>
            <a:r>
              <a:rPr lang="de-DE" altLang="en-US" sz="1000" dirty="0">
                <a:latin typeface="Arial Narrow" panose="020B0606020202030204" pitchFamily="34" charset="0"/>
                <a:ea typeface="MS Mincho" panose="02020609040205080304" pitchFamily="49" charset="-128"/>
              </a:rPr>
              <a:t>Breuer, Gürtler  (2013)</a:t>
            </a:r>
          </a:p>
        </p:txBody>
      </p:sp>
      <p:graphicFrame>
        <p:nvGraphicFramePr>
          <p:cNvPr id="126121" name="Group 169">
            <a:extLst>
              <a:ext uri="{FF2B5EF4-FFF2-40B4-BE49-F238E27FC236}">
                <a16:creationId xmlns:a16="http://schemas.microsoft.com/office/drawing/2014/main" id="{2B63E452-B858-44C4-A676-725D1F0AA12C}"/>
              </a:ext>
            </a:extLst>
          </p:cNvPr>
          <p:cNvGraphicFramePr>
            <a:graphicFrameLocks noGrp="1"/>
          </p:cNvGraphicFramePr>
          <p:nvPr>
            <p:extLst>
              <p:ext uri="{D42A27DB-BD31-4B8C-83A1-F6EECF244321}">
                <p14:modId xmlns:p14="http://schemas.microsoft.com/office/powerpoint/2010/main" val="3703005014"/>
              </p:ext>
            </p:extLst>
          </p:nvPr>
        </p:nvGraphicFramePr>
        <p:xfrm>
          <a:off x="1007706" y="1752600"/>
          <a:ext cx="9666514" cy="3830228"/>
        </p:xfrm>
        <a:graphic>
          <a:graphicData uri="http://schemas.openxmlformats.org/drawingml/2006/table">
            <a:tbl>
              <a:tblPr>
                <a:tableStyleId>{E8B1032C-EA38-4F05-BA0D-38AFFFC7BED3}</a:tableStyleId>
              </a:tblPr>
              <a:tblGrid>
                <a:gridCol w="2710237">
                  <a:extLst>
                    <a:ext uri="{9D8B030D-6E8A-4147-A177-3AD203B41FA5}">
                      <a16:colId xmlns:a16="http://schemas.microsoft.com/office/drawing/2014/main" val="20000"/>
                    </a:ext>
                  </a:extLst>
                </a:gridCol>
                <a:gridCol w="3613650">
                  <a:extLst>
                    <a:ext uri="{9D8B030D-6E8A-4147-A177-3AD203B41FA5}">
                      <a16:colId xmlns:a16="http://schemas.microsoft.com/office/drawing/2014/main" val="20001"/>
                    </a:ext>
                  </a:extLst>
                </a:gridCol>
                <a:gridCol w="3342627">
                  <a:extLst>
                    <a:ext uri="{9D8B030D-6E8A-4147-A177-3AD203B41FA5}">
                      <a16:colId xmlns:a16="http://schemas.microsoft.com/office/drawing/2014/main" val="20002"/>
                    </a:ext>
                  </a:extLst>
                </a:gridCol>
              </a:tblGrid>
              <a:tr h="722745">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noProof="0">
                          <a:ln>
                            <a:noFill/>
                          </a:ln>
                          <a:effectLst/>
                          <a:latin typeface="Calibri" panose="020F0502020204030204" pitchFamily="34" charset="0"/>
                        </a:rPr>
                        <a:t>Content of the training</a:t>
                      </a:r>
                      <a:endParaRPr kumimoji="0" lang="en-GB" altLang="en-US" sz="2000" b="1" i="0" u="none" strike="noStrike" cap="none" normalizeH="0" baseline="0" noProof="0">
                        <a:ln>
                          <a:noFill/>
                        </a:ln>
                        <a:solidFill>
                          <a:schemeClr val="tx1"/>
                        </a:solidFill>
                        <a:effectLst/>
                        <a:latin typeface="Arial Narrow" pitchFamily="34" charset="0"/>
                      </a:endParaRPr>
                    </a:p>
                  </a:txBody>
                  <a:tcPr marT="45726" marB="45726" horzOverflow="overflow"/>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noProof="0">
                          <a:ln>
                            <a:noFill/>
                          </a:ln>
                          <a:effectLst/>
                          <a:latin typeface="Calibri" panose="020F0502020204030204" pitchFamily="34" charset="0"/>
                        </a:rPr>
                        <a:t>Culture general</a:t>
                      </a:r>
                      <a:endParaRPr kumimoji="0" lang="en-GB" altLang="en-US" sz="2000" b="1" i="0" u="none" strike="noStrike" cap="none" normalizeH="0" baseline="0" noProof="0">
                        <a:ln>
                          <a:noFill/>
                        </a:ln>
                        <a:solidFill>
                          <a:schemeClr val="tx1"/>
                        </a:solidFill>
                        <a:effectLst/>
                        <a:latin typeface="Arial Narrow" pitchFamily="34" charset="0"/>
                      </a:endParaRPr>
                    </a:p>
                  </a:txBody>
                  <a:tcPr marT="45726" marB="45726" horzOverflow="overflow"/>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noProof="0">
                          <a:ln>
                            <a:noFill/>
                          </a:ln>
                          <a:effectLst/>
                          <a:latin typeface="Calibri" panose="020F0502020204030204" pitchFamily="34" charset="0"/>
                        </a:rPr>
                        <a:t>Culture specific</a:t>
                      </a:r>
                      <a:endParaRPr kumimoji="0" lang="en-GB" altLang="en-US" sz="2000" b="1" i="0" u="none" strike="noStrike" cap="none" normalizeH="0" baseline="0" noProof="0">
                        <a:ln>
                          <a:noFill/>
                        </a:ln>
                        <a:solidFill>
                          <a:schemeClr val="tx1"/>
                        </a:solidFill>
                        <a:effectLst/>
                        <a:latin typeface="Arial Narrow" pitchFamily="34" charset="0"/>
                      </a:endParaRPr>
                    </a:p>
                  </a:txBody>
                  <a:tcPr marT="45726" marB="45726" horzOverflow="overflow"/>
                </a:tc>
                <a:extLst>
                  <a:ext uri="{0D108BD9-81ED-4DB2-BD59-A6C34878D82A}">
                    <a16:rowId xmlns:a16="http://schemas.microsoft.com/office/drawing/2014/main" val="10000"/>
                  </a:ext>
                </a:extLst>
              </a:tr>
              <a:tr h="950981">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noProof="0">
                          <a:ln>
                            <a:noFill/>
                          </a:ln>
                          <a:effectLst/>
                          <a:latin typeface="Calibri" panose="020F0502020204030204" pitchFamily="34" charset="0"/>
                        </a:rPr>
                        <a:t>Cognitive</a:t>
                      </a:r>
                      <a:endParaRPr kumimoji="0" lang="en-GB" altLang="en-US" sz="2000" b="1" i="0" u="none" strike="noStrike" cap="none" normalizeH="0" baseline="0" noProof="0">
                        <a:ln>
                          <a:noFill/>
                        </a:ln>
                        <a:solidFill>
                          <a:schemeClr val="tx1"/>
                        </a:solidFill>
                        <a:effectLst/>
                        <a:latin typeface="Arial Narrow" pitchFamily="34" charset="0"/>
                      </a:endParaRPr>
                    </a:p>
                  </a:txBody>
                  <a:tcPr marT="45726" marB="45726" horzOverflow="overflow"/>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noProof="0">
                          <a:ln>
                            <a:noFill/>
                          </a:ln>
                          <a:effectLst/>
                          <a:latin typeface="Calibri" panose="020F0502020204030204" pitchFamily="34" charset="0"/>
                        </a:rPr>
                        <a:t>Presentations about intercultural communication</a:t>
                      </a:r>
                      <a:endParaRPr kumimoji="0" lang="en-GB" altLang="en-US" sz="2000" b="0" i="0" u="none" strike="noStrike" cap="none" normalizeH="0" baseline="0" noProof="0">
                        <a:ln>
                          <a:noFill/>
                        </a:ln>
                        <a:solidFill>
                          <a:schemeClr val="tx1"/>
                        </a:solidFill>
                        <a:effectLst/>
                        <a:latin typeface="Arial Narrow" pitchFamily="34" charset="0"/>
                      </a:endParaRPr>
                    </a:p>
                  </a:txBody>
                  <a:tcPr marT="45726" marB="45726" horzOverflow="overflow"/>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noProof="0" dirty="0">
                          <a:ln>
                            <a:noFill/>
                          </a:ln>
                          <a:effectLst/>
                          <a:latin typeface="Calibri" panose="020F0502020204030204" pitchFamily="34" charset="0"/>
                        </a:rPr>
                        <a:t>Country-specific information and traditional language programmes</a:t>
                      </a:r>
                      <a:endParaRPr kumimoji="0" lang="en-GB" altLang="en-US" sz="2000" b="0" i="0" u="none" strike="noStrike" cap="none" normalizeH="0" baseline="0" noProof="0" dirty="0">
                        <a:ln>
                          <a:noFill/>
                        </a:ln>
                        <a:solidFill>
                          <a:schemeClr val="tx1"/>
                        </a:solidFill>
                        <a:effectLst/>
                        <a:latin typeface="Arial Narrow" pitchFamily="34" charset="0"/>
                      </a:endParaRPr>
                    </a:p>
                  </a:txBody>
                  <a:tcPr marT="45726" marB="45726" horzOverflow="overflow"/>
                </a:tc>
                <a:extLst>
                  <a:ext uri="{0D108BD9-81ED-4DB2-BD59-A6C34878D82A}">
                    <a16:rowId xmlns:a16="http://schemas.microsoft.com/office/drawing/2014/main" val="10001"/>
                  </a:ext>
                </a:extLst>
              </a:tr>
              <a:tr h="1034819">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noProof="0">
                          <a:ln>
                            <a:noFill/>
                          </a:ln>
                          <a:effectLst/>
                          <a:latin typeface="Calibri" panose="020F0502020204030204" pitchFamily="34" charset="0"/>
                        </a:rPr>
                        <a:t>Affective</a:t>
                      </a:r>
                      <a:endParaRPr kumimoji="0" lang="en-GB" altLang="en-US" sz="2000" b="1" i="0" u="none" strike="noStrike" cap="none" normalizeH="0" baseline="0" noProof="0">
                        <a:ln>
                          <a:noFill/>
                        </a:ln>
                        <a:solidFill>
                          <a:schemeClr val="tx1"/>
                        </a:solidFill>
                        <a:effectLst/>
                        <a:latin typeface="Arial Narrow" pitchFamily="34" charset="0"/>
                      </a:endParaRPr>
                    </a:p>
                  </a:txBody>
                  <a:tcPr marT="45726" marB="45726" horzOverflow="overflow"/>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noProof="0">
                          <a:ln>
                            <a:noFill/>
                          </a:ln>
                          <a:effectLst/>
                          <a:latin typeface="Calibri" panose="020F0502020204030204" pitchFamily="34" charset="0"/>
                        </a:rPr>
                        <a:t>Case studies about intercultural problem</a:t>
                      </a:r>
                      <a:endParaRPr kumimoji="0" lang="en-GB" altLang="en-US" sz="2000" b="0" i="0" u="none" strike="noStrike" cap="none" normalizeH="0" baseline="0" noProof="0">
                        <a:ln>
                          <a:noFill/>
                        </a:ln>
                        <a:solidFill>
                          <a:schemeClr val="tx1"/>
                        </a:solidFill>
                        <a:effectLst/>
                        <a:latin typeface="Arial Narrow" pitchFamily="34" charset="0"/>
                      </a:endParaRPr>
                    </a:p>
                  </a:txBody>
                  <a:tcPr marT="45726" marB="45726" horzOverflow="overflow"/>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noProof="0" dirty="0">
                          <a:ln>
                            <a:noFill/>
                          </a:ln>
                          <a:effectLst/>
                          <a:latin typeface="Calibri" panose="020F0502020204030204" pitchFamily="34" charset="0"/>
                        </a:rPr>
                        <a:t>Role play/case studies specific to the culture of the destination country</a:t>
                      </a:r>
                      <a:endParaRPr kumimoji="0" lang="en-GB" altLang="en-US" sz="2000" b="0" i="0" u="none" strike="noStrike" cap="none" normalizeH="0" baseline="0" noProof="0" dirty="0">
                        <a:ln>
                          <a:noFill/>
                        </a:ln>
                        <a:solidFill>
                          <a:schemeClr val="tx1"/>
                        </a:solidFill>
                        <a:effectLst/>
                        <a:latin typeface="Arial Narrow" pitchFamily="34" charset="0"/>
                      </a:endParaRPr>
                    </a:p>
                  </a:txBody>
                  <a:tcPr marT="45726" marB="45726" horzOverflow="overflow"/>
                </a:tc>
                <a:extLst>
                  <a:ext uri="{0D108BD9-81ED-4DB2-BD59-A6C34878D82A}">
                    <a16:rowId xmlns:a16="http://schemas.microsoft.com/office/drawing/2014/main" val="10002"/>
                  </a:ext>
                </a:extLst>
              </a:tr>
              <a:tr h="100804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noProof="0" dirty="0">
                          <a:ln>
                            <a:noFill/>
                          </a:ln>
                          <a:effectLst/>
                          <a:latin typeface="Calibri" panose="020F0502020204030204" pitchFamily="34" charset="0"/>
                        </a:rPr>
                        <a:t>Behavioural oriented</a:t>
                      </a:r>
                      <a:endParaRPr kumimoji="0" lang="en-GB" altLang="en-US" sz="2000" b="1" i="0" u="none" strike="noStrike" cap="none" normalizeH="0" baseline="0" noProof="0" dirty="0">
                        <a:ln>
                          <a:noFill/>
                        </a:ln>
                        <a:solidFill>
                          <a:schemeClr val="tx1"/>
                        </a:solidFill>
                        <a:effectLst/>
                        <a:latin typeface="Arial Narrow" pitchFamily="34" charset="0"/>
                      </a:endParaRPr>
                    </a:p>
                  </a:txBody>
                  <a:tcPr marT="45726" marB="45726" horzOverflow="overflow"/>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noProof="0" dirty="0">
                          <a:ln>
                            <a:noFill/>
                          </a:ln>
                          <a:effectLst/>
                          <a:latin typeface="Calibri" panose="020F0502020204030204" pitchFamily="34" charset="0"/>
                        </a:rPr>
                        <a:t>Simulations, e.g. “</a:t>
                      </a:r>
                      <a:r>
                        <a:rPr kumimoji="0" lang="en-GB" altLang="en-US" sz="2000" b="0" i="0" u="none" strike="noStrike" cap="none" normalizeH="0" baseline="0" noProof="0" dirty="0" err="1">
                          <a:ln>
                            <a:noFill/>
                          </a:ln>
                          <a:effectLst/>
                          <a:latin typeface="Calibri" panose="020F0502020204030204" pitchFamily="34" charset="0"/>
                        </a:rPr>
                        <a:t>Bafá</a:t>
                      </a:r>
                      <a:r>
                        <a:rPr kumimoji="0" lang="en-GB" altLang="en-US" sz="2000" b="0" i="0" u="none" strike="noStrike" cap="none" normalizeH="0" baseline="0" noProof="0" dirty="0">
                          <a:ln>
                            <a:noFill/>
                          </a:ln>
                          <a:effectLst/>
                          <a:latin typeface="Calibri" panose="020F0502020204030204" pitchFamily="34" charset="0"/>
                        </a:rPr>
                        <a:t> </a:t>
                      </a:r>
                      <a:r>
                        <a:rPr kumimoji="0" lang="en-GB" altLang="en-US" sz="2000" b="0" i="0" u="none" strike="noStrike" cap="none" normalizeH="0" baseline="0" noProof="0" dirty="0" err="1">
                          <a:ln>
                            <a:noFill/>
                          </a:ln>
                          <a:effectLst/>
                          <a:latin typeface="Calibri" panose="020F0502020204030204" pitchFamily="34" charset="0"/>
                        </a:rPr>
                        <a:t>Bafá</a:t>
                      </a:r>
                      <a:r>
                        <a:rPr kumimoji="0" lang="en-GB" altLang="en-US" sz="2000" b="0" i="0" u="none" strike="noStrike" cap="none" normalizeH="0" baseline="0" noProof="0" dirty="0">
                          <a:ln>
                            <a:noFill/>
                          </a:ln>
                          <a:effectLst/>
                          <a:latin typeface="Calibri" panose="020F0502020204030204"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noProof="0" dirty="0">
                          <a:ln>
                            <a:noFill/>
                          </a:ln>
                          <a:effectLst/>
                          <a:latin typeface="Calibri" panose="020F0502020204030204" pitchFamily="34" charset="0"/>
                        </a:rPr>
                        <a:t>Sensitivity training with different cultures participating</a:t>
                      </a:r>
                      <a:endParaRPr kumimoji="0" lang="en-GB" altLang="en-US" sz="2000" b="0" i="0" u="none" strike="noStrike" cap="none" normalizeH="0" baseline="0" noProof="0" dirty="0">
                        <a:ln>
                          <a:noFill/>
                        </a:ln>
                        <a:solidFill>
                          <a:schemeClr val="tx1"/>
                        </a:solidFill>
                        <a:effectLst/>
                        <a:latin typeface="Arial Narrow" pitchFamily="34" charset="0"/>
                      </a:endParaRPr>
                    </a:p>
                  </a:txBody>
                  <a:tcPr marT="45726" marB="45726" horzOverflow="overflow"/>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noProof="0" dirty="0">
                          <a:ln>
                            <a:noFill/>
                          </a:ln>
                          <a:effectLst/>
                          <a:latin typeface="Calibri" panose="020F0502020204030204" pitchFamily="34" charset="0"/>
                        </a:rPr>
                        <a:t>Host-family surrogate with a family from the destination country</a:t>
                      </a:r>
                      <a:endParaRPr kumimoji="0" lang="en-GB" altLang="en-US" sz="2000" b="0" i="0" u="none" strike="noStrike" cap="none" normalizeH="0" baseline="0" noProof="0" dirty="0">
                        <a:ln>
                          <a:noFill/>
                        </a:ln>
                        <a:solidFill>
                          <a:schemeClr val="tx1"/>
                        </a:solidFill>
                        <a:effectLst/>
                        <a:latin typeface="Arial Narrow" pitchFamily="34" charset="0"/>
                      </a:endParaRPr>
                    </a:p>
                  </a:txBody>
                  <a:tcPr marT="45726" marB="45726" horzOverflow="overflow"/>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7E1D080-D4B9-4134-BBE8-EC420F8C778A}"/>
              </a:ext>
            </a:extLst>
          </p:cNvPr>
          <p:cNvSpPr>
            <a:spLocks noGrp="1" noChangeArrowheads="1"/>
          </p:cNvSpPr>
          <p:nvPr>
            <p:ph type="title"/>
          </p:nvPr>
        </p:nvSpPr>
        <p:spPr>
          <a:xfrm>
            <a:off x="651590" y="184087"/>
            <a:ext cx="7772400" cy="990600"/>
          </a:xfrm>
        </p:spPr>
        <p:txBody>
          <a:bodyPr/>
          <a:lstStyle/>
          <a:p>
            <a:r>
              <a:rPr lang="en-US" altLang="en-US" sz="3200" dirty="0">
                <a:latin typeface="Calibri" panose="020F0502020204030204" pitchFamily="34" charset="0"/>
                <a:cs typeface="Calibri" panose="020F0502020204030204" pitchFamily="34" charset="0"/>
              </a:rPr>
              <a:t>Intercultural Leadership</a:t>
            </a:r>
          </a:p>
        </p:txBody>
      </p:sp>
      <p:sp>
        <p:nvSpPr>
          <p:cNvPr id="44035" name="Rectangle 4">
            <a:extLst>
              <a:ext uri="{FF2B5EF4-FFF2-40B4-BE49-F238E27FC236}">
                <a16:creationId xmlns:a16="http://schemas.microsoft.com/office/drawing/2014/main" id="{25ECC497-A7E0-43D1-B82E-9A5DE07C627E}"/>
              </a:ext>
            </a:extLst>
          </p:cNvPr>
          <p:cNvSpPr>
            <a:spLocks noChangeArrowheads="1"/>
          </p:cNvSpPr>
          <p:nvPr/>
        </p:nvSpPr>
        <p:spPr bwMode="auto">
          <a:xfrm>
            <a:off x="2209800" y="981075"/>
            <a:ext cx="3505200" cy="368300"/>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endParaRPr lang="en-US" altLang="de-DE" sz="1800" dirty="0">
              <a:latin typeface="Calibri" panose="020F0502020204030204" pitchFamily="34" charset="0"/>
              <a:ea typeface="MS Mincho" panose="02020609040205080304" pitchFamily="49" charset="-128"/>
              <a:cs typeface="Calibri" panose="020F0502020204030204" pitchFamily="34" charset="0"/>
            </a:endParaRPr>
          </a:p>
        </p:txBody>
      </p:sp>
      <p:sp>
        <p:nvSpPr>
          <p:cNvPr id="44036" name="Rectangle 5">
            <a:extLst>
              <a:ext uri="{FF2B5EF4-FFF2-40B4-BE49-F238E27FC236}">
                <a16:creationId xmlns:a16="http://schemas.microsoft.com/office/drawing/2014/main" id="{F61778EF-704B-4114-9A27-8875858C972B}"/>
              </a:ext>
            </a:extLst>
          </p:cNvPr>
          <p:cNvSpPr>
            <a:spLocks noChangeArrowheads="1"/>
          </p:cNvSpPr>
          <p:nvPr/>
        </p:nvSpPr>
        <p:spPr bwMode="auto">
          <a:xfrm>
            <a:off x="2227264" y="1589089"/>
            <a:ext cx="3487737" cy="611187"/>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endParaRPr lang="en-US" altLang="de-DE" sz="1800" dirty="0">
              <a:latin typeface="Calibri" panose="020F0502020204030204" pitchFamily="34" charset="0"/>
              <a:ea typeface="MS Mincho" panose="02020609040205080304" pitchFamily="49" charset="-128"/>
              <a:cs typeface="Calibri" panose="020F0502020204030204" pitchFamily="34" charset="0"/>
            </a:endParaRPr>
          </a:p>
        </p:txBody>
      </p:sp>
      <p:sp>
        <p:nvSpPr>
          <p:cNvPr id="44037" name="Rectangle 6">
            <a:extLst>
              <a:ext uri="{FF2B5EF4-FFF2-40B4-BE49-F238E27FC236}">
                <a16:creationId xmlns:a16="http://schemas.microsoft.com/office/drawing/2014/main" id="{1DEE3633-9BE4-4C09-AC0D-47A6682B942E}"/>
              </a:ext>
            </a:extLst>
          </p:cNvPr>
          <p:cNvSpPr>
            <a:spLocks noChangeArrowheads="1"/>
          </p:cNvSpPr>
          <p:nvPr/>
        </p:nvSpPr>
        <p:spPr bwMode="auto">
          <a:xfrm>
            <a:off x="2209800" y="2525714"/>
            <a:ext cx="3505200" cy="922337"/>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endParaRPr lang="en-US" altLang="de-DE" sz="1800" dirty="0">
              <a:latin typeface="Calibri" panose="020F0502020204030204" pitchFamily="34" charset="0"/>
              <a:ea typeface="MS Mincho" panose="02020609040205080304" pitchFamily="49" charset="-128"/>
              <a:cs typeface="Calibri" panose="020F0502020204030204" pitchFamily="34" charset="0"/>
            </a:endParaRPr>
          </a:p>
        </p:txBody>
      </p:sp>
      <p:sp>
        <p:nvSpPr>
          <p:cNvPr id="44038" name="Rectangle 7">
            <a:extLst>
              <a:ext uri="{FF2B5EF4-FFF2-40B4-BE49-F238E27FC236}">
                <a16:creationId xmlns:a16="http://schemas.microsoft.com/office/drawing/2014/main" id="{848C6005-8826-416C-9EC6-A948D3F5AB9D}"/>
              </a:ext>
            </a:extLst>
          </p:cNvPr>
          <p:cNvSpPr>
            <a:spLocks noChangeArrowheads="1"/>
          </p:cNvSpPr>
          <p:nvPr/>
        </p:nvSpPr>
        <p:spPr bwMode="auto">
          <a:xfrm>
            <a:off x="6096000" y="981075"/>
            <a:ext cx="3276600" cy="368300"/>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endParaRPr lang="en-US" altLang="de-DE" sz="1800" dirty="0">
              <a:latin typeface="Calibri" panose="020F0502020204030204" pitchFamily="34" charset="0"/>
              <a:ea typeface="MS Mincho" panose="02020609040205080304" pitchFamily="49" charset="-128"/>
              <a:cs typeface="Calibri" panose="020F0502020204030204" pitchFamily="34" charset="0"/>
            </a:endParaRPr>
          </a:p>
        </p:txBody>
      </p:sp>
      <p:sp>
        <p:nvSpPr>
          <p:cNvPr id="44039" name="Text Box 10">
            <a:extLst>
              <a:ext uri="{FF2B5EF4-FFF2-40B4-BE49-F238E27FC236}">
                <a16:creationId xmlns:a16="http://schemas.microsoft.com/office/drawing/2014/main" id="{915BA0C2-C651-4E1C-921C-C611C155C4E2}"/>
              </a:ext>
            </a:extLst>
          </p:cNvPr>
          <p:cNvSpPr txBox="1">
            <a:spLocks noChangeArrowheads="1"/>
          </p:cNvSpPr>
          <p:nvPr/>
        </p:nvSpPr>
        <p:spPr bwMode="auto">
          <a:xfrm>
            <a:off x="2209799" y="981075"/>
            <a:ext cx="3636959" cy="36933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US" altLang="en-US" sz="1800" dirty="0">
                <a:latin typeface="Calibri" panose="020F0502020204030204" pitchFamily="34" charset="0"/>
                <a:ea typeface="MS Mincho" panose="02020609040205080304" pitchFamily="49" charset="-128"/>
                <a:cs typeface="Calibri" panose="020F0502020204030204" pitchFamily="34" charset="0"/>
              </a:rPr>
              <a:t>Cultural environment home country</a:t>
            </a:r>
          </a:p>
        </p:txBody>
      </p:sp>
      <p:sp>
        <p:nvSpPr>
          <p:cNvPr id="44040" name="Text Box 11">
            <a:extLst>
              <a:ext uri="{FF2B5EF4-FFF2-40B4-BE49-F238E27FC236}">
                <a16:creationId xmlns:a16="http://schemas.microsoft.com/office/drawing/2014/main" id="{881E2A4C-E2E6-4632-8DC9-7D62D0C04896}"/>
              </a:ext>
            </a:extLst>
          </p:cNvPr>
          <p:cNvSpPr txBox="1">
            <a:spLocks noChangeArrowheads="1"/>
          </p:cNvSpPr>
          <p:nvPr/>
        </p:nvSpPr>
        <p:spPr bwMode="auto">
          <a:xfrm>
            <a:off x="2227264" y="1589088"/>
            <a:ext cx="3487737" cy="6463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US" altLang="en-US" sz="1800" dirty="0">
                <a:latin typeface="Calibri" panose="020F0502020204030204" pitchFamily="34" charset="0"/>
                <a:ea typeface="MS Mincho" panose="02020609040205080304" pitchFamily="49" charset="-128"/>
                <a:cs typeface="Calibri" panose="020F0502020204030204" pitchFamily="34" charset="0"/>
              </a:rPr>
              <a:t>Personal characteristics of the leader</a:t>
            </a:r>
          </a:p>
        </p:txBody>
      </p:sp>
      <p:sp>
        <p:nvSpPr>
          <p:cNvPr id="44041" name="Text Box 12">
            <a:extLst>
              <a:ext uri="{FF2B5EF4-FFF2-40B4-BE49-F238E27FC236}">
                <a16:creationId xmlns:a16="http://schemas.microsoft.com/office/drawing/2014/main" id="{2636BF4A-A52B-4458-AC6B-06CE18DD4D45}"/>
              </a:ext>
            </a:extLst>
          </p:cNvPr>
          <p:cNvSpPr txBox="1">
            <a:spLocks noChangeArrowheads="1"/>
          </p:cNvSpPr>
          <p:nvPr/>
        </p:nvSpPr>
        <p:spPr bwMode="auto">
          <a:xfrm>
            <a:off x="2227264" y="2525714"/>
            <a:ext cx="3487737" cy="83099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US" altLang="en-US" sz="1600" dirty="0">
                <a:latin typeface="Calibri" panose="020F0502020204030204" pitchFamily="34" charset="0"/>
                <a:ea typeface="MS Mincho" panose="02020609040205080304" pitchFamily="49" charset="-128"/>
                <a:cs typeface="Calibri" panose="020F0502020204030204" pitchFamily="34" charset="0"/>
              </a:rPr>
              <a:t>Own preference for leadership style and perceived leadership expectations of the host-country employees</a:t>
            </a:r>
          </a:p>
        </p:txBody>
      </p:sp>
      <p:sp>
        <p:nvSpPr>
          <p:cNvPr id="44042" name="Line 17">
            <a:extLst>
              <a:ext uri="{FF2B5EF4-FFF2-40B4-BE49-F238E27FC236}">
                <a16:creationId xmlns:a16="http://schemas.microsoft.com/office/drawing/2014/main" id="{05172B9F-19D6-4B35-9013-53FC7B716AA7}"/>
              </a:ext>
            </a:extLst>
          </p:cNvPr>
          <p:cNvSpPr>
            <a:spLocks noChangeShapeType="1"/>
          </p:cNvSpPr>
          <p:nvPr/>
        </p:nvSpPr>
        <p:spPr bwMode="auto">
          <a:xfrm>
            <a:off x="1828800" y="1209675"/>
            <a:ext cx="381000"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4043" name="Line 20">
            <a:extLst>
              <a:ext uri="{FF2B5EF4-FFF2-40B4-BE49-F238E27FC236}">
                <a16:creationId xmlns:a16="http://schemas.microsoft.com/office/drawing/2014/main" id="{8A7BB0DA-24BC-4C14-A57D-55AFB65E4D11}"/>
              </a:ext>
            </a:extLst>
          </p:cNvPr>
          <p:cNvSpPr>
            <a:spLocks noChangeShapeType="1"/>
          </p:cNvSpPr>
          <p:nvPr/>
        </p:nvSpPr>
        <p:spPr bwMode="auto">
          <a:xfrm>
            <a:off x="3962400" y="1381125"/>
            <a:ext cx="0" cy="2286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4044" name="Line 21">
            <a:extLst>
              <a:ext uri="{FF2B5EF4-FFF2-40B4-BE49-F238E27FC236}">
                <a16:creationId xmlns:a16="http://schemas.microsoft.com/office/drawing/2014/main" id="{B3F0A5BE-8B91-4863-B3D6-EC6F794DD3CB}"/>
              </a:ext>
            </a:extLst>
          </p:cNvPr>
          <p:cNvSpPr>
            <a:spLocks noChangeShapeType="1"/>
          </p:cNvSpPr>
          <p:nvPr/>
        </p:nvSpPr>
        <p:spPr bwMode="auto">
          <a:xfrm>
            <a:off x="3971925" y="2187575"/>
            <a:ext cx="0" cy="3048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4045" name="Line 23">
            <a:extLst>
              <a:ext uri="{FF2B5EF4-FFF2-40B4-BE49-F238E27FC236}">
                <a16:creationId xmlns:a16="http://schemas.microsoft.com/office/drawing/2014/main" id="{D745B833-DBB9-4243-87C5-98870182847B}"/>
              </a:ext>
            </a:extLst>
          </p:cNvPr>
          <p:cNvSpPr>
            <a:spLocks noChangeShapeType="1"/>
          </p:cNvSpPr>
          <p:nvPr/>
        </p:nvSpPr>
        <p:spPr bwMode="auto">
          <a:xfrm>
            <a:off x="1828800" y="1209676"/>
            <a:ext cx="0" cy="1724025"/>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4046" name="Line 26">
            <a:extLst>
              <a:ext uri="{FF2B5EF4-FFF2-40B4-BE49-F238E27FC236}">
                <a16:creationId xmlns:a16="http://schemas.microsoft.com/office/drawing/2014/main" id="{448AC401-AEE8-49A7-928D-3176DFF532DE}"/>
              </a:ext>
            </a:extLst>
          </p:cNvPr>
          <p:cNvSpPr>
            <a:spLocks noChangeShapeType="1"/>
          </p:cNvSpPr>
          <p:nvPr/>
        </p:nvSpPr>
        <p:spPr bwMode="auto">
          <a:xfrm>
            <a:off x="1828800" y="2933700"/>
            <a:ext cx="381000" cy="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4047" name="Rectangle 28">
            <a:extLst>
              <a:ext uri="{FF2B5EF4-FFF2-40B4-BE49-F238E27FC236}">
                <a16:creationId xmlns:a16="http://schemas.microsoft.com/office/drawing/2014/main" id="{35F1CA72-E306-4BCA-B29E-7AF7665B520E}"/>
              </a:ext>
            </a:extLst>
          </p:cNvPr>
          <p:cNvSpPr>
            <a:spLocks noChangeArrowheads="1"/>
          </p:cNvSpPr>
          <p:nvPr/>
        </p:nvSpPr>
        <p:spPr bwMode="auto">
          <a:xfrm>
            <a:off x="6096000" y="1589089"/>
            <a:ext cx="3276600" cy="611187"/>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endParaRPr lang="en-US" altLang="de-DE" sz="1800" dirty="0">
              <a:latin typeface="Calibri" panose="020F0502020204030204" pitchFamily="34" charset="0"/>
              <a:ea typeface="MS Mincho" panose="02020609040205080304" pitchFamily="49" charset="-128"/>
              <a:cs typeface="Calibri" panose="020F0502020204030204" pitchFamily="34" charset="0"/>
            </a:endParaRPr>
          </a:p>
        </p:txBody>
      </p:sp>
      <p:sp>
        <p:nvSpPr>
          <p:cNvPr id="44048" name="Rectangle 29">
            <a:extLst>
              <a:ext uri="{FF2B5EF4-FFF2-40B4-BE49-F238E27FC236}">
                <a16:creationId xmlns:a16="http://schemas.microsoft.com/office/drawing/2014/main" id="{1AB4ECB8-7F0C-4746-9B2C-D6CE2B8C32DC}"/>
              </a:ext>
            </a:extLst>
          </p:cNvPr>
          <p:cNvSpPr>
            <a:spLocks noChangeArrowheads="1"/>
          </p:cNvSpPr>
          <p:nvPr/>
        </p:nvSpPr>
        <p:spPr bwMode="auto">
          <a:xfrm>
            <a:off x="6096000" y="2525714"/>
            <a:ext cx="3276600" cy="922337"/>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endParaRPr lang="en-US" altLang="de-DE" sz="1800" dirty="0">
              <a:latin typeface="Calibri" panose="020F0502020204030204" pitchFamily="34" charset="0"/>
              <a:ea typeface="MS Mincho" panose="02020609040205080304" pitchFamily="49" charset="-128"/>
              <a:cs typeface="Calibri" panose="020F0502020204030204" pitchFamily="34" charset="0"/>
            </a:endParaRPr>
          </a:p>
        </p:txBody>
      </p:sp>
      <p:sp>
        <p:nvSpPr>
          <p:cNvPr id="44049" name="Text Box 30">
            <a:extLst>
              <a:ext uri="{FF2B5EF4-FFF2-40B4-BE49-F238E27FC236}">
                <a16:creationId xmlns:a16="http://schemas.microsoft.com/office/drawing/2014/main" id="{90BF45B0-0D3C-48C1-978E-D554400F29D1}"/>
              </a:ext>
            </a:extLst>
          </p:cNvPr>
          <p:cNvSpPr txBox="1">
            <a:spLocks noChangeArrowheads="1"/>
          </p:cNvSpPr>
          <p:nvPr/>
        </p:nvSpPr>
        <p:spPr bwMode="auto">
          <a:xfrm>
            <a:off x="6096000" y="987425"/>
            <a:ext cx="3408360" cy="36933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US" altLang="en-US" sz="1800" dirty="0">
                <a:latin typeface="Calibri" panose="020F0502020204030204" pitchFamily="34" charset="0"/>
                <a:ea typeface="MS Mincho" panose="02020609040205080304" pitchFamily="49" charset="-128"/>
                <a:cs typeface="Calibri" panose="020F0502020204030204" pitchFamily="34" charset="0"/>
              </a:rPr>
              <a:t>Cultural environment host country</a:t>
            </a:r>
          </a:p>
        </p:txBody>
      </p:sp>
      <p:sp>
        <p:nvSpPr>
          <p:cNvPr id="44050" name="Text Box 31">
            <a:extLst>
              <a:ext uri="{FF2B5EF4-FFF2-40B4-BE49-F238E27FC236}">
                <a16:creationId xmlns:a16="http://schemas.microsoft.com/office/drawing/2014/main" id="{C05FFE50-C891-4B2F-A7B1-CC45F1A2426E}"/>
              </a:ext>
            </a:extLst>
          </p:cNvPr>
          <p:cNvSpPr txBox="1">
            <a:spLocks noChangeArrowheads="1"/>
          </p:cNvSpPr>
          <p:nvPr/>
        </p:nvSpPr>
        <p:spPr bwMode="auto">
          <a:xfrm>
            <a:off x="6096001" y="1589088"/>
            <a:ext cx="3408363" cy="6463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US" altLang="en-US" sz="1800" dirty="0">
                <a:latin typeface="Calibri" panose="020F0502020204030204" pitchFamily="34" charset="0"/>
                <a:ea typeface="MS Mincho" panose="02020609040205080304" pitchFamily="49" charset="-128"/>
                <a:cs typeface="Calibri" panose="020F0502020204030204" pitchFamily="34" charset="0"/>
              </a:rPr>
              <a:t>Personal characteristics of the host-country employees</a:t>
            </a:r>
          </a:p>
        </p:txBody>
      </p:sp>
      <p:sp>
        <p:nvSpPr>
          <p:cNvPr id="44051" name="Text Box 32">
            <a:extLst>
              <a:ext uri="{FF2B5EF4-FFF2-40B4-BE49-F238E27FC236}">
                <a16:creationId xmlns:a16="http://schemas.microsoft.com/office/drawing/2014/main" id="{550A1911-C882-488C-9D5E-5D04B52B9FA1}"/>
              </a:ext>
            </a:extLst>
          </p:cNvPr>
          <p:cNvSpPr txBox="1">
            <a:spLocks noChangeArrowheads="1"/>
          </p:cNvSpPr>
          <p:nvPr/>
        </p:nvSpPr>
        <p:spPr bwMode="auto">
          <a:xfrm>
            <a:off x="6562726" y="2762250"/>
            <a:ext cx="2453364" cy="36933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US" altLang="en-US" sz="1800" dirty="0">
                <a:latin typeface="Calibri" panose="020F0502020204030204" pitchFamily="34" charset="0"/>
                <a:ea typeface="MS Mincho" panose="02020609040205080304" pitchFamily="49" charset="-128"/>
                <a:cs typeface="Calibri" panose="020F0502020204030204" pitchFamily="34" charset="0"/>
              </a:rPr>
              <a:t>Leadership expectations</a:t>
            </a:r>
          </a:p>
        </p:txBody>
      </p:sp>
      <p:sp>
        <p:nvSpPr>
          <p:cNvPr id="44052" name="Line 33">
            <a:extLst>
              <a:ext uri="{FF2B5EF4-FFF2-40B4-BE49-F238E27FC236}">
                <a16:creationId xmlns:a16="http://schemas.microsoft.com/office/drawing/2014/main" id="{F4381B6C-D9C9-40C2-96A9-59447E131BC9}"/>
              </a:ext>
            </a:extLst>
          </p:cNvPr>
          <p:cNvSpPr>
            <a:spLocks noChangeShapeType="1"/>
          </p:cNvSpPr>
          <p:nvPr/>
        </p:nvSpPr>
        <p:spPr bwMode="auto">
          <a:xfrm>
            <a:off x="7615238" y="1387475"/>
            <a:ext cx="0" cy="2286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4053" name="Line 34">
            <a:extLst>
              <a:ext uri="{FF2B5EF4-FFF2-40B4-BE49-F238E27FC236}">
                <a16:creationId xmlns:a16="http://schemas.microsoft.com/office/drawing/2014/main" id="{151825BE-8FF6-4E8A-AD90-1EF6A9B763C8}"/>
              </a:ext>
            </a:extLst>
          </p:cNvPr>
          <p:cNvSpPr>
            <a:spLocks noChangeShapeType="1"/>
          </p:cNvSpPr>
          <p:nvPr/>
        </p:nvSpPr>
        <p:spPr bwMode="auto">
          <a:xfrm>
            <a:off x="7680325" y="2216150"/>
            <a:ext cx="0" cy="3048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4054" name="Line 35">
            <a:extLst>
              <a:ext uri="{FF2B5EF4-FFF2-40B4-BE49-F238E27FC236}">
                <a16:creationId xmlns:a16="http://schemas.microsoft.com/office/drawing/2014/main" id="{BEFFA3BA-0E34-4EA3-9197-D9404EE29A02}"/>
              </a:ext>
            </a:extLst>
          </p:cNvPr>
          <p:cNvSpPr>
            <a:spLocks noChangeShapeType="1"/>
          </p:cNvSpPr>
          <p:nvPr/>
        </p:nvSpPr>
        <p:spPr bwMode="auto">
          <a:xfrm>
            <a:off x="9753600" y="1209676"/>
            <a:ext cx="0" cy="1724025"/>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4055" name="Line 36">
            <a:extLst>
              <a:ext uri="{FF2B5EF4-FFF2-40B4-BE49-F238E27FC236}">
                <a16:creationId xmlns:a16="http://schemas.microsoft.com/office/drawing/2014/main" id="{F705F071-9866-48AF-B7D2-ECC65C52DB4A}"/>
              </a:ext>
            </a:extLst>
          </p:cNvPr>
          <p:cNvSpPr>
            <a:spLocks noChangeShapeType="1"/>
          </p:cNvSpPr>
          <p:nvPr/>
        </p:nvSpPr>
        <p:spPr bwMode="auto">
          <a:xfrm>
            <a:off x="9372600" y="1209675"/>
            <a:ext cx="381000"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4056" name="Line 40">
            <a:extLst>
              <a:ext uri="{FF2B5EF4-FFF2-40B4-BE49-F238E27FC236}">
                <a16:creationId xmlns:a16="http://schemas.microsoft.com/office/drawing/2014/main" id="{8C4F908B-D6D8-4738-8EBC-507BC630BB9E}"/>
              </a:ext>
            </a:extLst>
          </p:cNvPr>
          <p:cNvSpPr>
            <a:spLocks noChangeShapeType="1"/>
          </p:cNvSpPr>
          <p:nvPr/>
        </p:nvSpPr>
        <p:spPr bwMode="auto">
          <a:xfrm flipH="1">
            <a:off x="9372600" y="2933700"/>
            <a:ext cx="381000" cy="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4057" name="Oval 41">
            <a:extLst>
              <a:ext uri="{FF2B5EF4-FFF2-40B4-BE49-F238E27FC236}">
                <a16:creationId xmlns:a16="http://schemas.microsoft.com/office/drawing/2014/main" id="{1038267E-681F-41EE-AFCE-CAA624D9C4AA}"/>
              </a:ext>
            </a:extLst>
          </p:cNvPr>
          <p:cNvSpPr>
            <a:spLocks noChangeArrowheads="1"/>
          </p:cNvSpPr>
          <p:nvPr/>
        </p:nvSpPr>
        <p:spPr bwMode="auto">
          <a:xfrm>
            <a:off x="4489450" y="3597275"/>
            <a:ext cx="2954338" cy="609600"/>
          </a:xfrm>
          <a:prstGeom prst="ellipse">
            <a:avLst/>
          </a:prstGeom>
          <a:noFill/>
          <a:ln w="9525">
            <a:solidFill>
              <a:srgbClr val="FF6600"/>
            </a:solidFill>
            <a:round/>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endParaRPr lang="en-US" altLang="de-DE" sz="1800" dirty="0">
              <a:latin typeface="Calibri" panose="020F0502020204030204" pitchFamily="34" charset="0"/>
              <a:ea typeface="MS Mincho" panose="02020609040205080304" pitchFamily="49" charset="-128"/>
              <a:cs typeface="Calibri" panose="020F0502020204030204" pitchFamily="34" charset="0"/>
            </a:endParaRPr>
          </a:p>
        </p:txBody>
      </p:sp>
      <p:sp>
        <p:nvSpPr>
          <p:cNvPr id="44058" name="Line 42">
            <a:extLst>
              <a:ext uri="{FF2B5EF4-FFF2-40B4-BE49-F238E27FC236}">
                <a16:creationId xmlns:a16="http://schemas.microsoft.com/office/drawing/2014/main" id="{1ACFC8C0-05DA-479D-A1B2-620EC5003026}"/>
              </a:ext>
            </a:extLst>
          </p:cNvPr>
          <p:cNvSpPr>
            <a:spLocks noChangeShapeType="1"/>
          </p:cNvSpPr>
          <p:nvPr/>
        </p:nvSpPr>
        <p:spPr bwMode="auto">
          <a:xfrm>
            <a:off x="3778250" y="3489325"/>
            <a:ext cx="762000" cy="1524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4059" name="Line 44">
            <a:extLst>
              <a:ext uri="{FF2B5EF4-FFF2-40B4-BE49-F238E27FC236}">
                <a16:creationId xmlns:a16="http://schemas.microsoft.com/office/drawing/2014/main" id="{96D63F2C-1AD8-415F-82E5-49E7AD914BE6}"/>
              </a:ext>
            </a:extLst>
          </p:cNvPr>
          <p:cNvSpPr>
            <a:spLocks noChangeShapeType="1"/>
          </p:cNvSpPr>
          <p:nvPr/>
        </p:nvSpPr>
        <p:spPr bwMode="auto">
          <a:xfrm rot="9077642">
            <a:off x="7277100" y="3519488"/>
            <a:ext cx="762000" cy="1524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4060" name="Text Box 45">
            <a:extLst>
              <a:ext uri="{FF2B5EF4-FFF2-40B4-BE49-F238E27FC236}">
                <a16:creationId xmlns:a16="http://schemas.microsoft.com/office/drawing/2014/main" id="{2561FD3D-54A8-4FFE-8100-2E2E8637A207}"/>
              </a:ext>
            </a:extLst>
          </p:cNvPr>
          <p:cNvSpPr txBox="1">
            <a:spLocks noChangeArrowheads="1"/>
          </p:cNvSpPr>
          <p:nvPr/>
        </p:nvSpPr>
        <p:spPr bwMode="auto">
          <a:xfrm>
            <a:off x="4287838" y="3702050"/>
            <a:ext cx="3357562" cy="3698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US" altLang="en-US" sz="1800" dirty="0">
                <a:latin typeface="Calibri" panose="020F0502020204030204" pitchFamily="34" charset="0"/>
                <a:ea typeface="MS Mincho" panose="02020609040205080304" pitchFamily="49" charset="-128"/>
                <a:cs typeface="Calibri" panose="020F0502020204030204" pitchFamily="34" charset="0"/>
              </a:rPr>
              <a:t>Congruency of discrepancy</a:t>
            </a:r>
          </a:p>
        </p:txBody>
      </p:sp>
      <p:sp>
        <p:nvSpPr>
          <p:cNvPr id="44061" name="Line 46">
            <a:extLst>
              <a:ext uri="{FF2B5EF4-FFF2-40B4-BE49-F238E27FC236}">
                <a16:creationId xmlns:a16="http://schemas.microsoft.com/office/drawing/2014/main" id="{38085FAD-38C2-47B6-8179-5AB2078ADC56}"/>
              </a:ext>
            </a:extLst>
          </p:cNvPr>
          <p:cNvSpPr>
            <a:spLocks noChangeShapeType="1"/>
          </p:cNvSpPr>
          <p:nvPr/>
        </p:nvSpPr>
        <p:spPr bwMode="auto">
          <a:xfrm>
            <a:off x="5951538" y="4206875"/>
            <a:ext cx="0" cy="2286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4062" name="Rectangle 47">
            <a:extLst>
              <a:ext uri="{FF2B5EF4-FFF2-40B4-BE49-F238E27FC236}">
                <a16:creationId xmlns:a16="http://schemas.microsoft.com/office/drawing/2014/main" id="{B95938AB-4715-4B11-8BB5-B7DEAB631DBC}"/>
              </a:ext>
            </a:extLst>
          </p:cNvPr>
          <p:cNvSpPr>
            <a:spLocks noChangeArrowheads="1"/>
          </p:cNvSpPr>
          <p:nvPr/>
        </p:nvSpPr>
        <p:spPr bwMode="auto">
          <a:xfrm>
            <a:off x="3949700" y="4464050"/>
            <a:ext cx="4040188" cy="407988"/>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endParaRPr lang="en-US" altLang="de-DE" sz="1800" dirty="0">
              <a:latin typeface="Calibri" panose="020F0502020204030204" pitchFamily="34" charset="0"/>
              <a:ea typeface="MS Mincho" panose="02020609040205080304" pitchFamily="49" charset="-128"/>
              <a:cs typeface="Calibri" panose="020F0502020204030204" pitchFamily="34" charset="0"/>
            </a:endParaRPr>
          </a:p>
        </p:txBody>
      </p:sp>
      <p:sp>
        <p:nvSpPr>
          <p:cNvPr id="44063" name="Text Box 48">
            <a:extLst>
              <a:ext uri="{FF2B5EF4-FFF2-40B4-BE49-F238E27FC236}">
                <a16:creationId xmlns:a16="http://schemas.microsoft.com/office/drawing/2014/main" id="{2163FBC3-6A1A-47A7-8239-9808583F46F6}"/>
              </a:ext>
            </a:extLst>
          </p:cNvPr>
          <p:cNvSpPr txBox="1">
            <a:spLocks noChangeArrowheads="1"/>
          </p:cNvSpPr>
          <p:nvPr/>
        </p:nvSpPr>
        <p:spPr bwMode="auto">
          <a:xfrm>
            <a:off x="4426303" y="4502150"/>
            <a:ext cx="3237810" cy="36933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US" altLang="en-US" sz="1800" dirty="0">
                <a:latin typeface="Calibri" panose="020F0502020204030204" pitchFamily="34" charset="0"/>
                <a:ea typeface="MS Mincho" panose="02020609040205080304" pitchFamily="49" charset="-128"/>
                <a:cs typeface="Calibri" panose="020F0502020204030204" pitchFamily="34" charset="0"/>
              </a:rPr>
              <a:t>Subjective perceived satisfaction</a:t>
            </a:r>
          </a:p>
        </p:txBody>
      </p:sp>
      <p:sp>
        <p:nvSpPr>
          <p:cNvPr id="44064" name="Line 51">
            <a:extLst>
              <a:ext uri="{FF2B5EF4-FFF2-40B4-BE49-F238E27FC236}">
                <a16:creationId xmlns:a16="http://schemas.microsoft.com/office/drawing/2014/main" id="{0EFBB574-8E6F-4D9F-AB1B-268FD9914C11}"/>
              </a:ext>
            </a:extLst>
          </p:cNvPr>
          <p:cNvSpPr>
            <a:spLocks noChangeShapeType="1"/>
          </p:cNvSpPr>
          <p:nvPr/>
        </p:nvSpPr>
        <p:spPr bwMode="auto">
          <a:xfrm>
            <a:off x="5951538" y="4940300"/>
            <a:ext cx="0" cy="2286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4065" name="Line 52">
            <a:extLst>
              <a:ext uri="{FF2B5EF4-FFF2-40B4-BE49-F238E27FC236}">
                <a16:creationId xmlns:a16="http://schemas.microsoft.com/office/drawing/2014/main" id="{92BDE708-7CD1-4C17-AD46-D7CB2A4F68EA}"/>
              </a:ext>
            </a:extLst>
          </p:cNvPr>
          <p:cNvSpPr>
            <a:spLocks noChangeShapeType="1"/>
          </p:cNvSpPr>
          <p:nvPr/>
        </p:nvSpPr>
        <p:spPr bwMode="auto">
          <a:xfrm>
            <a:off x="1828800" y="3167063"/>
            <a:ext cx="381000" cy="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4066" name="Line 53">
            <a:extLst>
              <a:ext uri="{FF2B5EF4-FFF2-40B4-BE49-F238E27FC236}">
                <a16:creationId xmlns:a16="http://schemas.microsoft.com/office/drawing/2014/main" id="{0780088F-9474-45A9-9389-ADD7B75E0904}"/>
              </a:ext>
            </a:extLst>
          </p:cNvPr>
          <p:cNvSpPr>
            <a:spLocks noChangeShapeType="1"/>
          </p:cNvSpPr>
          <p:nvPr/>
        </p:nvSpPr>
        <p:spPr bwMode="auto">
          <a:xfrm flipH="1">
            <a:off x="1828800" y="3213101"/>
            <a:ext cx="0" cy="2728913"/>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4067" name="Line 55">
            <a:extLst>
              <a:ext uri="{FF2B5EF4-FFF2-40B4-BE49-F238E27FC236}">
                <a16:creationId xmlns:a16="http://schemas.microsoft.com/office/drawing/2014/main" id="{378197D1-AA34-4E24-BAF3-ED3BA2F9D7FC}"/>
              </a:ext>
            </a:extLst>
          </p:cNvPr>
          <p:cNvSpPr>
            <a:spLocks noChangeShapeType="1"/>
          </p:cNvSpPr>
          <p:nvPr/>
        </p:nvSpPr>
        <p:spPr bwMode="auto">
          <a:xfrm flipH="1">
            <a:off x="9372600" y="3203575"/>
            <a:ext cx="381000" cy="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4068" name="Line 56">
            <a:extLst>
              <a:ext uri="{FF2B5EF4-FFF2-40B4-BE49-F238E27FC236}">
                <a16:creationId xmlns:a16="http://schemas.microsoft.com/office/drawing/2014/main" id="{2C99BB1F-CD5E-4804-93A1-C5655799FD3B}"/>
              </a:ext>
            </a:extLst>
          </p:cNvPr>
          <p:cNvSpPr>
            <a:spLocks noChangeShapeType="1"/>
          </p:cNvSpPr>
          <p:nvPr/>
        </p:nvSpPr>
        <p:spPr bwMode="auto">
          <a:xfrm>
            <a:off x="9753600" y="3213101"/>
            <a:ext cx="0" cy="2728913"/>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grpSp>
        <p:nvGrpSpPr>
          <p:cNvPr id="44069" name="Group 20">
            <a:extLst>
              <a:ext uri="{FF2B5EF4-FFF2-40B4-BE49-F238E27FC236}">
                <a16:creationId xmlns:a16="http://schemas.microsoft.com/office/drawing/2014/main" id="{8E75DF38-E3B5-44B7-8788-1D5400B7906B}"/>
              </a:ext>
            </a:extLst>
          </p:cNvPr>
          <p:cNvGrpSpPr>
            <a:grpSpLocks/>
          </p:cNvGrpSpPr>
          <p:nvPr/>
        </p:nvGrpSpPr>
        <p:grpSpPr bwMode="auto">
          <a:xfrm>
            <a:off x="1828800" y="5178426"/>
            <a:ext cx="7924800" cy="987425"/>
            <a:chOff x="8" y="1152"/>
            <a:chExt cx="4992" cy="622"/>
          </a:xfrm>
        </p:grpSpPr>
        <p:sp>
          <p:nvSpPr>
            <p:cNvPr id="44076" name="Rectangle 5">
              <a:extLst>
                <a:ext uri="{FF2B5EF4-FFF2-40B4-BE49-F238E27FC236}">
                  <a16:creationId xmlns:a16="http://schemas.microsoft.com/office/drawing/2014/main" id="{122BC37B-E964-44DB-9982-BD9BA1148D9C}"/>
                </a:ext>
              </a:extLst>
            </p:cNvPr>
            <p:cNvSpPr>
              <a:spLocks noChangeArrowheads="1"/>
            </p:cNvSpPr>
            <p:nvPr/>
          </p:nvSpPr>
          <p:spPr bwMode="auto">
            <a:xfrm>
              <a:off x="936" y="1152"/>
              <a:ext cx="3360" cy="233"/>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endParaRPr lang="en-US" altLang="de-DE" sz="1800" dirty="0">
                <a:latin typeface="Calibri" panose="020F0502020204030204" pitchFamily="34" charset="0"/>
                <a:ea typeface="MS Mincho" panose="02020609040205080304" pitchFamily="49" charset="-128"/>
                <a:cs typeface="Calibri" panose="020F0502020204030204" pitchFamily="34" charset="0"/>
              </a:endParaRPr>
            </a:p>
          </p:txBody>
        </p:sp>
        <p:sp>
          <p:nvSpPr>
            <p:cNvPr id="44077" name="Text Box 6">
              <a:extLst>
                <a:ext uri="{FF2B5EF4-FFF2-40B4-BE49-F238E27FC236}">
                  <a16:creationId xmlns:a16="http://schemas.microsoft.com/office/drawing/2014/main" id="{7F47A3A6-8C7D-4A76-A4F8-9C957B0E2A0E}"/>
                </a:ext>
              </a:extLst>
            </p:cNvPr>
            <p:cNvSpPr txBox="1">
              <a:spLocks noChangeArrowheads="1"/>
            </p:cNvSpPr>
            <p:nvPr/>
          </p:nvSpPr>
          <p:spPr bwMode="auto">
            <a:xfrm>
              <a:off x="936" y="1152"/>
              <a:ext cx="3360" cy="407"/>
            </a:xfrm>
            <a:prstGeom prst="rect">
              <a:avLst/>
            </a:prstGeom>
            <a:solidFill>
              <a:srgbClr val="FFE6CD"/>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US" altLang="en-US" sz="1800" dirty="0">
                  <a:latin typeface="Calibri" panose="020F0502020204030204" pitchFamily="34" charset="0"/>
                  <a:ea typeface="MS Mincho" panose="02020609040205080304" pitchFamily="49" charset="-128"/>
                  <a:cs typeface="Calibri" panose="020F0502020204030204" pitchFamily="34" charset="0"/>
                </a:rPr>
                <a:t>Positive/negative influence on satisfaction and performance</a:t>
              </a:r>
            </a:p>
          </p:txBody>
        </p:sp>
        <p:sp>
          <p:nvSpPr>
            <p:cNvPr id="44078" name="Line 11">
              <a:extLst>
                <a:ext uri="{FF2B5EF4-FFF2-40B4-BE49-F238E27FC236}">
                  <a16:creationId xmlns:a16="http://schemas.microsoft.com/office/drawing/2014/main" id="{FB38CE7D-7D19-46F0-A2E0-31B0B68E3BA5}"/>
                </a:ext>
              </a:extLst>
            </p:cNvPr>
            <p:cNvSpPr>
              <a:spLocks noChangeShapeType="1"/>
            </p:cNvSpPr>
            <p:nvPr/>
          </p:nvSpPr>
          <p:spPr bwMode="auto">
            <a:xfrm flipV="1">
              <a:off x="2605" y="1406"/>
              <a:ext cx="2" cy="96"/>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4079" name="Rectangle 12">
              <a:extLst>
                <a:ext uri="{FF2B5EF4-FFF2-40B4-BE49-F238E27FC236}">
                  <a16:creationId xmlns:a16="http://schemas.microsoft.com/office/drawing/2014/main" id="{EDDF1805-817A-466C-94EB-BAFF1FD14DDA}"/>
                </a:ext>
              </a:extLst>
            </p:cNvPr>
            <p:cNvSpPr>
              <a:spLocks noChangeArrowheads="1"/>
            </p:cNvSpPr>
            <p:nvPr/>
          </p:nvSpPr>
          <p:spPr bwMode="auto">
            <a:xfrm>
              <a:off x="1285" y="1541"/>
              <a:ext cx="2640" cy="233"/>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endParaRPr lang="en-US" altLang="de-DE" sz="1800" dirty="0">
                <a:latin typeface="Calibri" panose="020F0502020204030204" pitchFamily="34" charset="0"/>
                <a:ea typeface="MS Mincho" panose="02020609040205080304" pitchFamily="49" charset="-128"/>
                <a:cs typeface="Calibri" panose="020F0502020204030204" pitchFamily="34" charset="0"/>
              </a:endParaRPr>
            </a:p>
          </p:txBody>
        </p:sp>
        <p:sp>
          <p:nvSpPr>
            <p:cNvPr id="44080" name="Text Box 13">
              <a:extLst>
                <a:ext uri="{FF2B5EF4-FFF2-40B4-BE49-F238E27FC236}">
                  <a16:creationId xmlns:a16="http://schemas.microsoft.com/office/drawing/2014/main" id="{D3D76AB6-BE18-4AAD-96F1-2D48FD2E9DA5}"/>
                </a:ext>
              </a:extLst>
            </p:cNvPr>
            <p:cNvSpPr txBox="1">
              <a:spLocks noChangeArrowheads="1"/>
            </p:cNvSpPr>
            <p:nvPr/>
          </p:nvSpPr>
          <p:spPr bwMode="auto">
            <a:xfrm>
              <a:off x="1206" y="1541"/>
              <a:ext cx="2828" cy="23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r>
                <a:rPr lang="en-US" altLang="en-US" sz="1800" dirty="0">
                  <a:latin typeface="Calibri" panose="020F0502020204030204" pitchFamily="34" charset="0"/>
                  <a:ea typeface="MS Mincho" panose="02020609040205080304" pitchFamily="49" charset="-128"/>
                  <a:cs typeface="Calibri" panose="020F0502020204030204" pitchFamily="34" charset="0"/>
                </a:rPr>
                <a:t>Further constraints of the leadership situation</a:t>
              </a:r>
            </a:p>
          </p:txBody>
        </p:sp>
        <p:sp>
          <p:nvSpPr>
            <p:cNvPr id="44081" name="Line 14">
              <a:extLst>
                <a:ext uri="{FF2B5EF4-FFF2-40B4-BE49-F238E27FC236}">
                  <a16:creationId xmlns:a16="http://schemas.microsoft.com/office/drawing/2014/main" id="{A71609FD-DE86-40B0-9C73-0C159AD39BCF}"/>
                </a:ext>
              </a:extLst>
            </p:cNvPr>
            <p:cNvSpPr>
              <a:spLocks noChangeShapeType="1"/>
            </p:cNvSpPr>
            <p:nvPr/>
          </p:nvSpPr>
          <p:spPr bwMode="auto">
            <a:xfrm flipV="1">
              <a:off x="8" y="1633"/>
              <a:ext cx="1288"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4082" name="Line 17">
              <a:extLst>
                <a:ext uri="{FF2B5EF4-FFF2-40B4-BE49-F238E27FC236}">
                  <a16:creationId xmlns:a16="http://schemas.microsoft.com/office/drawing/2014/main" id="{71C22CDC-96B7-487B-BD08-63880A9FDB6C}"/>
                </a:ext>
              </a:extLst>
            </p:cNvPr>
            <p:cNvSpPr>
              <a:spLocks noChangeShapeType="1"/>
            </p:cNvSpPr>
            <p:nvPr/>
          </p:nvSpPr>
          <p:spPr bwMode="auto">
            <a:xfrm>
              <a:off x="3936" y="1633"/>
              <a:ext cx="106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cs typeface="Calibri" panose="020F0502020204030204" pitchFamily="34" charset="0"/>
              </a:endParaRPr>
            </a:p>
          </p:txBody>
        </p:sp>
      </p:grpSp>
      <p:sp>
        <p:nvSpPr>
          <p:cNvPr id="44070" name="Text Box 21">
            <a:extLst>
              <a:ext uri="{FF2B5EF4-FFF2-40B4-BE49-F238E27FC236}">
                <a16:creationId xmlns:a16="http://schemas.microsoft.com/office/drawing/2014/main" id="{A30CD02C-1AAB-4165-9486-A4156143E59A}"/>
              </a:ext>
            </a:extLst>
          </p:cNvPr>
          <p:cNvSpPr txBox="1">
            <a:spLocks noChangeArrowheads="1"/>
          </p:cNvSpPr>
          <p:nvPr/>
        </p:nvSpPr>
        <p:spPr bwMode="auto">
          <a:xfrm>
            <a:off x="2025384" y="5972097"/>
            <a:ext cx="1499128" cy="24622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50000"/>
              </a:spcBef>
              <a:buClrTx/>
              <a:buFontTx/>
              <a:buNone/>
            </a:pPr>
            <a:r>
              <a:rPr lang="en-US" altLang="en-US" sz="1000" dirty="0" err="1">
                <a:latin typeface="Calibri" panose="020F0502020204030204" pitchFamily="34" charset="0"/>
                <a:ea typeface="MS Mincho" panose="02020609040205080304" pitchFamily="49" charset="-128"/>
                <a:cs typeface="Calibri" panose="020F0502020204030204" pitchFamily="34" charset="0"/>
              </a:rPr>
              <a:t>Welge</a:t>
            </a:r>
            <a:r>
              <a:rPr lang="en-US" altLang="en-US" sz="1000" dirty="0">
                <a:latin typeface="Calibri" panose="020F0502020204030204" pitchFamily="34" charset="0"/>
                <a:ea typeface="MS Mincho" panose="02020609040205080304" pitchFamily="49" charset="-128"/>
                <a:cs typeface="Calibri" panose="020F0502020204030204" pitchFamily="34" charset="0"/>
              </a:rPr>
              <a:t> </a:t>
            </a:r>
            <a:r>
              <a:rPr lang="en-US" altLang="en-US" sz="1000" dirty="0" err="1">
                <a:latin typeface="Calibri" panose="020F0502020204030204" pitchFamily="34" charset="0"/>
                <a:ea typeface="MS Mincho" panose="02020609040205080304" pitchFamily="49" charset="-128"/>
                <a:cs typeface="Calibri" panose="020F0502020204030204" pitchFamily="34" charset="0"/>
              </a:rPr>
              <a:t>Holtbrügge</a:t>
            </a:r>
            <a:r>
              <a:rPr lang="en-US" altLang="en-US" sz="1000" dirty="0">
                <a:latin typeface="Calibri" panose="020F0502020204030204" pitchFamily="34" charset="0"/>
                <a:ea typeface="MS Mincho" panose="02020609040205080304" pitchFamily="49" charset="-128"/>
                <a:cs typeface="Calibri" panose="020F0502020204030204" pitchFamily="34" charset="0"/>
              </a:rPr>
              <a:t> (2010)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30D024D-206C-4338-821F-E8DEE590BD18}"/>
              </a:ext>
            </a:extLst>
          </p:cNvPr>
          <p:cNvSpPr>
            <a:spLocks noGrp="1" noChangeArrowheads="1"/>
          </p:cNvSpPr>
          <p:nvPr>
            <p:ph type="title"/>
          </p:nvPr>
        </p:nvSpPr>
        <p:spPr>
          <a:xfrm>
            <a:off x="1752600" y="304800"/>
            <a:ext cx="7772400" cy="1143000"/>
          </a:xfrm>
        </p:spPr>
        <p:txBody>
          <a:bodyPr/>
          <a:lstStyle/>
          <a:p>
            <a:r>
              <a:rPr lang="en-US" altLang="en-US" sz="3200" dirty="0">
                <a:latin typeface="Calibri" panose="020F0502020204030204" pitchFamily="34" charset="0"/>
              </a:rPr>
              <a:t>Leadership Preferences</a:t>
            </a:r>
          </a:p>
        </p:txBody>
      </p:sp>
      <p:sp>
        <p:nvSpPr>
          <p:cNvPr id="45060" name="Oval 8">
            <a:extLst>
              <a:ext uri="{FF2B5EF4-FFF2-40B4-BE49-F238E27FC236}">
                <a16:creationId xmlns:a16="http://schemas.microsoft.com/office/drawing/2014/main" id="{C0087872-A1CD-4D7B-B079-684C2B4F27C1}"/>
              </a:ext>
            </a:extLst>
          </p:cNvPr>
          <p:cNvSpPr>
            <a:spLocks noChangeArrowheads="1"/>
          </p:cNvSpPr>
          <p:nvPr/>
        </p:nvSpPr>
        <p:spPr bwMode="auto">
          <a:xfrm>
            <a:off x="352590" y="1519042"/>
            <a:ext cx="1697037" cy="800100"/>
          </a:xfrm>
          <a:prstGeom prst="ellipse">
            <a:avLst/>
          </a:prstGeom>
          <a:noFill/>
          <a:ln w="9525">
            <a:solidFill>
              <a:srgbClr val="FF6600"/>
            </a:solidFill>
            <a:round/>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endParaRPr lang="en-US" altLang="de-DE" dirty="0">
              <a:latin typeface="Calibri" panose="020F0502020204030204" pitchFamily="34" charset="0"/>
              <a:ea typeface="MS Mincho" panose="02020609040205080304" pitchFamily="49" charset="-128"/>
            </a:endParaRPr>
          </a:p>
        </p:txBody>
      </p:sp>
      <p:sp>
        <p:nvSpPr>
          <p:cNvPr id="45061" name="Text Box 9">
            <a:extLst>
              <a:ext uri="{FF2B5EF4-FFF2-40B4-BE49-F238E27FC236}">
                <a16:creationId xmlns:a16="http://schemas.microsoft.com/office/drawing/2014/main" id="{1279F421-4E77-4147-AD48-1AB18B1AD1F2}"/>
              </a:ext>
            </a:extLst>
          </p:cNvPr>
          <p:cNvSpPr txBox="1">
            <a:spLocks noChangeArrowheads="1"/>
          </p:cNvSpPr>
          <p:nvPr/>
        </p:nvSpPr>
        <p:spPr bwMode="auto">
          <a:xfrm>
            <a:off x="519697" y="1575021"/>
            <a:ext cx="1330814" cy="707886"/>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US" altLang="en-US" sz="2000" dirty="0">
                <a:latin typeface="Arial Narrow" panose="020B0606020202030204" pitchFamily="34" charset="0"/>
                <a:ea typeface="MS Mincho" panose="02020609040205080304" pitchFamily="49" charset="-128"/>
              </a:rPr>
              <a:t>Participative</a:t>
            </a:r>
          </a:p>
          <a:p>
            <a:pPr>
              <a:lnSpc>
                <a:spcPct val="100000"/>
              </a:lnSpc>
              <a:spcBef>
                <a:spcPct val="0"/>
              </a:spcBef>
              <a:buClrTx/>
              <a:buFontTx/>
              <a:buNone/>
            </a:pPr>
            <a:r>
              <a:rPr lang="en-US" altLang="en-US" sz="2000" dirty="0">
                <a:latin typeface="Arial Narrow" panose="020B0606020202030204" pitchFamily="34" charset="0"/>
                <a:ea typeface="MS Mincho" panose="02020609040205080304" pitchFamily="49" charset="-128"/>
              </a:rPr>
              <a:t>Leadership</a:t>
            </a:r>
          </a:p>
        </p:txBody>
      </p:sp>
      <p:sp>
        <p:nvSpPr>
          <p:cNvPr id="45062" name="Oval 10">
            <a:extLst>
              <a:ext uri="{FF2B5EF4-FFF2-40B4-BE49-F238E27FC236}">
                <a16:creationId xmlns:a16="http://schemas.microsoft.com/office/drawing/2014/main" id="{9CD8FE8D-F96A-4AAF-98DF-707021EFC669}"/>
              </a:ext>
            </a:extLst>
          </p:cNvPr>
          <p:cNvSpPr>
            <a:spLocks noChangeArrowheads="1"/>
          </p:cNvSpPr>
          <p:nvPr/>
        </p:nvSpPr>
        <p:spPr bwMode="auto">
          <a:xfrm>
            <a:off x="392277" y="5405243"/>
            <a:ext cx="1604963" cy="803275"/>
          </a:xfrm>
          <a:prstGeom prst="ellipse">
            <a:avLst/>
          </a:prstGeom>
          <a:noFill/>
          <a:ln w="9525">
            <a:solidFill>
              <a:srgbClr val="FF6600"/>
            </a:solidFill>
            <a:round/>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endParaRPr lang="en-US" altLang="de-DE" dirty="0">
              <a:latin typeface="Calibri" panose="020F0502020204030204" pitchFamily="34" charset="0"/>
              <a:ea typeface="MS Mincho" panose="02020609040205080304" pitchFamily="49" charset="-128"/>
            </a:endParaRPr>
          </a:p>
        </p:txBody>
      </p:sp>
      <p:sp>
        <p:nvSpPr>
          <p:cNvPr id="45063" name="Text Box 11">
            <a:extLst>
              <a:ext uri="{FF2B5EF4-FFF2-40B4-BE49-F238E27FC236}">
                <a16:creationId xmlns:a16="http://schemas.microsoft.com/office/drawing/2014/main" id="{040BC449-31D2-4E27-9017-0DED4C05AFAA}"/>
              </a:ext>
            </a:extLst>
          </p:cNvPr>
          <p:cNvSpPr txBox="1">
            <a:spLocks noChangeArrowheads="1"/>
          </p:cNvSpPr>
          <p:nvPr/>
        </p:nvSpPr>
        <p:spPr bwMode="auto">
          <a:xfrm>
            <a:off x="519697" y="5461222"/>
            <a:ext cx="1828800" cy="7080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US" altLang="en-US" sz="2000" dirty="0">
                <a:latin typeface="Arial Narrow" panose="020B0606020202030204" pitchFamily="34" charset="0"/>
                <a:ea typeface="MS Mincho" panose="02020609040205080304" pitchFamily="49" charset="-128"/>
              </a:rPr>
              <a:t>Authoritarian </a:t>
            </a:r>
          </a:p>
          <a:p>
            <a:pPr>
              <a:lnSpc>
                <a:spcPct val="100000"/>
              </a:lnSpc>
              <a:spcBef>
                <a:spcPct val="0"/>
              </a:spcBef>
              <a:buClrTx/>
              <a:buFontTx/>
              <a:buNone/>
            </a:pPr>
            <a:r>
              <a:rPr lang="en-US" altLang="en-US" sz="2000" dirty="0">
                <a:latin typeface="Arial Narrow" panose="020B0606020202030204" pitchFamily="34" charset="0"/>
                <a:ea typeface="MS Mincho" panose="02020609040205080304" pitchFamily="49" charset="-128"/>
              </a:rPr>
              <a:t>Leadership</a:t>
            </a:r>
          </a:p>
        </p:txBody>
      </p:sp>
      <p:cxnSp>
        <p:nvCxnSpPr>
          <p:cNvPr id="3" name="Gerade Verbindung mit Pfeil 2">
            <a:extLst>
              <a:ext uri="{FF2B5EF4-FFF2-40B4-BE49-F238E27FC236}">
                <a16:creationId xmlns:a16="http://schemas.microsoft.com/office/drawing/2014/main" id="{C58CC466-D483-4659-BEAC-DDB967841B30}"/>
              </a:ext>
            </a:extLst>
          </p:cNvPr>
          <p:cNvCxnSpPr>
            <a:stCxn id="45060" idx="4"/>
            <a:endCxn id="45062" idx="0"/>
          </p:cNvCxnSpPr>
          <p:nvPr/>
        </p:nvCxnSpPr>
        <p:spPr bwMode="auto">
          <a:xfrm flipH="1">
            <a:off x="1193964" y="2319142"/>
            <a:ext cx="6350" cy="30861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graphicFrame>
        <p:nvGraphicFramePr>
          <p:cNvPr id="2" name="Tabelle 1">
            <a:extLst>
              <a:ext uri="{FF2B5EF4-FFF2-40B4-BE49-F238E27FC236}">
                <a16:creationId xmlns:a16="http://schemas.microsoft.com/office/drawing/2014/main" id="{F6EA8EC9-7812-4FFE-9308-D5ADE2B7DC7B}"/>
              </a:ext>
            </a:extLst>
          </p:cNvPr>
          <p:cNvGraphicFramePr>
            <a:graphicFrameLocks noGrp="1"/>
          </p:cNvGraphicFramePr>
          <p:nvPr>
            <p:extLst>
              <p:ext uri="{D42A27DB-BD31-4B8C-83A1-F6EECF244321}">
                <p14:modId xmlns:p14="http://schemas.microsoft.com/office/powerpoint/2010/main" val="1955547933"/>
              </p:ext>
            </p:extLst>
          </p:nvPr>
        </p:nvGraphicFramePr>
        <p:xfrm>
          <a:off x="2348497" y="1409700"/>
          <a:ext cx="9016190" cy="4480560"/>
        </p:xfrm>
        <a:graphic>
          <a:graphicData uri="http://schemas.openxmlformats.org/drawingml/2006/table">
            <a:tbl>
              <a:tblPr firstRow="1" bandRow="1">
                <a:tableStyleId>{93296810-A885-4BE3-A3E7-6D5BEEA58F35}</a:tableStyleId>
              </a:tblPr>
              <a:tblGrid>
                <a:gridCol w="2727356">
                  <a:extLst>
                    <a:ext uri="{9D8B030D-6E8A-4147-A177-3AD203B41FA5}">
                      <a16:colId xmlns:a16="http://schemas.microsoft.com/office/drawing/2014/main" val="2269018408"/>
                    </a:ext>
                  </a:extLst>
                </a:gridCol>
                <a:gridCol w="6288834">
                  <a:extLst>
                    <a:ext uri="{9D8B030D-6E8A-4147-A177-3AD203B41FA5}">
                      <a16:colId xmlns:a16="http://schemas.microsoft.com/office/drawing/2014/main" val="317479685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t>Countries</a:t>
                      </a:r>
                    </a:p>
                    <a:p>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t>Leadership characteristics</a:t>
                      </a:r>
                    </a:p>
                    <a:p>
                      <a:endParaRPr lang="de-DE" dirty="0"/>
                    </a:p>
                  </a:txBody>
                  <a:tcPr/>
                </a:tc>
                <a:extLst>
                  <a:ext uri="{0D108BD9-81ED-4DB2-BD59-A6C34878D82A}">
                    <a16:rowId xmlns:a16="http://schemas.microsoft.com/office/drawing/2014/main" val="3615691986"/>
                  </a:ext>
                </a:extLst>
              </a:tr>
              <a:tr h="370840">
                <a:tc>
                  <a:txBody>
                    <a:bodyPr/>
                    <a:lstStyle/>
                    <a:p>
                      <a:pPr>
                        <a:lnSpc>
                          <a:spcPct val="100000"/>
                        </a:lnSpc>
                        <a:spcBef>
                          <a:spcPct val="0"/>
                        </a:spcBef>
                        <a:buClrTx/>
                        <a:buFontTx/>
                        <a:buNone/>
                      </a:pPr>
                      <a:r>
                        <a:rPr lang="en-US" altLang="en-US" sz="1800" dirty="0"/>
                        <a:t>USA </a:t>
                      </a:r>
                    </a:p>
                    <a:p>
                      <a:pPr>
                        <a:lnSpc>
                          <a:spcPct val="100000"/>
                        </a:lnSpc>
                        <a:spcBef>
                          <a:spcPct val="0"/>
                        </a:spcBef>
                        <a:buClrTx/>
                        <a:buFontTx/>
                        <a:buNone/>
                      </a:pPr>
                      <a:r>
                        <a:rPr lang="en-US" altLang="en-US" sz="1800" dirty="0"/>
                        <a:t>The Netherlands, Sweden</a:t>
                      </a:r>
                    </a:p>
                    <a:p>
                      <a:pPr>
                        <a:lnSpc>
                          <a:spcPct val="100000"/>
                        </a:lnSpc>
                        <a:spcBef>
                          <a:spcPct val="0"/>
                        </a:spcBef>
                        <a:buClrTx/>
                        <a:buFontTx/>
                        <a:buNone/>
                      </a:pPr>
                      <a:r>
                        <a:rPr lang="en-US" altLang="en-US" sz="1800" dirty="0"/>
                        <a:t>UK                                                </a:t>
                      </a:r>
                    </a:p>
                    <a:p>
                      <a:endParaRPr lang="de-DE" dirty="0"/>
                    </a:p>
                  </a:txBody>
                  <a:tcPr/>
                </a:tc>
                <a:tc>
                  <a:txBody>
                    <a:bodyPr/>
                    <a:lstStyle/>
                    <a:p>
                      <a:pPr marL="285750" indent="-285750">
                        <a:lnSpc>
                          <a:spcPct val="100000"/>
                        </a:lnSpc>
                        <a:spcBef>
                          <a:spcPct val="0"/>
                        </a:spcBef>
                        <a:buClrTx/>
                        <a:buFont typeface="Arial" panose="020B0604020202020204" pitchFamily="34" charset="0"/>
                        <a:buChar char="•"/>
                      </a:pPr>
                      <a:r>
                        <a:rPr lang="en-US" altLang="en-US" sz="1800" dirty="0"/>
                        <a:t>Leadership through joint-decision preparation</a:t>
                      </a:r>
                    </a:p>
                    <a:p>
                      <a:pPr marL="285750" indent="-285750">
                        <a:lnSpc>
                          <a:spcPct val="100000"/>
                        </a:lnSpc>
                        <a:spcBef>
                          <a:spcPct val="0"/>
                        </a:spcBef>
                        <a:buClrTx/>
                        <a:buFont typeface="Arial" panose="020B0604020202020204" pitchFamily="34" charset="0"/>
                        <a:buChar char="•"/>
                      </a:pPr>
                      <a:r>
                        <a:rPr lang="en-US" altLang="en-US" sz="1800" dirty="0"/>
                        <a:t>Leaders are bound by informal norms to avoid abuse of power</a:t>
                      </a:r>
                    </a:p>
                    <a:p>
                      <a:pPr marL="285750" indent="-285750">
                        <a:lnSpc>
                          <a:spcPct val="100000"/>
                        </a:lnSpc>
                        <a:spcBef>
                          <a:spcPct val="0"/>
                        </a:spcBef>
                        <a:buClrTx/>
                        <a:buFont typeface="Arial" panose="020B0604020202020204" pitchFamily="34" charset="0"/>
                        <a:buChar char="•"/>
                      </a:pPr>
                      <a:r>
                        <a:rPr lang="en-US" altLang="en-US" sz="1800" dirty="0"/>
                        <a:t>Low security needs of employees</a:t>
                      </a:r>
                      <a:endParaRPr lang="en-US" altLang="en-US" sz="1800" dirty="0">
                        <a:latin typeface="Arial Narrow" panose="020B0606020202030204" pitchFamily="34" charset="0"/>
                        <a:ea typeface="MS Mincho" panose="02020609040205080304" pitchFamily="49" charset="-128"/>
                      </a:endParaRPr>
                    </a:p>
                  </a:txBody>
                  <a:tcPr/>
                </a:tc>
                <a:extLst>
                  <a:ext uri="{0D108BD9-81ED-4DB2-BD59-A6C34878D82A}">
                    <a16:rowId xmlns:a16="http://schemas.microsoft.com/office/drawing/2014/main" val="1353713185"/>
                  </a:ext>
                </a:extLst>
              </a:tr>
              <a:tr h="370840">
                <a:tc>
                  <a:txBody>
                    <a:bodyPr/>
                    <a:lstStyle/>
                    <a:p>
                      <a:pPr>
                        <a:lnSpc>
                          <a:spcPct val="100000"/>
                        </a:lnSpc>
                        <a:spcBef>
                          <a:spcPct val="0"/>
                        </a:spcBef>
                        <a:buClrTx/>
                        <a:buFontTx/>
                        <a:buNone/>
                      </a:pPr>
                      <a:r>
                        <a:rPr lang="en-US" altLang="en-US" sz="1800" dirty="0"/>
                        <a:t>Belgium, France</a:t>
                      </a:r>
                    </a:p>
                    <a:p>
                      <a:pPr>
                        <a:lnSpc>
                          <a:spcPct val="100000"/>
                        </a:lnSpc>
                        <a:spcBef>
                          <a:spcPct val="0"/>
                        </a:spcBef>
                        <a:buClrTx/>
                        <a:buFontTx/>
                        <a:buNone/>
                      </a:pPr>
                      <a:r>
                        <a:rPr lang="en-US" altLang="en-US" sz="1800" dirty="0"/>
                        <a:t>Denmark, Norway, Australia, Japan</a:t>
                      </a:r>
                    </a:p>
                    <a:p>
                      <a:pPr>
                        <a:lnSpc>
                          <a:spcPct val="100000"/>
                        </a:lnSpc>
                        <a:spcBef>
                          <a:spcPct val="0"/>
                        </a:spcBef>
                        <a:buClrTx/>
                        <a:buFontTx/>
                        <a:buNone/>
                      </a:pPr>
                      <a:r>
                        <a:rPr lang="en-US" altLang="en-US" sz="1800" dirty="0"/>
                        <a:t>Spain, Germany, Italy</a:t>
                      </a:r>
                      <a:endParaRPr lang="de-DE" dirty="0"/>
                    </a:p>
                  </a:txBody>
                  <a:tcPr/>
                </a:tc>
                <a:tc>
                  <a:txBody>
                    <a:bodyPr/>
                    <a:lstStyle/>
                    <a:p>
                      <a:pPr marL="285750" indent="-285750">
                        <a:lnSpc>
                          <a:spcPct val="100000"/>
                        </a:lnSpc>
                        <a:spcBef>
                          <a:spcPct val="0"/>
                        </a:spcBef>
                        <a:buClrTx/>
                        <a:buFont typeface="Arial" panose="020B0604020202020204" pitchFamily="34" charset="0"/>
                        <a:buChar char="•"/>
                      </a:pPr>
                      <a:r>
                        <a:rPr lang="en-US" altLang="en-US" sz="1800" dirty="0"/>
                        <a:t>Leadership mainly oriented at the consultation and opinion of employees</a:t>
                      </a:r>
                    </a:p>
                    <a:p>
                      <a:pPr marL="285750" indent="-285750">
                        <a:lnSpc>
                          <a:spcPct val="100000"/>
                        </a:lnSpc>
                        <a:spcBef>
                          <a:spcPct val="0"/>
                        </a:spcBef>
                        <a:buClrTx/>
                        <a:buFont typeface="Arial" panose="020B0604020202020204" pitchFamily="34" charset="0"/>
                        <a:buChar char="•"/>
                      </a:pPr>
                      <a:r>
                        <a:rPr lang="en-US" altLang="en-US" sz="1800" dirty="0"/>
                        <a:t>Medium delegation degree</a:t>
                      </a:r>
                    </a:p>
                    <a:p>
                      <a:pPr marL="285750" indent="-285750">
                        <a:lnSpc>
                          <a:spcPct val="100000"/>
                        </a:lnSpc>
                        <a:spcBef>
                          <a:spcPct val="0"/>
                        </a:spcBef>
                        <a:buClrTx/>
                        <a:buFont typeface="Arial" panose="020B0604020202020204" pitchFamily="34" charset="0"/>
                        <a:buChar char="•"/>
                      </a:pPr>
                      <a:r>
                        <a:rPr lang="en-US" altLang="en-US" sz="1800" dirty="0"/>
                        <a:t>Employees do not expect a high degree of decision autonomy</a:t>
                      </a:r>
                      <a:endParaRPr lang="de-DE" dirty="0"/>
                    </a:p>
                  </a:txBody>
                  <a:tcPr/>
                </a:tc>
                <a:extLst>
                  <a:ext uri="{0D108BD9-81ED-4DB2-BD59-A6C34878D82A}">
                    <a16:rowId xmlns:a16="http://schemas.microsoft.com/office/drawing/2014/main" val="1583912202"/>
                  </a:ext>
                </a:extLst>
              </a:tr>
              <a:tr h="370840">
                <a:tc>
                  <a:txBody>
                    <a:bodyPr/>
                    <a:lstStyle/>
                    <a:p>
                      <a:pPr>
                        <a:lnSpc>
                          <a:spcPct val="100000"/>
                        </a:lnSpc>
                        <a:spcBef>
                          <a:spcPct val="0"/>
                        </a:spcBef>
                        <a:buClrTx/>
                        <a:buFontTx/>
                        <a:buNone/>
                      </a:pPr>
                      <a:r>
                        <a:rPr lang="en-US" altLang="en-US" sz="1800" dirty="0"/>
                        <a:t>Greece, Turkey, South American countries</a:t>
                      </a:r>
                    </a:p>
                    <a:p>
                      <a:pPr>
                        <a:lnSpc>
                          <a:spcPct val="100000"/>
                        </a:lnSpc>
                        <a:spcBef>
                          <a:spcPct val="0"/>
                        </a:spcBef>
                        <a:buClrTx/>
                        <a:buFontTx/>
                        <a:buNone/>
                      </a:pPr>
                      <a:r>
                        <a:rPr lang="en-US" altLang="en-US" sz="1800" dirty="0"/>
                        <a:t>Malaysia, Indonesia, Thailand, Arab countries</a:t>
                      </a:r>
                    </a:p>
                    <a:p>
                      <a:pPr>
                        <a:lnSpc>
                          <a:spcPct val="100000"/>
                        </a:lnSpc>
                        <a:spcBef>
                          <a:spcPct val="0"/>
                        </a:spcBef>
                        <a:buClrTx/>
                        <a:buFontTx/>
                        <a:buNone/>
                      </a:pPr>
                      <a:r>
                        <a:rPr lang="en-US" altLang="en-US" sz="1800" dirty="0"/>
                        <a:t>India, Pakistan</a:t>
                      </a:r>
                      <a:endParaRPr lang="en-US" altLang="en-US" sz="1800" dirty="0">
                        <a:latin typeface="Arial Narrow" panose="020B0606020202030204" pitchFamily="34" charset="0"/>
                        <a:ea typeface="MS Mincho" panose="02020609040205080304" pitchFamily="49" charset="-128"/>
                      </a:endParaRPr>
                    </a:p>
                  </a:txBody>
                  <a:tcPr/>
                </a:tc>
                <a:tc>
                  <a:txBody>
                    <a:bodyPr/>
                    <a:lstStyle/>
                    <a:p>
                      <a:pPr marL="285750" indent="-285750">
                        <a:lnSpc>
                          <a:spcPct val="100000"/>
                        </a:lnSpc>
                        <a:spcBef>
                          <a:spcPct val="0"/>
                        </a:spcBef>
                        <a:buClrTx/>
                        <a:buFont typeface="Arial" panose="020B0604020202020204" pitchFamily="34" charset="0"/>
                        <a:buChar char="•"/>
                      </a:pPr>
                      <a:r>
                        <a:rPr lang="en-US" altLang="en-US" sz="1800" dirty="0"/>
                        <a:t>Very low degree of </a:t>
                      </a:r>
                      <a:r>
                        <a:rPr lang="en-US" altLang="en-US" sz="1800" dirty="0" err="1"/>
                        <a:t>centralisation</a:t>
                      </a:r>
                      <a:r>
                        <a:rPr lang="en-US" altLang="en-US" sz="1800" dirty="0"/>
                        <a:t>; </a:t>
                      </a:r>
                      <a:r>
                        <a:rPr lang="en-US" altLang="en-US" sz="1800" dirty="0" err="1"/>
                        <a:t>centralised</a:t>
                      </a:r>
                      <a:r>
                        <a:rPr lang="en-US" altLang="en-US" sz="1800" dirty="0"/>
                        <a:t> decision making</a:t>
                      </a:r>
                    </a:p>
                    <a:p>
                      <a:pPr marL="285750" indent="-285750">
                        <a:lnSpc>
                          <a:spcPct val="100000"/>
                        </a:lnSpc>
                        <a:spcBef>
                          <a:spcPct val="0"/>
                        </a:spcBef>
                        <a:buClrTx/>
                        <a:buFont typeface="Arial" panose="020B0604020202020204" pitchFamily="34" charset="0"/>
                        <a:buChar char="•"/>
                      </a:pPr>
                      <a:r>
                        <a:rPr lang="en-US" altLang="en-US" sz="1800" dirty="0"/>
                        <a:t>Status symbols and privileges for leaders are visible and legitimate </a:t>
                      </a:r>
                    </a:p>
                    <a:p>
                      <a:pPr marL="285750" indent="-285750">
                        <a:lnSpc>
                          <a:spcPct val="100000"/>
                        </a:lnSpc>
                        <a:spcBef>
                          <a:spcPct val="0"/>
                        </a:spcBef>
                        <a:buClrTx/>
                        <a:buFont typeface="Arial" panose="020B0604020202020204" pitchFamily="34" charset="0"/>
                        <a:buChar char="•"/>
                      </a:pPr>
                      <a:r>
                        <a:rPr lang="en-US" altLang="en-US" sz="1800" dirty="0"/>
                        <a:t>Authority not questioned but accepted</a:t>
                      </a:r>
                    </a:p>
                    <a:p>
                      <a:pPr marL="285750" indent="-285750">
                        <a:lnSpc>
                          <a:spcPct val="100000"/>
                        </a:lnSpc>
                        <a:spcBef>
                          <a:spcPct val="0"/>
                        </a:spcBef>
                        <a:buClrTx/>
                        <a:buFont typeface="Arial" panose="020B0604020202020204" pitchFamily="34" charset="0"/>
                        <a:buChar char="•"/>
                      </a:pPr>
                      <a:r>
                        <a:rPr lang="en-US" altLang="en-US" sz="1800" dirty="0"/>
                        <a:t>Limited information flow between hierarchy levels</a:t>
                      </a:r>
                      <a:endParaRPr lang="de-DE" dirty="0"/>
                    </a:p>
                  </a:txBody>
                  <a:tcPr/>
                </a:tc>
                <a:extLst>
                  <a:ext uri="{0D108BD9-81ED-4DB2-BD59-A6C34878D82A}">
                    <a16:rowId xmlns:a16="http://schemas.microsoft.com/office/drawing/2014/main" val="599605303"/>
                  </a:ext>
                </a:extLst>
              </a:tr>
            </a:tbl>
          </a:graphicData>
        </a:graphic>
      </p:graphicFrame>
      <p:sp>
        <p:nvSpPr>
          <p:cNvPr id="28" name="Text Box 21">
            <a:extLst>
              <a:ext uri="{FF2B5EF4-FFF2-40B4-BE49-F238E27FC236}">
                <a16:creationId xmlns:a16="http://schemas.microsoft.com/office/drawing/2014/main" id="{FA4EC3C7-D7B8-4857-9BBC-637D8393376D}"/>
              </a:ext>
            </a:extLst>
          </p:cNvPr>
          <p:cNvSpPr txBox="1">
            <a:spLocks noChangeArrowheads="1"/>
          </p:cNvSpPr>
          <p:nvPr/>
        </p:nvSpPr>
        <p:spPr bwMode="auto">
          <a:xfrm>
            <a:off x="10008866" y="6046136"/>
            <a:ext cx="1499128" cy="24622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50000"/>
              </a:spcBef>
              <a:buClrTx/>
              <a:buFontTx/>
              <a:buNone/>
            </a:pPr>
            <a:r>
              <a:rPr lang="en-US" altLang="en-US" sz="1000" dirty="0" err="1">
                <a:latin typeface="Calibri" panose="020F0502020204030204" pitchFamily="34" charset="0"/>
                <a:ea typeface="MS Mincho" panose="02020609040205080304" pitchFamily="49" charset="-128"/>
              </a:rPr>
              <a:t>Welge</a:t>
            </a:r>
            <a:r>
              <a:rPr lang="en-US" altLang="en-US" sz="1000" dirty="0">
                <a:latin typeface="Calibri" panose="020F0502020204030204" pitchFamily="34" charset="0"/>
                <a:ea typeface="MS Mincho" panose="02020609040205080304" pitchFamily="49" charset="-128"/>
              </a:rPr>
              <a:t> </a:t>
            </a:r>
            <a:r>
              <a:rPr lang="en-US" altLang="en-US" sz="1000" dirty="0" err="1">
                <a:latin typeface="Calibri" panose="020F0502020204030204" pitchFamily="34" charset="0"/>
                <a:ea typeface="MS Mincho" panose="02020609040205080304" pitchFamily="49" charset="-128"/>
              </a:rPr>
              <a:t>Holtbrügge</a:t>
            </a:r>
            <a:r>
              <a:rPr lang="en-US" altLang="en-US" sz="1000" dirty="0">
                <a:latin typeface="Calibri" panose="020F0502020204030204" pitchFamily="34" charset="0"/>
                <a:ea typeface="MS Mincho" panose="02020609040205080304" pitchFamily="49" charset="-128"/>
              </a:rPr>
              <a:t> (2010)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a:extLst>
              <a:ext uri="{FF2B5EF4-FFF2-40B4-BE49-F238E27FC236}">
                <a16:creationId xmlns:a16="http://schemas.microsoft.com/office/drawing/2014/main" id="{A209B198-6E33-428F-B8AD-0784AE8D656B}"/>
              </a:ext>
            </a:extLst>
          </p:cNvPr>
          <p:cNvSpPr>
            <a:spLocks noGrp="1"/>
          </p:cNvSpPr>
          <p:nvPr>
            <p:ph type="title"/>
          </p:nvPr>
        </p:nvSpPr>
        <p:spPr>
          <a:xfrm>
            <a:off x="620718" y="494770"/>
            <a:ext cx="9103252"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defRPr/>
            </a:pPr>
            <a:r>
              <a:rPr lang="de-DE" altLang="de-DE" sz="4000" dirty="0"/>
              <a:t>International </a:t>
            </a:r>
            <a:r>
              <a:rPr lang="de-DE" altLang="de-DE" sz="4000" dirty="0" err="1"/>
              <a:t>Comparison</a:t>
            </a:r>
            <a:r>
              <a:rPr lang="de-DE" altLang="de-DE" sz="4000" dirty="0"/>
              <a:t> </a:t>
            </a:r>
            <a:r>
              <a:rPr lang="de-DE" altLang="de-DE" sz="4000" dirty="0" err="1"/>
              <a:t>of</a:t>
            </a:r>
            <a:r>
              <a:rPr lang="de-DE" altLang="de-DE" sz="4000" dirty="0"/>
              <a:t> Motivators</a:t>
            </a:r>
          </a:p>
        </p:txBody>
      </p:sp>
      <p:pic>
        <p:nvPicPr>
          <p:cNvPr id="63492" name="Picture 2">
            <a:extLst>
              <a:ext uri="{FF2B5EF4-FFF2-40B4-BE49-F238E27FC236}">
                <a16:creationId xmlns:a16="http://schemas.microsoft.com/office/drawing/2014/main" id="{FF84FB1A-4481-4D14-A328-9DD0F0CAEA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103" t="28770" r="22359" b="29086"/>
          <a:stretch/>
        </p:blipFill>
        <p:spPr bwMode="auto">
          <a:xfrm>
            <a:off x="934240" y="1773240"/>
            <a:ext cx="8833650" cy="4061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5F5F5F"/>
                </a:solidFill>
                <a:miter lim="800000"/>
                <a:headEnd/>
                <a:tailEnd/>
              </a14:hiddenLine>
            </a:ext>
          </a:extLst>
        </p:spPr>
      </p:pic>
      <p:sp>
        <p:nvSpPr>
          <p:cNvPr id="2" name="Rechteck 1">
            <a:extLst>
              <a:ext uri="{FF2B5EF4-FFF2-40B4-BE49-F238E27FC236}">
                <a16:creationId xmlns:a16="http://schemas.microsoft.com/office/drawing/2014/main" id="{8B4959E1-A6A3-48C5-9A51-CB84C99DABF7}"/>
              </a:ext>
            </a:extLst>
          </p:cNvPr>
          <p:cNvSpPr/>
          <p:nvPr/>
        </p:nvSpPr>
        <p:spPr>
          <a:xfrm>
            <a:off x="8408866" y="5835134"/>
            <a:ext cx="2630207" cy="307777"/>
          </a:xfrm>
          <a:prstGeom prst="rect">
            <a:avLst/>
          </a:prstGeom>
        </p:spPr>
        <p:txBody>
          <a:bodyPr wrap="none">
            <a:spAutoFit/>
          </a:bodyPr>
          <a:lstStyle/>
          <a:p>
            <a:r>
              <a:rPr lang="de-DE" sz="1400" dirty="0"/>
              <a:t>Source: </a:t>
            </a:r>
            <a:r>
              <a:rPr lang="de-DE" sz="1400" dirty="0" err="1"/>
              <a:t>Rehu</a:t>
            </a:r>
            <a:r>
              <a:rPr lang="de-DE" sz="1400" dirty="0"/>
              <a:t>, </a:t>
            </a:r>
            <a:r>
              <a:rPr lang="de-DE" sz="1400" dirty="0" err="1"/>
              <a:t>Lusk</a:t>
            </a:r>
            <a:r>
              <a:rPr lang="de-DE" sz="1400" dirty="0"/>
              <a:t>, Wolff (2005). </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2">
            <a:extLst>
              <a:ext uri="{FF2B5EF4-FFF2-40B4-BE49-F238E27FC236}">
                <a16:creationId xmlns:a16="http://schemas.microsoft.com/office/drawing/2014/main" id="{79CEC7D7-C899-454C-B4E0-0B23443294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103" t="26390" r="23251" b="29996"/>
          <a:stretch/>
        </p:blipFill>
        <p:spPr bwMode="auto">
          <a:xfrm>
            <a:off x="1194374" y="1692276"/>
            <a:ext cx="8357615" cy="4048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5F5F5F"/>
                </a:solidFill>
                <a:miter lim="800000"/>
                <a:headEnd/>
                <a:tailEnd/>
              </a14:hiddenLine>
            </a:ext>
          </a:extLst>
        </p:spPr>
      </p:pic>
      <p:sp>
        <p:nvSpPr>
          <p:cNvPr id="8" name="Titel 1">
            <a:extLst>
              <a:ext uri="{FF2B5EF4-FFF2-40B4-BE49-F238E27FC236}">
                <a16:creationId xmlns:a16="http://schemas.microsoft.com/office/drawing/2014/main" id="{3AE31D72-A76E-41AA-A80F-EFF1CE846B71}"/>
              </a:ext>
            </a:extLst>
          </p:cNvPr>
          <p:cNvSpPr>
            <a:spLocks noGrp="1"/>
          </p:cNvSpPr>
          <p:nvPr>
            <p:ph type="title"/>
          </p:nvPr>
        </p:nvSpPr>
        <p:spPr>
          <a:xfrm>
            <a:off x="620718" y="494770"/>
            <a:ext cx="9103252"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defRPr/>
            </a:pPr>
            <a:r>
              <a:rPr lang="de-DE" altLang="de-DE" sz="4000" dirty="0"/>
              <a:t>International </a:t>
            </a:r>
            <a:r>
              <a:rPr lang="de-DE" altLang="de-DE" sz="4000" dirty="0" err="1"/>
              <a:t>Comparison</a:t>
            </a:r>
            <a:r>
              <a:rPr lang="de-DE" altLang="de-DE" sz="4000" dirty="0"/>
              <a:t> </a:t>
            </a:r>
            <a:r>
              <a:rPr lang="de-DE" altLang="de-DE" sz="4000" dirty="0" err="1"/>
              <a:t>of</a:t>
            </a:r>
            <a:r>
              <a:rPr lang="de-DE" altLang="de-DE" sz="4000" dirty="0"/>
              <a:t> De-Motivators</a:t>
            </a:r>
          </a:p>
        </p:txBody>
      </p:sp>
      <p:sp>
        <p:nvSpPr>
          <p:cNvPr id="10" name="Rechteck 9">
            <a:extLst>
              <a:ext uri="{FF2B5EF4-FFF2-40B4-BE49-F238E27FC236}">
                <a16:creationId xmlns:a16="http://schemas.microsoft.com/office/drawing/2014/main" id="{27BD38A0-4B42-4799-A3C0-9A134FD78C4D}"/>
              </a:ext>
            </a:extLst>
          </p:cNvPr>
          <p:cNvSpPr/>
          <p:nvPr/>
        </p:nvSpPr>
        <p:spPr>
          <a:xfrm>
            <a:off x="8408866" y="5835134"/>
            <a:ext cx="2630207" cy="307777"/>
          </a:xfrm>
          <a:prstGeom prst="rect">
            <a:avLst/>
          </a:prstGeom>
        </p:spPr>
        <p:txBody>
          <a:bodyPr wrap="none">
            <a:spAutoFit/>
          </a:bodyPr>
          <a:lstStyle/>
          <a:p>
            <a:r>
              <a:rPr lang="de-DE" sz="1400" dirty="0"/>
              <a:t>Source: </a:t>
            </a:r>
            <a:r>
              <a:rPr lang="de-DE" sz="1400" dirty="0" err="1"/>
              <a:t>Rehu</a:t>
            </a:r>
            <a:r>
              <a:rPr lang="de-DE" sz="1400" dirty="0"/>
              <a:t>, </a:t>
            </a:r>
            <a:r>
              <a:rPr lang="de-DE" sz="1400" dirty="0" err="1"/>
              <a:t>Lusk</a:t>
            </a:r>
            <a:r>
              <a:rPr lang="de-DE" sz="1400" dirty="0"/>
              <a:t>, Wolff (2005). </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523E692A-6787-4787-8D77-D1077BE41272}"/>
              </a:ext>
            </a:extLst>
          </p:cNvPr>
          <p:cNvSpPr txBox="1">
            <a:spLocks/>
          </p:cNvSpPr>
          <p:nvPr/>
        </p:nvSpPr>
        <p:spPr bwMode="auto">
          <a:xfrm>
            <a:off x="801471" y="618023"/>
            <a:ext cx="9420442"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3125" rtl="0" eaLnBrk="0" fontAlgn="base" hangingPunct="0">
              <a:spcBef>
                <a:spcPct val="0"/>
              </a:spcBef>
              <a:spcAft>
                <a:spcPct val="0"/>
              </a:spcAft>
              <a:defRPr sz="2400" b="1">
                <a:solidFill>
                  <a:srgbClr val="545B60"/>
                </a:solidFill>
                <a:latin typeface="+mj-lt"/>
                <a:ea typeface="+mj-ea"/>
                <a:cs typeface="+mj-cs"/>
              </a:defRPr>
            </a:lvl1pPr>
            <a:lvl2pPr algn="l" defTabSz="873125" rtl="0" eaLnBrk="0" fontAlgn="base" hangingPunct="0">
              <a:spcBef>
                <a:spcPct val="0"/>
              </a:spcBef>
              <a:spcAft>
                <a:spcPct val="0"/>
              </a:spcAft>
              <a:defRPr sz="2400" b="1">
                <a:solidFill>
                  <a:srgbClr val="545B60"/>
                </a:solidFill>
                <a:latin typeface="Garamond" pitchFamily="18" charset="0"/>
              </a:defRPr>
            </a:lvl2pPr>
            <a:lvl3pPr algn="l" defTabSz="873125" rtl="0" eaLnBrk="0" fontAlgn="base" hangingPunct="0">
              <a:spcBef>
                <a:spcPct val="0"/>
              </a:spcBef>
              <a:spcAft>
                <a:spcPct val="0"/>
              </a:spcAft>
              <a:defRPr sz="2400" b="1">
                <a:solidFill>
                  <a:srgbClr val="545B60"/>
                </a:solidFill>
                <a:latin typeface="Garamond" pitchFamily="18" charset="0"/>
              </a:defRPr>
            </a:lvl3pPr>
            <a:lvl4pPr algn="l" defTabSz="873125" rtl="0" eaLnBrk="0" fontAlgn="base" hangingPunct="0">
              <a:spcBef>
                <a:spcPct val="0"/>
              </a:spcBef>
              <a:spcAft>
                <a:spcPct val="0"/>
              </a:spcAft>
              <a:defRPr sz="2400" b="1">
                <a:solidFill>
                  <a:srgbClr val="545B60"/>
                </a:solidFill>
                <a:latin typeface="Garamond" pitchFamily="18" charset="0"/>
              </a:defRPr>
            </a:lvl4pPr>
            <a:lvl5pPr algn="l" defTabSz="873125" rtl="0" eaLnBrk="0" fontAlgn="base" hangingPunct="0">
              <a:spcBef>
                <a:spcPct val="0"/>
              </a:spcBef>
              <a:spcAft>
                <a:spcPct val="0"/>
              </a:spcAft>
              <a:defRPr sz="2400" b="1">
                <a:solidFill>
                  <a:srgbClr val="545B60"/>
                </a:solidFill>
                <a:latin typeface="Garamond" pitchFamily="18" charset="0"/>
              </a:defRPr>
            </a:lvl5pPr>
            <a:lvl6pPr marL="457200" algn="l" defTabSz="873125" rtl="0" fontAlgn="base">
              <a:spcBef>
                <a:spcPct val="0"/>
              </a:spcBef>
              <a:spcAft>
                <a:spcPct val="0"/>
              </a:spcAft>
              <a:defRPr sz="2400" b="1">
                <a:solidFill>
                  <a:srgbClr val="545B60"/>
                </a:solidFill>
                <a:latin typeface="Garamond" pitchFamily="18" charset="0"/>
              </a:defRPr>
            </a:lvl6pPr>
            <a:lvl7pPr marL="914400" algn="l" defTabSz="873125" rtl="0" fontAlgn="base">
              <a:spcBef>
                <a:spcPct val="0"/>
              </a:spcBef>
              <a:spcAft>
                <a:spcPct val="0"/>
              </a:spcAft>
              <a:defRPr sz="2400" b="1">
                <a:solidFill>
                  <a:srgbClr val="545B60"/>
                </a:solidFill>
                <a:latin typeface="Garamond" pitchFamily="18" charset="0"/>
              </a:defRPr>
            </a:lvl7pPr>
            <a:lvl8pPr marL="1371600" algn="l" defTabSz="873125" rtl="0" fontAlgn="base">
              <a:spcBef>
                <a:spcPct val="0"/>
              </a:spcBef>
              <a:spcAft>
                <a:spcPct val="0"/>
              </a:spcAft>
              <a:defRPr sz="2400" b="1">
                <a:solidFill>
                  <a:srgbClr val="545B60"/>
                </a:solidFill>
                <a:latin typeface="Garamond" pitchFamily="18" charset="0"/>
              </a:defRPr>
            </a:lvl8pPr>
            <a:lvl9pPr marL="1828800" algn="l" defTabSz="873125" rtl="0" fontAlgn="base">
              <a:spcBef>
                <a:spcPct val="0"/>
              </a:spcBef>
              <a:spcAft>
                <a:spcPct val="0"/>
              </a:spcAft>
              <a:defRPr sz="2400" b="1">
                <a:solidFill>
                  <a:srgbClr val="545B60"/>
                </a:solidFill>
                <a:latin typeface="Garamond" pitchFamily="18" charset="0"/>
              </a:defRPr>
            </a:lvl9pPr>
          </a:lstStyle>
          <a:p>
            <a:pPr eaLnBrk="1" hangingPunct="1">
              <a:defRPr/>
            </a:pPr>
            <a:r>
              <a:rPr lang="en-US" altLang="de-DE" sz="4000" b="0" dirty="0">
                <a:solidFill>
                  <a:srgbClr val="404041"/>
                </a:solidFill>
                <a:latin typeface="Calibri" panose="020F0502020204030204" pitchFamily="34" charset="0"/>
                <a:ea typeface="Adobe Fan Heiti Std B" panose="020B0700000000000000" pitchFamily="34" charset="-128"/>
              </a:rPr>
              <a:t>Performance Appraisals and Compensation</a:t>
            </a:r>
            <a:endParaRPr lang="de-DE" sz="4000" b="0" dirty="0">
              <a:solidFill>
                <a:srgbClr val="404041"/>
              </a:solidFill>
              <a:latin typeface="Calibri" panose="020F0502020204030204" pitchFamily="34" charset="0"/>
              <a:ea typeface="Adobe Fan Heiti Std B" panose="020B0700000000000000" pitchFamily="34" charset="-128"/>
            </a:endParaRPr>
          </a:p>
          <a:p>
            <a:pPr eaLnBrk="1" hangingPunct="1">
              <a:defRPr/>
            </a:pPr>
            <a:endParaRPr lang="en-US" altLang="de-DE" b="0" kern="0" dirty="0">
              <a:latin typeface="Calibri" panose="020F0502020204030204" pitchFamily="34" charset="0"/>
            </a:endParaRPr>
          </a:p>
        </p:txBody>
      </p:sp>
      <p:graphicFrame>
        <p:nvGraphicFramePr>
          <p:cNvPr id="4" name="Diagramm 3">
            <a:extLst>
              <a:ext uri="{FF2B5EF4-FFF2-40B4-BE49-F238E27FC236}">
                <a16:creationId xmlns:a16="http://schemas.microsoft.com/office/drawing/2014/main" id="{020AB43A-5CE8-4AE6-937E-DFF267B2D0C2}"/>
              </a:ext>
            </a:extLst>
          </p:cNvPr>
          <p:cNvGraphicFramePr/>
          <p:nvPr>
            <p:extLst>
              <p:ext uri="{D42A27DB-BD31-4B8C-83A1-F6EECF244321}">
                <p14:modId xmlns:p14="http://schemas.microsoft.com/office/powerpoint/2010/main" val="3668193919"/>
              </p:ext>
            </p:extLst>
          </p:nvPr>
        </p:nvGraphicFramePr>
        <p:xfrm>
          <a:off x="801471" y="1441342"/>
          <a:ext cx="10093757" cy="4448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feld 9">
            <a:extLst>
              <a:ext uri="{FF2B5EF4-FFF2-40B4-BE49-F238E27FC236}">
                <a16:creationId xmlns:a16="http://schemas.microsoft.com/office/drawing/2014/main" id="{C52E184B-E7D5-4CBA-8B4D-EEDC01A735E7}"/>
              </a:ext>
            </a:extLst>
          </p:cNvPr>
          <p:cNvSpPr txBox="1"/>
          <p:nvPr/>
        </p:nvSpPr>
        <p:spPr>
          <a:xfrm>
            <a:off x="6958739" y="5890310"/>
            <a:ext cx="3115159" cy="276999"/>
          </a:xfrm>
          <a:prstGeom prst="rect">
            <a:avLst/>
          </a:prstGeom>
          <a:noFill/>
        </p:spPr>
        <p:txBody>
          <a:bodyPr wrap="square" rtlCol="0">
            <a:spAutoFit/>
          </a:bodyPr>
          <a:lstStyle/>
          <a:p>
            <a:r>
              <a:rPr lang="de-DE" sz="1200" dirty="0"/>
              <a:t>Source: Griffin, </a:t>
            </a:r>
            <a:r>
              <a:rPr lang="de-DE" sz="1200" dirty="0" err="1"/>
              <a:t>Pustay</a:t>
            </a:r>
            <a:r>
              <a:rPr lang="de-DE" sz="1200" dirty="0"/>
              <a:t> (2013)</a:t>
            </a:r>
          </a:p>
        </p:txBody>
      </p:sp>
    </p:spTree>
  </p:cSld>
  <p:clrMapOvr>
    <a:masterClrMapping/>
  </p:clrMapOvr>
  <p:transition>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5498E013-4297-4AC3-A4E1-95EC6A67E19C}"/>
              </a:ext>
            </a:extLst>
          </p:cNvPr>
          <p:cNvGraphicFramePr/>
          <p:nvPr>
            <p:extLst>
              <p:ext uri="{D42A27DB-BD31-4B8C-83A1-F6EECF244321}">
                <p14:modId xmlns:p14="http://schemas.microsoft.com/office/powerpoint/2010/main" val="839667803"/>
              </p:ext>
            </p:extLst>
          </p:nvPr>
        </p:nvGraphicFramePr>
        <p:xfrm>
          <a:off x="2032000" y="1937287"/>
          <a:ext cx="8128000" cy="4201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el 1">
            <a:extLst>
              <a:ext uri="{FF2B5EF4-FFF2-40B4-BE49-F238E27FC236}">
                <a16:creationId xmlns:a16="http://schemas.microsoft.com/office/drawing/2014/main" id="{E0B6ACBB-3D36-40A0-B51D-9E5CCC8F9ADA}"/>
              </a:ext>
            </a:extLst>
          </p:cNvPr>
          <p:cNvSpPr txBox="1">
            <a:spLocks/>
          </p:cNvSpPr>
          <p:nvPr/>
        </p:nvSpPr>
        <p:spPr bwMode="auto">
          <a:xfrm>
            <a:off x="801471" y="618023"/>
            <a:ext cx="9420442"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3125" rtl="0" eaLnBrk="0" fontAlgn="base" hangingPunct="0">
              <a:spcBef>
                <a:spcPct val="0"/>
              </a:spcBef>
              <a:spcAft>
                <a:spcPct val="0"/>
              </a:spcAft>
              <a:defRPr sz="2400" b="1">
                <a:solidFill>
                  <a:srgbClr val="545B60"/>
                </a:solidFill>
                <a:latin typeface="+mj-lt"/>
                <a:ea typeface="+mj-ea"/>
                <a:cs typeface="+mj-cs"/>
              </a:defRPr>
            </a:lvl1pPr>
            <a:lvl2pPr algn="l" defTabSz="873125" rtl="0" eaLnBrk="0" fontAlgn="base" hangingPunct="0">
              <a:spcBef>
                <a:spcPct val="0"/>
              </a:spcBef>
              <a:spcAft>
                <a:spcPct val="0"/>
              </a:spcAft>
              <a:defRPr sz="2400" b="1">
                <a:solidFill>
                  <a:srgbClr val="545B60"/>
                </a:solidFill>
                <a:latin typeface="Garamond" pitchFamily="18" charset="0"/>
              </a:defRPr>
            </a:lvl2pPr>
            <a:lvl3pPr algn="l" defTabSz="873125" rtl="0" eaLnBrk="0" fontAlgn="base" hangingPunct="0">
              <a:spcBef>
                <a:spcPct val="0"/>
              </a:spcBef>
              <a:spcAft>
                <a:spcPct val="0"/>
              </a:spcAft>
              <a:defRPr sz="2400" b="1">
                <a:solidFill>
                  <a:srgbClr val="545B60"/>
                </a:solidFill>
                <a:latin typeface="Garamond" pitchFamily="18" charset="0"/>
              </a:defRPr>
            </a:lvl3pPr>
            <a:lvl4pPr algn="l" defTabSz="873125" rtl="0" eaLnBrk="0" fontAlgn="base" hangingPunct="0">
              <a:spcBef>
                <a:spcPct val="0"/>
              </a:spcBef>
              <a:spcAft>
                <a:spcPct val="0"/>
              </a:spcAft>
              <a:defRPr sz="2400" b="1">
                <a:solidFill>
                  <a:srgbClr val="545B60"/>
                </a:solidFill>
                <a:latin typeface="Garamond" pitchFamily="18" charset="0"/>
              </a:defRPr>
            </a:lvl4pPr>
            <a:lvl5pPr algn="l" defTabSz="873125" rtl="0" eaLnBrk="0" fontAlgn="base" hangingPunct="0">
              <a:spcBef>
                <a:spcPct val="0"/>
              </a:spcBef>
              <a:spcAft>
                <a:spcPct val="0"/>
              </a:spcAft>
              <a:defRPr sz="2400" b="1">
                <a:solidFill>
                  <a:srgbClr val="545B60"/>
                </a:solidFill>
                <a:latin typeface="Garamond" pitchFamily="18" charset="0"/>
              </a:defRPr>
            </a:lvl5pPr>
            <a:lvl6pPr marL="457200" algn="l" defTabSz="873125" rtl="0" fontAlgn="base">
              <a:spcBef>
                <a:spcPct val="0"/>
              </a:spcBef>
              <a:spcAft>
                <a:spcPct val="0"/>
              </a:spcAft>
              <a:defRPr sz="2400" b="1">
                <a:solidFill>
                  <a:srgbClr val="545B60"/>
                </a:solidFill>
                <a:latin typeface="Garamond" pitchFamily="18" charset="0"/>
              </a:defRPr>
            </a:lvl6pPr>
            <a:lvl7pPr marL="914400" algn="l" defTabSz="873125" rtl="0" fontAlgn="base">
              <a:spcBef>
                <a:spcPct val="0"/>
              </a:spcBef>
              <a:spcAft>
                <a:spcPct val="0"/>
              </a:spcAft>
              <a:defRPr sz="2400" b="1">
                <a:solidFill>
                  <a:srgbClr val="545B60"/>
                </a:solidFill>
                <a:latin typeface="Garamond" pitchFamily="18" charset="0"/>
              </a:defRPr>
            </a:lvl7pPr>
            <a:lvl8pPr marL="1371600" algn="l" defTabSz="873125" rtl="0" fontAlgn="base">
              <a:spcBef>
                <a:spcPct val="0"/>
              </a:spcBef>
              <a:spcAft>
                <a:spcPct val="0"/>
              </a:spcAft>
              <a:defRPr sz="2400" b="1">
                <a:solidFill>
                  <a:srgbClr val="545B60"/>
                </a:solidFill>
                <a:latin typeface="Garamond" pitchFamily="18" charset="0"/>
              </a:defRPr>
            </a:lvl8pPr>
            <a:lvl9pPr marL="1828800" algn="l" defTabSz="873125" rtl="0" fontAlgn="base">
              <a:spcBef>
                <a:spcPct val="0"/>
              </a:spcBef>
              <a:spcAft>
                <a:spcPct val="0"/>
              </a:spcAft>
              <a:defRPr sz="2400" b="1">
                <a:solidFill>
                  <a:srgbClr val="545B60"/>
                </a:solidFill>
                <a:latin typeface="Garamond" pitchFamily="18" charset="0"/>
              </a:defRPr>
            </a:lvl9pPr>
          </a:lstStyle>
          <a:p>
            <a:pPr eaLnBrk="1" hangingPunct="1">
              <a:defRPr/>
            </a:pPr>
            <a:r>
              <a:rPr lang="en-US" altLang="de-DE" sz="4000" b="0" dirty="0">
                <a:solidFill>
                  <a:srgbClr val="404041"/>
                </a:solidFill>
                <a:latin typeface="Calibri" panose="020F0502020204030204" pitchFamily="34" charset="0"/>
                <a:ea typeface="Adobe Fan Heiti Std B" panose="020B0700000000000000" pitchFamily="34" charset="-128"/>
              </a:rPr>
              <a:t>Performance Appraisals and Compensation</a:t>
            </a:r>
            <a:endParaRPr lang="de-DE" sz="4000" b="0" dirty="0">
              <a:solidFill>
                <a:srgbClr val="404041"/>
              </a:solidFill>
              <a:latin typeface="Calibri" panose="020F0502020204030204" pitchFamily="34" charset="0"/>
              <a:ea typeface="Adobe Fan Heiti Std B" panose="020B0700000000000000" pitchFamily="34" charset="-128"/>
            </a:endParaRPr>
          </a:p>
          <a:p>
            <a:pPr eaLnBrk="1" hangingPunct="1">
              <a:defRPr/>
            </a:pPr>
            <a:endParaRPr lang="en-US" altLang="de-DE" b="0" kern="0" dirty="0">
              <a:latin typeface="Calibri" panose="020F0502020204030204" pitchFamily="34" charset="0"/>
            </a:endParaRPr>
          </a:p>
        </p:txBody>
      </p:sp>
      <p:sp>
        <p:nvSpPr>
          <p:cNvPr id="17" name="Textfeld 16">
            <a:extLst>
              <a:ext uri="{FF2B5EF4-FFF2-40B4-BE49-F238E27FC236}">
                <a16:creationId xmlns:a16="http://schemas.microsoft.com/office/drawing/2014/main" id="{36FB7C6C-39D9-471F-9444-BB8D2723F8F8}"/>
              </a:ext>
            </a:extLst>
          </p:cNvPr>
          <p:cNvSpPr txBox="1"/>
          <p:nvPr/>
        </p:nvSpPr>
        <p:spPr>
          <a:xfrm>
            <a:off x="6958739" y="5890310"/>
            <a:ext cx="3115159" cy="276999"/>
          </a:xfrm>
          <a:prstGeom prst="rect">
            <a:avLst/>
          </a:prstGeom>
          <a:noFill/>
        </p:spPr>
        <p:txBody>
          <a:bodyPr wrap="square" rtlCol="0">
            <a:spAutoFit/>
          </a:bodyPr>
          <a:lstStyle/>
          <a:p>
            <a:r>
              <a:rPr lang="de-DE" sz="1200" dirty="0"/>
              <a:t>Source: Griffin, </a:t>
            </a:r>
            <a:r>
              <a:rPr lang="de-DE" sz="1200" dirty="0" err="1"/>
              <a:t>Pustay</a:t>
            </a:r>
            <a:r>
              <a:rPr lang="de-DE" sz="1200" dirty="0"/>
              <a:t> (2013)</a:t>
            </a:r>
          </a:p>
        </p:txBody>
      </p:sp>
    </p:spTree>
  </p:cSld>
  <p:clrMapOvr>
    <a:masterClrMapping/>
  </p:clrMapOvr>
  <p:transition>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4">
            <a:extLst>
              <a:ext uri="{FF2B5EF4-FFF2-40B4-BE49-F238E27FC236}">
                <a16:creationId xmlns:a16="http://schemas.microsoft.com/office/drawing/2014/main" id="{F1CED893-4670-4F1B-9867-AF02665E3399}"/>
              </a:ext>
            </a:extLst>
          </p:cNvPr>
          <p:cNvSpPr>
            <a:spLocks noGrp="1" noChangeArrowheads="1"/>
          </p:cNvSpPr>
          <p:nvPr>
            <p:ph type="title"/>
          </p:nvPr>
        </p:nvSpPr>
        <p:spPr>
          <a:xfrm>
            <a:off x="1031418" y="1279525"/>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defRPr/>
            </a:pPr>
            <a:r>
              <a:rPr lang="en-US" altLang="de-DE" sz="3600" dirty="0">
                <a:solidFill>
                  <a:schemeClr val="tx1"/>
                </a:solidFill>
                <a:latin typeface="+mn-lt"/>
              </a:rPr>
              <a:t>Compensation Packages </a:t>
            </a:r>
          </a:p>
        </p:txBody>
      </p:sp>
      <p:sp>
        <p:nvSpPr>
          <p:cNvPr id="1175557" name="AutoShape 5">
            <a:extLst>
              <a:ext uri="{FF2B5EF4-FFF2-40B4-BE49-F238E27FC236}">
                <a16:creationId xmlns:a16="http://schemas.microsoft.com/office/drawing/2014/main" id="{14EB7483-F798-4F2F-BCF6-5A23908E5034}"/>
              </a:ext>
            </a:extLst>
          </p:cNvPr>
          <p:cNvSpPr>
            <a:spLocks noChangeArrowheads="1"/>
          </p:cNvSpPr>
          <p:nvPr/>
        </p:nvSpPr>
        <p:spPr bwMode="auto">
          <a:xfrm>
            <a:off x="2650210" y="2422525"/>
            <a:ext cx="5579390" cy="1143000"/>
          </a:xfrm>
          <a:prstGeom prst="roundRect">
            <a:avLst>
              <a:gd name="adj" fmla="val 16667"/>
            </a:avLst>
          </a:prstGeom>
          <a:ln/>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altLang="de-DE" sz="2400" dirty="0">
                <a:solidFill>
                  <a:schemeClr val="tx1"/>
                </a:solidFill>
              </a:rPr>
              <a:t>Cost-of-living allowance</a:t>
            </a:r>
          </a:p>
        </p:txBody>
      </p:sp>
      <p:sp>
        <p:nvSpPr>
          <p:cNvPr id="1175558" name="AutoShape 6">
            <a:extLst>
              <a:ext uri="{FF2B5EF4-FFF2-40B4-BE49-F238E27FC236}">
                <a16:creationId xmlns:a16="http://schemas.microsoft.com/office/drawing/2014/main" id="{B5B144DD-A528-4DF3-B574-CBB318EEF218}"/>
              </a:ext>
            </a:extLst>
          </p:cNvPr>
          <p:cNvSpPr>
            <a:spLocks noChangeArrowheads="1"/>
          </p:cNvSpPr>
          <p:nvPr/>
        </p:nvSpPr>
        <p:spPr bwMode="auto">
          <a:xfrm>
            <a:off x="2650210" y="3794125"/>
            <a:ext cx="5579390" cy="1143000"/>
          </a:xfrm>
          <a:prstGeom prst="roundRect">
            <a:avLst>
              <a:gd name="adj" fmla="val 16667"/>
            </a:avLst>
          </a:prstGeom>
          <a:ln/>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altLang="de-DE" sz="2400" dirty="0">
                <a:solidFill>
                  <a:schemeClr val="tx1"/>
                </a:solidFill>
              </a:rPr>
              <a:t>Hardship premium</a:t>
            </a:r>
          </a:p>
        </p:txBody>
      </p:sp>
      <p:sp>
        <p:nvSpPr>
          <p:cNvPr id="1175559" name="AutoShape 7">
            <a:extLst>
              <a:ext uri="{FF2B5EF4-FFF2-40B4-BE49-F238E27FC236}">
                <a16:creationId xmlns:a16="http://schemas.microsoft.com/office/drawing/2014/main" id="{02EFCB35-316B-4A34-83C2-21686A3AE7FA}"/>
              </a:ext>
            </a:extLst>
          </p:cNvPr>
          <p:cNvSpPr>
            <a:spLocks noChangeArrowheads="1"/>
          </p:cNvSpPr>
          <p:nvPr/>
        </p:nvSpPr>
        <p:spPr bwMode="auto">
          <a:xfrm>
            <a:off x="2650210" y="5165725"/>
            <a:ext cx="5579390" cy="1143000"/>
          </a:xfrm>
          <a:prstGeom prst="roundRect">
            <a:avLst>
              <a:gd name="adj" fmla="val 16667"/>
            </a:avLst>
          </a:prstGeom>
          <a:ln/>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lvl1pPr eaLnBrk="0" hangingPunct="0">
              <a:lnSpc>
                <a:spcPct val="150000"/>
              </a:lnSpc>
              <a:buClr>
                <a:srgbClr val="858F95"/>
              </a:buClr>
              <a:buChar char="•"/>
              <a:defRPr sz="2000">
                <a:solidFill>
                  <a:schemeClr val="tx1"/>
                </a:solidFill>
                <a:latin typeface="Calibri" pitchFamily="34" charset="0"/>
              </a:defRPr>
            </a:lvl1pPr>
            <a:lvl2pPr marL="742950" indent="-285750" eaLnBrk="0" hangingPunct="0">
              <a:lnSpc>
                <a:spcPct val="150000"/>
              </a:lnSpc>
              <a:buClr>
                <a:srgbClr val="858F95"/>
              </a:buClr>
              <a:buChar char="•"/>
              <a:defRPr sz="2000">
                <a:solidFill>
                  <a:schemeClr val="tx1"/>
                </a:solidFill>
                <a:latin typeface="Calibri" pitchFamily="34" charset="0"/>
              </a:defRPr>
            </a:lvl2pPr>
            <a:lvl3pPr marL="1143000" indent="-228600" eaLnBrk="0" hangingPunct="0">
              <a:lnSpc>
                <a:spcPct val="150000"/>
              </a:lnSpc>
              <a:buClr>
                <a:srgbClr val="858F95"/>
              </a:buClr>
              <a:buChar char="•"/>
              <a:defRPr sz="2000">
                <a:solidFill>
                  <a:schemeClr val="tx1"/>
                </a:solidFill>
                <a:latin typeface="Calibri" pitchFamily="34" charset="0"/>
              </a:defRPr>
            </a:lvl3pPr>
            <a:lvl4pPr marL="1600200" indent="-228600" eaLnBrk="0" hangingPunct="0">
              <a:lnSpc>
                <a:spcPct val="150000"/>
              </a:lnSpc>
              <a:buClr>
                <a:srgbClr val="858F95"/>
              </a:buClr>
              <a:buChar char="•"/>
              <a:defRPr sz="2000">
                <a:solidFill>
                  <a:schemeClr val="tx1"/>
                </a:solidFill>
                <a:latin typeface="Calibri" pitchFamily="34" charset="0"/>
              </a:defRPr>
            </a:lvl4pPr>
            <a:lvl5pPr marL="2057400" indent="-228600" eaLnBrk="0" hangingPunct="0">
              <a:lnSpc>
                <a:spcPct val="150000"/>
              </a:lnSpc>
              <a:buClr>
                <a:srgbClr val="858F95"/>
              </a:buClr>
              <a:buChar char="•"/>
              <a:defRPr sz="2000">
                <a:solidFill>
                  <a:schemeClr val="tx1"/>
                </a:solidFill>
                <a:latin typeface="Calibri" pitchFamily="34" charset="0"/>
              </a:defRPr>
            </a:lvl5pPr>
            <a:lvl6pPr marL="2514600" indent="-228600" eaLnBrk="0" fontAlgn="base" hangingPunct="0">
              <a:lnSpc>
                <a:spcPct val="150000"/>
              </a:lnSpc>
              <a:spcBef>
                <a:spcPct val="0"/>
              </a:spcBef>
              <a:spcAft>
                <a:spcPct val="0"/>
              </a:spcAft>
              <a:buClr>
                <a:srgbClr val="858F95"/>
              </a:buClr>
              <a:buChar char="•"/>
              <a:defRPr sz="2000">
                <a:solidFill>
                  <a:schemeClr val="tx1"/>
                </a:solidFill>
                <a:latin typeface="Calibri" pitchFamily="34" charset="0"/>
              </a:defRPr>
            </a:lvl6pPr>
            <a:lvl7pPr marL="2971800" indent="-228600" eaLnBrk="0" fontAlgn="base" hangingPunct="0">
              <a:lnSpc>
                <a:spcPct val="150000"/>
              </a:lnSpc>
              <a:spcBef>
                <a:spcPct val="0"/>
              </a:spcBef>
              <a:spcAft>
                <a:spcPct val="0"/>
              </a:spcAft>
              <a:buClr>
                <a:srgbClr val="858F95"/>
              </a:buClr>
              <a:buChar char="•"/>
              <a:defRPr sz="2000">
                <a:solidFill>
                  <a:schemeClr val="tx1"/>
                </a:solidFill>
                <a:latin typeface="Calibri" pitchFamily="34" charset="0"/>
              </a:defRPr>
            </a:lvl7pPr>
            <a:lvl8pPr marL="3429000" indent="-228600" eaLnBrk="0" fontAlgn="base" hangingPunct="0">
              <a:lnSpc>
                <a:spcPct val="150000"/>
              </a:lnSpc>
              <a:spcBef>
                <a:spcPct val="0"/>
              </a:spcBef>
              <a:spcAft>
                <a:spcPct val="0"/>
              </a:spcAft>
              <a:buClr>
                <a:srgbClr val="858F95"/>
              </a:buClr>
              <a:buChar char="•"/>
              <a:defRPr sz="2000">
                <a:solidFill>
                  <a:schemeClr val="tx1"/>
                </a:solidFill>
                <a:latin typeface="Calibri" pitchFamily="34" charset="0"/>
              </a:defRPr>
            </a:lvl8pPr>
            <a:lvl9pPr marL="3886200" indent="-228600" eaLnBrk="0" fontAlgn="base" hangingPunct="0">
              <a:lnSpc>
                <a:spcPct val="150000"/>
              </a:lnSpc>
              <a:spcBef>
                <a:spcPct val="0"/>
              </a:spcBef>
              <a:spcAft>
                <a:spcPct val="0"/>
              </a:spcAft>
              <a:buClr>
                <a:srgbClr val="858F95"/>
              </a:buClr>
              <a:buChar char="•"/>
              <a:defRPr sz="2000">
                <a:solidFill>
                  <a:schemeClr val="tx1"/>
                </a:solidFill>
                <a:latin typeface="Calibri" pitchFamily="34" charset="0"/>
              </a:defRPr>
            </a:lvl9pPr>
          </a:lstStyle>
          <a:p>
            <a:pPr algn="ctr" eaLnBrk="1" hangingPunct="1">
              <a:lnSpc>
                <a:spcPct val="100000"/>
              </a:lnSpc>
              <a:buClrTx/>
              <a:buFontTx/>
              <a:buNone/>
              <a:defRPr/>
            </a:pPr>
            <a:r>
              <a:rPr lang="en-US" altLang="de-DE" sz="2400" dirty="0">
                <a:latin typeface="+mn-lt"/>
                <a:cs typeface="Calibri" panose="020F0502020204030204" pitchFamily="34" charset="0"/>
              </a:rPr>
              <a:t>Tax </a:t>
            </a:r>
            <a:r>
              <a:rPr lang="en-US" altLang="de-DE" sz="2400" dirty="0" err="1">
                <a:latin typeface="+mn-lt"/>
                <a:cs typeface="Calibri" panose="020F0502020204030204" pitchFamily="34" charset="0"/>
              </a:rPr>
              <a:t>equalisation</a:t>
            </a:r>
            <a:r>
              <a:rPr lang="en-US" altLang="de-DE" sz="2400" dirty="0">
                <a:latin typeface="+mn-lt"/>
                <a:cs typeface="Calibri" panose="020F0502020204030204" pitchFamily="34" charset="0"/>
              </a:rPr>
              <a:t> system</a:t>
            </a:r>
          </a:p>
        </p:txBody>
      </p:sp>
      <p:sp>
        <p:nvSpPr>
          <p:cNvPr id="11" name="Titel 1">
            <a:extLst>
              <a:ext uri="{FF2B5EF4-FFF2-40B4-BE49-F238E27FC236}">
                <a16:creationId xmlns:a16="http://schemas.microsoft.com/office/drawing/2014/main" id="{DAD50722-2EA2-44F3-9B28-34E55571EC03}"/>
              </a:ext>
            </a:extLst>
          </p:cNvPr>
          <p:cNvSpPr txBox="1">
            <a:spLocks/>
          </p:cNvSpPr>
          <p:nvPr/>
        </p:nvSpPr>
        <p:spPr bwMode="auto">
          <a:xfrm>
            <a:off x="801471" y="618023"/>
            <a:ext cx="9420442"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3125" rtl="0" eaLnBrk="0" fontAlgn="base" hangingPunct="0">
              <a:spcBef>
                <a:spcPct val="0"/>
              </a:spcBef>
              <a:spcAft>
                <a:spcPct val="0"/>
              </a:spcAft>
              <a:defRPr sz="2400" b="1">
                <a:solidFill>
                  <a:srgbClr val="545B60"/>
                </a:solidFill>
                <a:latin typeface="+mj-lt"/>
                <a:ea typeface="+mj-ea"/>
                <a:cs typeface="+mj-cs"/>
              </a:defRPr>
            </a:lvl1pPr>
            <a:lvl2pPr algn="l" defTabSz="873125" rtl="0" eaLnBrk="0" fontAlgn="base" hangingPunct="0">
              <a:spcBef>
                <a:spcPct val="0"/>
              </a:spcBef>
              <a:spcAft>
                <a:spcPct val="0"/>
              </a:spcAft>
              <a:defRPr sz="2400" b="1">
                <a:solidFill>
                  <a:srgbClr val="545B60"/>
                </a:solidFill>
                <a:latin typeface="Garamond" pitchFamily="18" charset="0"/>
              </a:defRPr>
            </a:lvl2pPr>
            <a:lvl3pPr algn="l" defTabSz="873125" rtl="0" eaLnBrk="0" fontAlgn="base" hangingPunct="0">
              <a:spcBef>
                <a:spcPct val="0"/>
              </a:spcBef>
              <a:spcAft>
                <a:spcPct val="0"/>
              </a:spcAft>
              <a:defRPr sz="2400" b="1">
                <a:solidFill>
                  <a:srgbClr val="545B60"/>
                </a:solidFill>
                <a:latin typeface="Garamond" pitchFamily="18" charset="0"/>
              </a:defRPr>
            </a:lvl3pPr>
            <a:lvl4pPr algn="l" defTabSz="873125" rtl="0" eaLnBrk="0" fontAlgn="base" hangingPunct="0">
              <a:spcBef>
                <a:spcPct val="0"/>
              </a:spcBef>
              <a:spcAft>
                <a:spcPct val="0"/>
              </a:spcAft>
              <a:defRPr sz="2400" b="1">
                <a:solidFill>
                  <a:srgbClr val="545B60"/>
                </a:solidFill>
                <a:latin typeface="Garamond" pitchFamily="18" charset="0"/>
              </a:defRPr>
            </a:lvl4pPr>
            <a:lvl5pPr algn="l" defTabSz="873125" rtl="0" eaLnBrk="0" fontAlgn="base" hangingPunct="0">
              <a:spcBef>
                <a:spcPct val="0"/>
              </a:spcBef>
              <a:spcAft>
                <a:spcPct val="0"/>
              </a:spcAft>
              <a:defRPr sz="2400" b="1">
                <a:solidFill>
                  <a:srgbClr val="545B60"/>
                </a:solidFill>
                <a:latin typeface="Garamond" pitchFamily="18" charset="0"/>
              </a:defRPr>
            </a:lvl5pPr>
            <a:lvl6pPr marL="457200" algn="l" defTabSz="873125" rtl="0" fontAlgn="base">
              <a:spcBef>
                <a:spcPct val="0"/>
              </a:spcBef>
              <a:spcAft>
                <a:spcPct val="0"/>
              </a:spcAft>
              <a:defRPr sz="2400" b="1">
                <a:solidFill>
                  <a:srgbClr val="545B60"/>
                </a:solidFill>
                <a:latin typeface="Garamond" pitchFamily="18" charset="0"/>
              </a:defRPr>
            </a:lvl6pPr>
            <a:lvl7pPr marL="914400" algn="l" defTabSz="873125" rtl="0" fontAlgn="base">
              <a:spcBef>
                <a:spcPct val="0"/>
              </a:spcBef>
              <a:spcAft>
                <a:spcPct val="0"/>
              </a:spcAft>
              <a:defRPr sz="2400" b="1">
                <a:solidFill>
                  <a:srgbClr val="545B60"/>
                </a:solidFill>
                <a:latin typeface="Garamond" pitchFamily="18" charset="0"/>
              </a:defRPr>
            </a:lvl7pPr>
            <a:lvl8pPr marL="1371600" algn="l" defTabSz="873125" rtl="0" fontAlgn="base">
              <a:spcBef>
                <a:spcPct val="0"/>
              </a:spcBef>
              <a:spcAft>
                <a:spcPct val="0"/>
              </a:spcAft>
              <a:defRPr sz="2400" b="1">
                <a:solidFill>
                  <a:srgbClr val="545B60"/>
                </a:solidFill>
                <a:latin typeface="Garamond" pitchFamily="18" charset="0"/>
              </a:defRPr>
            </a:lvl8pPr>
            <a:lvl9pPr marL="1828800" algn="l" defTabSz="873125" rtl="0" fontAlgn="base">
              <a:spcBef>
                <a:spcPct val="0"/>
              </a:spcBef>
              <a:spcAft>
                <a:spcPct val="0"/>
              </a:spcAft>
              <a:defRPr sz="2400" b="1">
                <a:solidFill>
                  <a:srgbClr val="545B60"/>
                </a:solidFill>
                <a:latin typeface="Garamond" pitchFamily="18" charset="0"/>
              </a:defRPr>
            </a:lvl9pPr>
          </a:lstStyle>
          <a:p>
            <a:pPr eaLnBrk="1" hangingPunct="1">
              <a:defRPr/>
            </a:pPr>
            <a:r>
              <a:rPr lang="en-US" altLang="de-DE" sz="4000" b="0" dirty="0">
                <a:solidFill>
                  <a:srgbClr val="404041"/>
                </a:solidFill>
                <a:latin typeface="Calibri" panose="020F0502020204030204" pitchFamily="34" charset="0"/>
                <a:ea typeface="Adobe Fan Heiti Std B" panose="020B0700000000000000" pitchFamily="34" charset="-128"/>
              </a:rPr>
              <a:t>Performance Appraisals and Compensation</a:t>
            </a:r>
            <a:endParaRPr lang="de-DE" sz="4000" b="0" dirty="0">
              <a:solidFill>
                <a:srgbClr val="404041"/>
              </a:solidFill>
              <a:latin typeface="Calibri" panose="020F0502020204030204" pitchFamily="34" charset="0"/>
              <a:ea typeface="Adobe Fan Heiti Std B" panose="020B0700000000000000" pitchFamily="34" charset="-128"/>
            </a:endParaRPr>
          </a:p>
          <a:p>
            <a:pPr eaLnBrk="1" hangingPunct="1">
              <a:defRPr/>
            </a:pPr>
            <a:endParaRPr lang="en-US" altLang="de-DE" b="0" kern="0" dirty="0">
              <a:latin typeface="Calibri" panose="020F0502020204030204" pitchFamily="34" charset="0"/>
            </a:endParaRPr>
          </a:p>
        </p:txBody>
      </p:sp>
      <p:sp>
        <p:nvSpPr>
          <p:cNvPr id="12" name="Textfeld 11">
            <a:extLst>
              <a:ext uri="{FF2B5EF4-FFF2-40B4-BE49-F238E27FC236}">
                <a16:creationId xmlns:a16="http://schemas.microsoft.com/office/drawing/2014/main" id="{9752952B-CD82-475A-8C9C-D1A5537B5286}"/>
              </a:ext>
            </a:extLst>
          </p:cNvPr>
          <p:cNvSpPr txBox="1"/>
          <p:nvPr/>
        </p:nvSpPr>
        <p:spPr>
          <a:xfrm>
            <a:off x="8555064" y="5962978"/>
            <a:ext cx="3115159" cy="276999"/>
          </a:xfrm>
          <a:prstGeom prst="rect">
            <a:avLst/>
          </a:prstGeom>
          <a:noFill/>
        </p:spPr>
        <p:txBody>
          <a:bodyPr wrap="square" rtlCol="0">
            <a:spAutoFit/>
          </a:bodyPr>
          <a:lstStyle/>
          <a:p>
            <a:r>
              <a:rPr lang="de-DE" sz="1200" dirty="0"/>
              <a:t>Source: Griffin, </a:t>
            </a:r>
            <a:r>
              <a:rPr lang="de-DE" sz="1200" dirty="0" err="1"/>
              <a:t>Pustay</a:t>
            </a:r>
            <a:r>
              <a:rPr lang="de-DE" sz="1200" dirty="0"/>
              <a:t> (2013)</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75557"/>
                                        </p:tgtEl>
                                        <p:attrNameLst>
                                          <p:attrName>style.visibility</p:attrName>
                                        </p:attrNameLst>
                                      </p:cBhvr>
                                      <p:to>
                                        <p:strVal val="visible"/>
                                      </p:to>
                                    </p:set>
                                    <p:animEffect transition="in" filter="blinds(horizontal)">
                                      <p:cBhvr>
                                        <p:cTn id="7" dur="500"/>
                                        <p:tgtEl>
                                          <p:spTgt spid="1175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75558"/>
                                        </p:tgtEl>
                                        <p:attrNameLst>
                                          <p:attrName>style.visibility</p:attrName>
                                        </p:attrNameLst>
                                      </p:cBhvr>
                                      <p:to>
                                        <p:strVal val="visible"/>
                                      </p:to>
                                    </p:set>
                                    <p:animEffect transition="in" filter="blinds(horizontal)">
                                      <p:cBhvr>
                                        <p:cTn id="12" dur="500"/>
                                        <p:tgtEl>
                                          <p:spTgt spid="11755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75559"/>
                                        </p:tgtEl>
                                        <p:attrNameLst>
                                          <p:attrName>style.visibility</p:attrName>
                                        </p:attrNameLst>
                                      </p:cBhvr>
                                      <p:to>
                                        <p:strVal val="visible"/>
                                      </p:to>
                                    </p:set>
                                    <p:animEffect transition="in" filter="blinds(horizontal)">
                                      <p:cBhvr>
                                        <p:cTn id="17" dur="500"/>
                                        <p:tgtEl>
                                          <p:spTgt spid="1175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557" grpId="0" animBg="1"/>
      <p:bldP spid="1175558" grpId="0" animBg="1"/>
      <p:bldP spid="117555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84AC34A0-293E-4936-A51C-56F05B92F114}"/>
              </a:ext>
            </a:extLst>
          </p:cNvPr>
          <p:cNvPicPr>
            <a:picLocks noChangeAspect="1"/>
          </p:cNvPicPr>
          <p:nvPr/>
        </p:nvPicPr>
        <p:blipFill>
          <a:blip r:embed="rId3"/>
          <a:stretch>
            <a:fillRect/>
          </a:stretch>
        </p:blipFill>
        <p:spPr>
          <a:xfrm>
            <a:off x="1374183" y="1115878"/>
            <a:ext cx="8327756" cy="5070959"/>
          </a:xfrm>
          <a:prstGeom prst="rect">
            <a:avLst/>
          </a:prstGeom>
        </p:spPr>
      </p:pic>
      <p:sp>
        <p:nvSpPr>
          <p:cNvPr id="10" name="Titel 1">
            <a:extLst>
              <a:ext uri="{FF2B5EF4-FFF2-40B4-BE49-F238E27FC236}">
                <a16:creationId xmlns:a16="http://schemas.microsoft.com/office/drawing/2014/main" id="{E35ED46B-E05F-4780-A328-2A879C12B296}"/>
              </a:ext>
            </a:extLst>
          </p:cNvPr>
          <p:cNvSpPr txBox="1">
            <a:spLocks/>
          </p:cNvSpPr>
          <p:nvPr/>
        </p:nvSpPr>
        <p:spPr bwMode="auto">
          <a:xfrm>
            <a:off x="801471" y="618023"/>
            <a:ext cx="9420442"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3125" rtl="0" eaLnBrk="0" fontAlgn="base" hangingPunct="0">
              <a:spcBef>
                <a:spcPct val="0"/>
              </a:spcBef>
              <a:spcAft>
                <a:spcPct val="0"/>
              </a:spcAft>
              <a:defRPr sz="2400" b="1">
                <a:solidFill>
                  <a:srgbClr val="545B60"/>
                </a:solidFill>
                <a:latin typeface="+mj-lt"/>
                <a:ea typeface="+mj-ea"/>
                <a:cs typeface="+mj-cs"/>
              </a:defRPr>
            </a:lvl1pPr>
            <a:lvl2pPr algn="l" defTabSz="873125" rtl="0" eaLnBrk="0" fontAlgn="base" hangingPunct="0">
              <a:spcBef>
                <a:spcPct val="0"/>
              </a:spcBef>
              <a:spcAft>
                <a:spcPct val="0"/>
              </a:spcAft>
              <a:defRPr sz="2400" b="1">
                <a:solidFill>
                  <a:srgbClr val="545B60"/>
                </a:solidFill>
                <a:latin typeface="Garamond" pitchFamily="18" charset="0"/>
              </a:defRPr>
            </a:lvl2pPr>
            <a:lvl3pPr algn="l" defTabSz="873125" rtl="0" eaLnBrk="0" fontAlgn="base" hangingPunct="0">
              <a:spcBef>
                <a:spcPct val="0"/>
              </a:spcBef>
              <a:spcAft>
                <a:spcPct val="0"/>
              </a:spcAft>
              <a:defRPr sz="2400" b="1">
                <a:solidFill>
                  <a:srgbClr val="545B60"/>
                </a:solidFill>
                <a:latin typeface="Garamond" pitchFamily="18" charset="0"/>
              </a:defRPr>
            </a:lvl3pPr>
            <a:lvl4pPr algn="l" defTabSz="873125" rtl="0" eaLnBrk="0" fontAlgn="base" hangingPunct="0">
              <a:spcBef>
                <a:spcPct val="0"/>
              </a:spcBef>
              <a:spcAft>
                <a:spcPct val="0"/>
              </a:spcAft>
              <a:defRPr sz="2400" b="1">
                <a:solidFill>
                  <a:srgbClr val="545B60"/>
                </a:solidFill>
                <a:latin typeface="Garamond" pitchFamily="18" charset="0"/>
              </a:defRPr>
            </a:lvl4pPr>
            <a:lvl5pPr algn="l" defTabSz="873125" rtl="0" eaLnBrk="0" fontAlgn="base" hangingPunct="0">
              <a:spcBef>
                <a:spcPct val="0"/>
              </a:spcBef>
              <a:spcAft>
                <a:spcPct val="0"/>
              </a:spcAft>
              <a:defRPr sz="2400" b="1">
                <a:solidFill>
                  <a:srgbClr val="545B60"/>
                </a:solidFill>
                <a:latin typeface="Garamond" pitchFamily="18" charset="0"/>
              </a:defRPr>
            </a:lvl5pPr>
            <a:lvl6pPr marL="457200" algn="l" defTabSz="873125" rtl="0" fontAlgn="base">
              <a:spcBef>
                <a:spcPct val="0"/>
              </a:spcBef>
              <a:spcAft>
                <a:spcPct val="0"/>
              </a:spcAft>
              <a:defRPr sz="2400" b="1">
                <a:solidFill>
                  <a:srgbClr val="545B60"/>
                </a:solidFill>
                <a:latin typeface="Garamond" pitchFamily="18" charset="0"/>
              </a:defRPr>
            </a:lvl6pPr>
            <a:lvl7pPr marL="914400" algn="l" defTabSz="873125" rtl="0" fontAlgn="base">
              <a:spcBef>
                <a:spcPct val="0"/>
              </a:spcBef>
              <a:spcAft>
                <a:spcPct val="0"/>
              </a:spcAft>
              <a:defRPr sz="2400" b="1">
                <a:solidFill>
                  <a:srgbClr val="545B60"/>
                </a:solidFill>
                <a:latin typeface="Garamond" pitchFamily="18" charset="0"/>
              </a:defRPr>
            </a:lvl7pPr>
            <a:lvl8pPr marL="1371600" algn="l" defTabSz="873125" rtl="0" fontAlgn="base">
              <a:spcBef>
                <a:spcPct val="0"/>
              </a:spcBef>
              <a:spcAft>
                <a:spcPct val="0"/>
              </a:spcAft>
              <a:defRPr sz="2400" b="1">
                <a:solidFill>
                  <a:srgbClr val="545B60"/>
                </a:solidFill>
                <a:latin typeface="Garamond" pitchFamily="18" charset="0"/>
              </a:defRPr>
            </a:lvl8pPr>
            <a:lvl9pPr marL="1828800" algn="l" defTabSz="873125" rtl="0" fontAlgn="base">
              <a:spcBef>
                <a:spcPct val="0"/>
              </a:spcBef>
              <a:spcAft>
                <a:spcPct val="0"/>
              </a:spcAft>
              <a:defRPr sz="2400" b="1">
                <a:solidFill>
                  <a:srgbClr val="545B60"/>
                </a:solidFill>
                <a:latin typeface="Garamond" pitchFamily="18" charset="0"/>
              </a:defRPr>
            </a:lvl9pPr>
          </a:lstStyle>
          <a:p>
            <a:pPr eaLnBrk="1" hangingPunct="1">
              <a:defRPr/>
            </a:pPr>
            <a:r>
              <a:rPr lang="en-US" altLang="de-DE" sz="4000" b="0" dirty="0">
                <a:solidFill>
                  <a:srgbClr val="404041"/>
                </a:solidFill>
                <a:latin typeface="Calibri" panose="020F0502020204030204" pitchFamily="34" charset="0"/>
                <a:ea typeface="Adobe Fan Heiti Std B" panose="020B0700000000000000" pitchFamily="34" charset="-128"/>
              </a:rPr>
              <a:t>Performance Appraisals and Compensation</a:t>
            </a:r>
            <a:endParaRPr lang="de-DE" sz="4000" b="0" dirty="0">
              <a:solidFill>
                <a:srgbClr val="404041"/>
              </a:solidFill>
              <a:latin typeface="Calibri" panose="020F0502020204030204" pitchFamily="34" charset="0"/>
              <a:ea typeface="Adobe Fan Heiti Std B" panose="020B0700000000000000" pitchFamily="34" charset="-128"/>
            </a:endParaRPr>
          </a:p>
          <a:p>
            <a:pPr eaLnBrk="1" hangingPunct="1">
              <a:defRPr/>
            </a:pPr>
            <a:endParaRPr lang="en-US" altLang="de-DE" b="0" kern="0" dirty="0">
              <a:latin typeface="Calibri" panose="020F0502020204030204" pitchFamily="34" charset="0"/>
            </a:endParaRPr>
          </a:p>
        </p:txBody>
      </p:sp>
    </p:spTree>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Organisational</a:t>
            </a:r>
            <a:r>
              <a:rPr lang="en-US" dirty="0"/>
              <a:t> Structure</a:t>
            </a:r>
          </a:p>
        </p:txBody>
      </p:sp>
      <p:sp>
        <p:nvSpPr>
          <p:cNvPr id="3" name="Content Placeholder 2"/>
          <p:cNvSpPr>
            <a:spLocks noGrp="1"/>
          </p:cNvSpPr>
          <p:nvPr>
            <p:ph idx="1"/>
          </p:nvPr>
        </p:nvSpPr>
        <p:spPr>
          <a:xfrm>
            <a:off x="838200" y="1825625"/>
            <a:ext cx="5113282" cy="4351338"/>
          </a:xfrm>
        </p:spPr>
        <p:txBody>
          <a:bodyPr>
            <a:normAutofit/>
          </a:bodyPr>
          <a:lstStyle/>
          <a:p>
            <a:r>
              <a:rPr lang="en-US" dirty="0"/>
              <a:t>Maintain a balance between structural stability and flexibility</a:t>
            </a:r>
          </a:p>
          <a:p>
            <a:r>
              <a:rPr lang="en-US" dirty="0" err="1"/>
              <a:t>Organisations</a:t>
            </a:r>
            <a:r>
              <a:rPr lang="en-US" dirty="0"/>
              <a:t> change their structures when inefficiencies force them to</a:t>
            </a:r>
          </a:p>
          <a:p>
            <a:endParaRPr lang="en-US" dirty="0"/>
          </a:p>
        </p:txBody>
      </p:sp>
      <p:graphicFrame>
        <p:nvGraphicFramePr>
          <p:cNvPr id="4" name="Diagramm 3">
            <a:extLst>
              <a:ext uri="{FF2B5EF4-FFF2-40B4-BE49-F238E27FC236}">
                <a16:creationId xmlns:a16="http://schemas.microsoft.com/office/drawing/2014/main" id="{B362EEA9-08B2-468A-978D-2B4AC9B46C6D}"/>
              </a:ext>
            </a:extLst>
          </p:cNvPr>
          <p:cNvGraphicFramePr/>
          <p:nvPr>
            <p:extLst>
              <p:ext uri="{D42A27DB-BD31-4B8C-83A1-F6EECF244321}">
                <p14:modId xmlns:p14="http://schemas.microsoft.com/office/powerpoint/2010/main" val="2047484600"/>
              </p:ext>
            </p:extLst>
          </p:nvPr>
        </p:nvGraphicFramePr>
        <p:xfrm>
          <a:off x="6096000" y="1560786"/>
          <a:ext cx="5113282" cy="4616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eck 4">
            <a:extLst>
              <a:ext uri="{FF2B5EF4-FFF2-40B4-BE49-F238E27FC236}">
                <a16:creationId xmlns:a16="http://schemas.microsoft.com/office/drawing/2014/main" id="{887B95DA-9C7E-430E-9E75-A5B19EE83E01}"/>
              </a:ext>
            </a:extLst>
          </p:cNvPr>
          <p:cNvSpPr/>
          <p:nvPr/>
        </p:nvSpPr>
        <p:spPr>
          <a:xfrm>
            <a:off x="265019" y="5894715"/>
            <a:ext cx="2518125" cy="307777"/>
          </a:xfrm>
          <a:prstGeom prst="rect">
            <a:avLst/>
          </a:prstGeom>
        </p:spPr>
        <p:txBody>
          <a:bodyPr wrap="none">
            <a:spAutoFit/>
          </a:bodyPr>
          <a:lstStyle/>
          <a:p>
            <a:r>
              <a:rPr lang="en-GB" sz="1400" dirty="0"/>
              <a:t>Daft, Murphy, Willmott, (2014). </a:t>
            </a:r>
            <a:endParaRPr lang="de-DE" sz="1400" dirty="0"/>
          </a:p>
        </p:txBody>
      </p:sp>
    </p:spTree>
    <p:extLst>
      <p:ext uri="{BB962C8B-B14F-4D97-AF65-F5344CB8AC3E}">
        <p14:creationId xmlns:p14="http://schemas.microsoft.com/office/powerpoint/2010/main" val="1929863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9EA90DC4-5A07-4817-8AD0-FEBA3DAF2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437" t="28967" r="26599" b="10318"/>
          <a:stretch>
            <a:fillRect/>
          </a:stretch>
        </p:blipFill>
        <p:spPr bwMode="auto">
          <a:xfrm>
            <a:off x="2873376" y="1280027"/>
            <a:ext cx="6720075" cy="4883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5F5F5F"/>
                </a:solidFill>
                <a:miter lim="800000"/>
                <a:headEnd/>
                <a:tailEnd/>
              </a14:hiddenLine>
            </a:ext>
          </a:extLst>
        </p:spPr>
      </p:pic>
      <p:sp>
        <p:nvSpPr>
          <p:cNvPr id="48130" name="Titel 1">
            <a:extLst>
              <a:ext uri="{FF2B5EF4-FFF2-40B4-BE49-F238E27FC236}">
                <a16:creationId xmlns:a16="http://schemas.microsoft.com/office/drawing/2014/main" id="{6BA6FBA9-6194-4C77-84A3-36659331A770}"/>
              </a:ext>
            </a:extLst>
          </p:cNvPr>
          <p:cNvSpPr>
            <a:spLocks noGrp="1"/>
          </p:cNvSpPr>
          <p:nvPr>
            <p:ph type="title"/>
          </p:nvPr>
        </p:nvSpPr>
        <p:spPr>
          <a:xfrm>
            <a:off x="325436" y="2669557"/>
            <a:ext cx="2601913"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0000"/>
          </a:bodyPr>
          <a:lstStyle/>
          <a:p>
            <a:pPr>
              <a:defRPr/>
            </a:pPr>
            <a:r>
              <a:rPr lang="en-US" altLang="de-DE" dirty="0">
                <a:solidFill>
                  <a:schemeClr val="tx1"/>
                </a:solidFill>
                <a:latin typeface="+mn-lt"/>
              </a:rPr>
              <a:t>Costs of Expatriate </a:t>
            </a:r>
            <a:r>
              <a:rPr lang="en-US" altLang="de-DE" dirty="0">
                <a:solidFill>
                  <a:schemeClr val="tx1"/>
                </a:solidFill>
              </a:rPr>
              <a:t>M</a:t>
            </a:r>
            <a:r>
              <a:rPr lang="en-US" altLang="de-DE" dirty="0">
                <a:solidFill>
                  <a:schemeClr val="tx1"/>
                </a:solidFill>
                <a:latin typeface="+mn-lt"/>
              </a:rPr>
              <a:t>anagers</a:t>
            </a:r>
          </a:p>
        </p:txBody>
      </p:sp>
      <p:sp>
        <p:nvSpPr>
          <p:cNvPr id="9" name="Titel 1">
            <a:extLst>
              <a:ext uri="{FF2B5EF4-FFF2-40B4-BE49-F238E27FC236}">
                <a16:creationId xmlns:a16="http://schemas.microsoft.com/office/drawing/2014/main" id="{868E6D9A-7203-4AD3-B5A3-A50E0CC300B6}"/>
              </a:ext>
            </a:extLst>
          </p:cNvPr>
          <p:cNvSpPr txBox="1">
            <a:spLocks/>
          </p:cNvSpPr>
          <p:nvPr/>
        </p:nvSpPr>
        <p:spPr bwMode="auto">
          <a:xfrm>
            <a:off x="801471" y="618023"/>
            <a:ext cx="9420442"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3125" rtl="0" eaLnBrk="0" fontAlgn="base" hangingPunct="0">
              <a:spcBef>
                <a:spcPct val="0"/>
              </a:spcBef>
              <a:spcAft>
                <a:spcPct val="0"/>
              </a:spcAft>
              <a:defRPr sz="2400" b="1">
                <a:solidFill>
                  <a:srgbClr val="545B60"/>
                </a:solidFill>
                <a:latin typeface="+mj-lt"/>
                <a:ea typeface="+mj-ea"/>
                <a:cs typeface="+mj-cs"/>
              </a:defRPr>
            </a:lvl1pPr>
            <a:lvl2pPr algn="l" defTabSz="873125" rtl="0" eaLnBrk="0" fontAlgn="base" hangingPunct="0">
              <a:spcBef>
                <a:spcPct val="0"/>
              </a:spcBef>
              <a:spcAft>
                <a:spcPct val="0"/>
              </a:spcAft>
              <a:defRPr sz="2400" b="1">
                <a:solidFill>
                  <a:srgbClr val="545B60"/>
                </a:solidFill>
                <a:latin typeface="Garamond" pitchFamily="18" charset="0"/>
              </a:defRPr>
            </a:lvl2pPr>
            <a:lvl3pPr algn="l" defTabSz="873125" rtl="0" eaLnBrk="0" fontAlgn="base" hangingPunct="0">
              <a:spcBef>
                <a:spcPct val="0"/>
              </a:spcBef>
              <a:spcAft>
                <a:spcPct val="0"/>
              </a:spcAft>
              <a:defRPr sz="2400" b="1">
                <a:solidFill>
                  <a:srgbClr val="545B60"/>
                </a:solidFill>
                <a:latin typeface="Garamond" pitchFamily="18" charset="0"/>
              </a:defRPr>
            </a:lvl3pPr>
            <a:lvl4pPr algn="l" defTabSz="873125" rtl="0" eaLnBrk="0" fontAlgn="base" hangingPunct="0">
              <a:spcBef>
                <a:spcPct val="0"/>
              </a:spcBef>
              <a:spcAft>
                <a:spcPct val="0"/>
              </a:spcAft>
              <a:defRPr sz="2400" b="1">
                <a:solidFill>
                  <a:srgbClr val="545B60"/>
                </a:solidFill>
                <a:latin typeface="Garamond" pitchFamily="18" charset="0"/>
              </a:defRPr>
            </a:lvl4pPr>
            <a:lvl5pPr algn="l" defTabSz="873125" rtl="0" eaLnBrk="0" fontAlgn="base" hangingPunct="0">
              <a:spcBef>
                <a:spcPct val="0"/>
              </a:spcBef>
              <a:spcAft>
                <a:spcPct val="0"/>
              </a:spcAft>
              <a:defRPr sz="2400" b="1">
                <a:solidFill>
                  <a:srgbClr val="545B60"/>
                </a:solidFill>
                <a:latin typeface="Garamond" pitchFamily="18" charset="0"/>
              </a:defRPr>
            </a:lvl5pPr>
            <a:lvl6pPr marL="457200" algn="l" defTabSz="873125" rtl="0" fontAlgn="base">
              <a:spcBef>
                <a:spcPct val="0"/>
              </a:spcBef>
              <a:spcAft>
                <a:spcPct val="0"/>
              </a:spcAft>
              <a:defRPr sz="2400" b="1">
                <a:solidFill>
                  <a:srgbClr val="545B60"/>
                </a:solidFill>
                <a:latin typeface="Garamond" pitchFamily="18" charset="0"/>
              </a:defRPr>
            </a:lvl6pPr>
            <a:lvl7pPr marL="914400" algn="l" defTabSz="873125" rtl="0" fontAlgn="base">
              <a:spcBef>
                <a:spcPct val="0"/>
              </a:spcBef>
              <a:spcAft>
                <a:spcPct val="0"/>
              </a:spcAft>
              <a:defRPr sz="2400" b="1">
                <a:solidFill>
                  <a:srgbClr val="545B60"/>
                </a:solidFill>
                <a:latin typeface="Garamond" pitchFamily="18" charset="0"/>
              </a:defRPr>
            </a:lvl7pPr>
            <a:lvl8pPr marL="1371600" algn="l" defTabSz="873125" rtl="0" fontAlgn="base">
              <a:spcBef>
                <a:spcPct val="0"/>
              </a:spcBef>
              <a:spcAft>
                <a:spcPct val="0"/>
              </a:spcAft>
              <a:defRPr sz="2400" b="1">
                <a:solidFill>
                  <a:srgbClr val="545B60"/>
                </a:solidFill>
                <a:latin typeface="Garamond" pitchFamily="18" charset="0"/>
              </a:defRPr>
            </a:lvl8pPr>
            <a:lvl9pPr marL="1828800" algn="l" defTabSz="873125" rtl="0" fontAlgn="base">
              <a:spcBef>
                <a:spcPct val="0"/>
              </a:spcBef>
              <a:spcAft>
                <a:spcPct val="0"/>
              </a:spcAft>
              <a:defRPr sz="2400" b="1">
                <a:solidFill>
                  <a:srgbClr val="545B60"/>
                </a:solidFill>
                <a:latin typeface="Garamond" pitchFamily="18" charset="0"/>
              </a:defRPr>
            </a:lvl9pPr>
          </a:lstStyle>
          <a:p>
            <a:pPr eaLnBrk="1" hangingPunct="1">
              <a:defRPr/>
            </a:pPr>
            <a:r>
              <a:rPr lang="en-US" altLang="de-DE" sz="4000" b="0" dirty="0">
                <a:solidFill>
                  <a:srgbClr val="404041"/>
                </a:solidFill>
                <a:latin typeface="Calibri" panose="020F0502020204030204" pitchFamily="34" charset="0"/>
                <a:ea typeface="Adobe Fan Heiti Std B" panose="020B0700000000000000" pitchFamily="34" charset="-128"/>
              </a:rPr>
              <a:t>Performance Appraisals and Compensation</a:t>
            </a:r>
            <a:endParaRPr lang="de-DE" sz="4000" b="0" dirty="0">
              <a:solidFill>
                <a:srgbClr val="404041"/>
              </a:solidFill>
              <a:latin typeface="Calibri" panose="020F0502020204030204" pitchFamily="34" charset="0"/>
              <a:ea typeface="Adobe Fan Heiti Std B" panose="020B0700000000000000" pitchFamily="34" charset="-128"/>
            </a:endParaRPr>
          </a:p>
          <a:p>
            <a:pPr eaLnBrk="1" hangingPunct="1">
              <a:defRPr/>
            </a:pPr>
            <a:endParaRPr lang="en-US" altLang="de-DE" b="0" kern="0" dirty="0">
              <a:latin typeface="Calibri" panose="020F0502020204030204" pitchFamily="34" charset="0"/>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86FCD9-C217-4A92-A7DD-93D6F366D637}"/>
              </a:ext>
            </a:extLst>
          </p:cNvPr>
          <p:cNvSpPr>
            <a:spLocks noGrp="1"/>
          </p:cNvSpPr>
          <p:nvPr>
            <p:ph type="title"/>
          </p:nvPr>
        </p:nvSpPr>
        <p:spPr/>
        <p:txBody>
          <a:bodyPr/>
          <a:lstStyle/>
          <a:p>
            <a:r>
              <a:rPr lang="de-DE" dirty="0"/>
              <a:t>Summary</a:t>
            </a:r>
          </a:p>
        </p:txBody>
      </p:sp>
      <p:graphicFrame>
        <p:nvGraphicFramePr>
          <p:cNvPr id="4" name="Inhaltsplatzhalter 3">
            <a:extLst>
              <a:ext uri="{FF2B5EF4-FFF2-40B4-BE49-F238E27FC236}">
                <a16:creationId xmlns:a16="http://schemas.microsoft.com/office/drawing/2014/main" id="{3357B991-7AAE-4455-9952-B020862AC50D}"/>
              </a:ext>
            </a:extLst>
          </p:cNvPr>
          <p:cNvGraphicFramePr>
            <a:graphicFrameLocks noGrp="1"/>
          </p:cNvGraphicFramePr>
          <p:nvPr>
            <p:ph idx="1"/>
            <p:extLst>
              <p:ext uri="{D42A27DB-BD31-4B8C-83A1-F6EECF244321}">
                <p14:modId xmlns:p14="http://schemas.microsoft.com/office/powerpoint/2010/main" val="966647014"/>
              </p:ext>
            </p:extLst>
          </p:nvPr>
        </p:nvGraphicFramePr>
        <p:xfrm>
          <a:off x="838200" y="1825625"/>
          <a:ext cx="1080951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5727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838199" y="1825625"/>
            <a:ext cx="10787743" cy="4351338"/>
          </a:xfrm>
        </p:spPr>
        <p:txBody>
          <a:bodyPr/>
          <a:lstStyle/>
          <a:p>
            <a:r>
              <a:rPr lang="en-US" dirty="0"/>
              <a:t> Students can determine the international organization’s structure setup</a:t>
            </a:r>
          </a:p>
          <a:p>
            <a:pPr marL="342900" indent="-342900">
              <a:defRPr/>
            </a:pPr>
            <a:r>
              <a:rPr lang="en-US" altLang="de-DE" kern="0" dirty="0"/>
              <a:t>Students are able to describe the nature of human resource management in international business</a:t>
            </a:r>
          </a:p>
          <a:p>
            <a:pPr marL="342900" indent="-342900">
              <a:defRPr/>
            </a:pPr>
            <a:r>
              <a:rPr lang="en-US" altLang="de-DE" kern="0" dirty="0"/>
              <a:t>Students are able to detail how firms recruit and select managers for international assignments</a:t>
            </a:r>
          </a:p>
          <a:p>
            <a:pPr marL="342900" indent="-342900">
              <a:defRPr/>
            </a:pPr>
            <a:r>
              <a:rPr lang="en-US" dirty="0"/>
              <a:t>Students can</a:t>
            </a:r>
            <a:r>
              <a:rPr lang="en-US" altLang="de-DE" kern="0" dirty="0"/>
              <a:t> explain how international businesses train and develop expatriate managers</a:t>
            </a:r>
          </a:p>
          <a:p>
            <a:endParaRPr lang="en-US" dirty="0"/>
          </a:p>
        </p:txBody>
      </p:sp>
    </p:spTree>
    <p:extLst>
      <p:ext uri="{BB962C8B-B14F-4D97-AF65-F5344CB8AC3E}">
        <p14:creationId xmlns:p14="http://schemas.microsoft.com/office/powerpoint/2010/main" val="552136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597A6-85D6-4517-A1B9-A9AD3558E17B}"/>
              </a:ext>
            </a:extLst>
          </p:cNvPr>
          <p:cNvSpPr>
            <a:spLocks noGrp="1"/>
          </p:cNvSpPr>
          <p:nvPr>
            <p:ph type="title"/>
          </p:nvPr>
        </p:nvSpPr>
        <p:spPr/>
        <p:txBody>
          <a:bodyPr/>
          <a:lstStyle/>
          <a:p>
            <a:r>
              <a:rPr lang="de-DE" dirty="0"/>
              <a:t>List </a:t>
            </a:r>
            <a:r>
              <a:rPr lang="de-DE" dirty="0" err="1"/>
              <a:t>of</a:t>
            </a:r>
            <a:r>
              <a:rPr lang="de-DE" dirty="0"/>
              <a:t> References</a:t>
            </a:r>
          </a:p>
        </p:txBody>
      </p:sp>
      <p:sp>
        <p:nvSpPr>
          <p:cNvPr id="3" name="Inhaltsplatzhalter 2">
            <a:extLst>
              <a:ext uri="{FF2B5EF4-FFF2-40B4-BE49-F238E27FC236}">
                <a16:creationId xmlns:a16="http://schemas.microsoft.com/office/drawing/2014/main" id="{ED5BC8DE-DBDC-4EAF-9F63-C7C1EEDB3934}"/>
              </a:ext>
            </a:extLst>
          </p:cNvPr>
          <p:cNvSpPr>
            <a:spLocks noGrp="1"/>
          </p:cNvSpPr>
          <p:nvPr>
            <p:ph idx="1"/>
          </p:nvPr>
        </p:nvSpPr>
        <p:spPr>
          <a:xfrm>
            <a:off x="838199" y="1349829"/>
            <a:ext cx="10700657" cy="4827134"/>
          </a:xfrm>
        </p:spPr>
        <p:txBody>
          <a:bodyPr>
            <a:noAutofit/>
          </a:bodyPr>
          <a:lstStyle/>
          <a:p>
            <a:pPr>
              <a:lnSpc>
                <a:spcPct val="120000"/>
              </a:lnSpc>
            </a:pPr>
            <a:r>
              <a:rPr lang="de-DE" altLang="en-US" sz="1400" dirty="0">
                <a:solidFill>
                  <a:schemeClr val="tx1"/>
                </a:solidFill>
                <a:latin typeface="Calibri" panose="020F0502020204030204" pitchFamily="34" charset="0"/>
                <a:ea typeface="MS Mincho" panose="02020609040205080304" pitchFamily="49" charset="-128"/>
                <a:cs typeface="Calibri" panose="020F0502020204030204" pitchFamily="34" charset="0"/>
              </a:rPr>
              <a:t>Becker, Manfred (2002): Personalentwicklung, 3. Aufl., Stuttgart: Schäffer-Poeschel, S. 4 ff.</a:t>
            </a:r>
          </a:p>
          <a:p>
            <a:pPr>
              <a:lnSpc>
                <a:spcPct val="120000"/>
              </a:lnSpc>
            </a:pPr>
            <a:r>
              <a:rPr lang="de-DE" altLang="en-US" sz="1400" dirty="0">
                <a:solidFill>
                  <a:schemeClr val="tx1"/>
                </a:solidFill>
                <a:latin typeface="Calibri" panose="020F0502020204030204" pitchFamily="34" charset="0"/>
                <a:ea typeface="MS Mincho" panose="02020609040205080304" pitchFamily="49" charset="-128"/>
                <a:cs typeface="Calibri" panose="020F0502020204030204" pitchFamily="34" charset="0"/>
              </a:rPr>
              <a:t>Bergemann, Niels/</a:t>
            </a:r>
            <a:r>
              <a:rPr lang="de-DE" altLang="en-US" sz="1400" dirty="0" err="1">
                <a:solidFill>
                  <a:schemeClr val="tx1"/>
                </a:solidFill>
                <a:latin typeface="Calibri" panose="020F0502020204030204" pitchFamily="34" charset="0"/>
                <a:ea typeface="MS Mincho" panose="02020609040205080304" pitchFamily="49" charset="-128"/>
                <a:cs typeface="Calibri" panose="020F0502020204030204" pitchFamily="34" charset="0"/>
              </a:rPr>
              <a:t>Sourisseaux</a:t>
            </a:r>
            <a:r>
              <a:rPr lang="de-DE" altLang="en-US" sz="1400" dirty="0">
                <a:solidFill>
                  <a:schemeClr val="tx1"/>
                </a:solidFill>
                <a:latin typeface="Calibri" panose="020F0502020204030204" pitchFamily="34" charset="0"/>
                <a:ea typeface="MS Mincho" panose="02020609040205080304" pitchFamily="49" charset="-128"/>
                <a:cs typeface="Calibri" panose="020F0502020204030204" pitchFamily="34" charset="0"/>
              </a:rPr>
              <a:t>, Andreas L: (2003): Internationale Personalauswahl, in: dies. (Hrsg.): Interkulturelles Management, 3. Aufl., S. 181-235.</a:t>
            </a:r>
          </a:p>
          <a:p>
            <a:pPr>
              <a:lnSpc>
                <a:spcPct val="120000"/>
              </a:lnSpc>
            </a:pPr>
            <a:r>
              <a:rPr lang="de-DE" sz="1400" dirty="0">
                <a:solidFill>
                  <a:schemeClr val="tx1"/>
                </a:solidFill>
                <a:latin typeface="Calibri" panose="020F0502020204030204" pitchFamily="34" charset="0"/>
                <a:cs typeface="Calibri" panose="020F0502020204030204" pitchFamily="34" charset="0"/>
              </a:rPr>
              <a:t>Breuer, W., &amp; Gürtler, M. (Eds.). (2013). Internationales Management: Betriebswirtschaftslehre der internationalen Unternehmung. Springer-Verlag.</a:t>
            </a:r>
          </a:p>
          <a:p>
            <a:r>
              <a:rPr lang="en-GB" sz="1400" dirty="0">
                <a:solidFill>
                  <a:schemeClr val="tx1"/>
                </a:solidFill>
                <a:latin typeface="Calibri" panose="020F0502020204030204" pitchFamily="34" charset="0"/>
                <a:cs typeface="Calibri" panose="020F0502020204030204" pitchFamily="34" charset="0"/>
              </a:rPr>
              <a:t>Chandler, A. (1962). Strategy and Structure, Cambridge, MA: MIT press.</a:t>
            </a:r>
          </a:p>
          <a:p>
            <a:r>
              <a:rPr lang="en-GB" sz="1400" dirty="0">
                <a:solidFill>
                  <a:schemeClr val="tx1"/>
                </a:solidFill>
                <a:latin typeface="Calibri" panose="020F0502020204030204" pitchFamily="34" charset="0"/>
                <a:cs typeface="Calibri" panose="020F0502020204030204" pitchFamily="34" charset="0"/>
              </a:rPr>
              <a:t>Daft, R. L., Murphy, J., &amp; Willmott, H. (2014). Organization theory and design: an international perspective. Andover: Cengage Learning.</a:t>
            </a:r>
          </a:p>
          <a:p>
            <a:pPr>
              <a:lnSpc>
                <a:spcPct val="120000"/>
              </a:lnSpc>
            </a:pPr>
            <a:r>
              <a:rPr lang="de-DE" sz="1400" dirty="0" err="1">
                <a:solidFill>
                  <a:schemeClr val="tx1"/>
                </a:solidFill>
                <a:latin typeface="Calibri" panose="020F0502020204030204" pitchFamily="34" charset="0"/>
                <a:cs typeface="Calibri" panose="020F0502020204030204" pitchFamily="34" charset="0"/>
              </a:rPr>
              <a:t>Dessler</a:t>
            </a:r>
            <a:r>
              <a:rPr lang="de-DE" sz="1400" dirty="0">
                <a:solidFill>
                  <a:schemeClr val="tx1"/>
                </a:solidFill>
                <a:latin typeface="Calibri" panose="020F0502020204030204" pitchFamily="34" charset="0"/>
                <a:cs typeface="Calibri" panose="020F0502020204030204" pitchFamily="34" charset="0"/>
              </a:rPr>
              <a:t>, G. (2016) Human </a:t>
            </a:r>
            <a:r>
              <a:rPr lang="de-DE" sz="1400" dirty="0" err="1">
                <a:solidFill>
                  <a:schemeClr val="tx1"/>
                </a:solidFill>
                <a:latin typeface="Calibri" panose="020F0502020204030204" pitchFamily="34" charset="0"/>
                <a:cs typeface="Calibri" panose="020F0502020204030204" pitchFamily="34" charset="0"/>
              </a:rPr>
              <a:t>Resource</a:t>
            </a:r>
            <a:r>
              <a:rPr lang="de-DE" sz="1400" dirty="0">
                <a:solidFill>
                  <a:schemeClr val="tx1"/>
                </a:solidFill>
                <a:latin typeface="Calibri" panose="020F0502020204030204" pitchFamily="34" charset="0"/>
                <a:cs typeface="Calibri" panose="020F0502020204030204" pitchFamily="34" charset="0"/>
              </a:rPr>
              <a:t> Management, Pearson Education Limited. </a:t>
            </a:r>
          </a:p>
          <a:p>
            <a:pPr>
              <a:lnSpc>
                <a:spcPct val="120000"/>
              </a:lnSpc>
            </a:pPr>
            <a:r>
              <a:rPr lang="de-DE" sz="1400" dirty="0">
                <a:solidFill>
                  <a:schemeClr val="tx1"/>
                </a:solidFill>
                <a:latin typeface="Calibri" panose="020F0502020204030204" pitchFamily="34" charset="0"/>
                <a:cs typeface="Calibri" panose="020F0502020204030204" pitchFamily="34" charset="0"/>
              </a:rPr>
              <a:t>Griffin, </a:t>
            </a:r>
            <a:r>
              <a:rPr lang="de-DE" sz="1400" dirty="0" err="1">
                <a:solidFill>
                  <a:schemeClr val="tx1"/>
                </a:solidFill>
                <a:latin typeface="Calibri" panose="020F0502020204030204" pitchFamily="34" charset="0"/>
                <a:cs typeface="Calibri" panose="020F0502020204030204" pitchFamily="34" charset="0"/>
              </a:rPr>
              <a:t>R.W</a:t>
            </a:r>
            <a:r>
              <a:rPr lang="de-DE" sz="1400" dirty="0">
                <a:solidFill>
                  <a:schemeClr val="tx1"/>
                </a:solidFill>
                <a:latin typeface="Calibri" panose="020F0502020204030204" pitchFamily="34" charset="0"/>
                <a:cs typeface="Calibri" panose="020F0502020204030204" pitchFamily="34" charset="0"/>
              </a:rPr>
              <a:t>.; </a:t>
            </a:r>
            <a:r>
              <a:rPr lang="de-DE" sz="1400" dirty="0" err="1">
                <a:solidFill>
                  <a:schemeClr val="tx1"/>
                </a:solidFill>
                <a:latin typeface="Calibri" panose="020F0502020204030204" pitchFamily="34" charset="0"/>
                <a:cs typeface="Calibri" panose="020F0502020204030204" pitchFamily="34" charset="0"/>
              </a:rPr>
              <a:t>Pustay</a:t>
            </a:r>
            <a:r>
              <a:rPr lang="de-DE" sz="1400" dirty="0">
                <a:solidFill>
                  <a:schemeClr val="tx1"/>
                </a:solidFill>
                <a:latin typeface="Calibri" panose="020F0502020204030204" pitchFamily="34" charset="0"/>
                <a:cs typeface="Calibri" panose="020F0502020204030204" pitchFamily="34" charset="0"/>
              </a:rPr>
              <a:t>, M. W. (2013) International Business, Pearson Education Limited. </a:t>
            </a:r>
          </a:p>
          <a:p>
            <a:pPr>
              <a:lnSpc>
                <a:spcPct val="120000"/>
              </a:lnSpc>
            </a:pPr>
            <a:r>
              <a:rPr lang="en-US" sz="1400" dirty="0">
                <a:solidFill>
                  <a:schemeClr val="tx1"/>
                </a:solidFill>
                <a:latin typeface="Calibri" panose="020F0502020204030204" pitchFamily="34" charset="0"/>
                <a:cs typeface="Calibri" panose="020F0502020204030204" pitchFamily="34" charset="0"/>
              </a:rPr>
              <a:t>Rugman, A. M., Collinson, S., &amp; Hodgetts, R. M. (2006). International business. Pearson Education.</a:t>
            </a:r>
            <a:endParaRPr lang="de-DE" sz="1400" dirty="0">
              <a:solidFill>
                <a:schemeClr val="tx1"/>
              </a:solidFill>
              <a:latin typeface="Calibri" panose="020F0502020204030204" pitchFamily="34" charset="0"/>
              <a:cs typeface="Calibri" panose="020F0502020204030204" pitchFamily="34" charset="0"/>
            </a:endParaRPr>
          </a:p>
          <a:p>
            <a:pPr>
              <a:lnSpc>
                <a:spcPct val="120000"/>
              </a:lnSpc>
            </a:pPr>
            <a:r>
              <a:rPr lang="de-DE" sz="1400" dirty="0" err="1">
                <a:solidFill>
                  <a:schemeClr val="tx1"/>
                </a:solidFill>
                <a:latin typeface="Calibri" panose="020F0502020204030204" pitchFamily="34" charset="0"/>
                <a:cs typeface="Calibri" panose="020F0502020204030204" pitchFamily="34" charset="0"/>
              </a:rPr>
              <a:t>Rehu</a:t>
            </a:r>
            <a:r>
              <a:rPr lang="de-DE" sz="1400" dirty="0">
                <a:solidFill>
                  <a:schemeClr val="tx1"/>
                </a:solidFill>
                <a:latin typeface="Calibri" panose="020F0502020204030204" pitchFamily="34" charset="0"/>
                <a:cs typeface="Calibri" panose="020F0502020204030204" pitchFamily="34" charset="0"/>
              </a:rPr>
              <a:t>, M., </a:t>
            </a:r>
            <a:r>
              <a:rPr lang="de-DE" sz="1400" dirty="0" err="1">
                <a:solidFill>
                  <a:schemeClr val="tx1"/>
                </a:solidFill>
                <a:latin typeface="Calibri" panose="020F0502020204030204" pitchFamily="34" charset="0"/>
                <a:cs typeface="Calibri" panose="020F0502020204030204" pitchFamily="34" charset="0"/>
              </a:rPr>
              <a:t>Lusk</a:t>
            </a:r>
            <a:r>
              <a:rPr lang="de-DE" sz="1400" dirty="0">
                <a:solidFill>
                  <a:schemeClr val="tx1"/>
                </a:solidFill>
                <a:latin typeface="Calibri" panose="020F0502020204030204" pitchFamily="34" charset="0"/>
                <a:cs typeface="Calibri" panose="020F0502020204030204" pitchFamily="34" charset="0"/>
              </a:rPr>
              <a:t>, E. J., &amp; Wolff, B. (2005). A </a:t>
            </a:r>
            <a:r>
              <a:rPr lang="de-DE" sz="1400" dirty="0" err="1">
                <a:solidFill>
                  <a:schemeClr val="tx1"/>
                </a:solidFill>
                <a:latin typeface="Calibri" panose="020F0502020204030204" pitchFamily="34" charset="0"/>
                <a:cs typeface="Calibri" panose="020F0502020204030204" pitchFamily="34" charset="0"/>
              </a:rPr>
              <a:t>performance</a:t>
            </a:r>
            <a:r>
              <a:rPr lang="de-DE" sz="1400" dirty="0">
                <a:solidFill>
                  <a:schemeClr val="tx1"/>
                </a:solidFill>
                <a:latin typeface="Calibri" panose="020F0502020204030204" pitchFamily="34" charset="0"/>
                <a:cs typeface="Calibri" panose="020F0502020204030204" pitchFamily="34" charset="0"/>
              </a:rPr>
              <a:t> </a:t>
            </a:r>
            <a:r>
              <a:rPr lang="de-DE" sz="1400" dirty="0" err="1">
                <a:solidFill>
                  <a:schemeClr val="tx1"/>
                </a:solidFill>
                <a:latin typeface="Calibri" panose="020F0502020204030204" pitchFamily="34" charset="0"/>
                <a:cs typeface="Calibri" panose="020F0502020204030204" pitchFamily="34" charset="0"/>
              </a:rPr>
              <a:t>motivator</a:t>
            </a:r>
            <a:r>
              <a:rPr lang="de-DE" sz="1400" dirty="0">
                <a:solidFill>
                  <a:schemeClr val="tx1"/>
                </a:solidFill>
                <a:latin typeface="Calibri" panose="020F0502020204030204" pitchFamily="34" charset="0"/>
                <a:cs typeface="Calibri" panose="020F0502020204030204" pitchFamily="34" charset="0"/>
              </a:rPr>
              <a:t> in </a:t>
            </a:r>
            <a:r>
              <a:rPr lang="de-DE" sz="1400" dirty="0" err="1">
                <a:solidFill>
                  <a:schemeClr val="tx1"/>
                </a:solidFill>
                <a:latin typeface="Calibri" panose="020F0502020204030204" pitchFamily="34" charset="0"/>
                <a:cs typeface="Calibri" panose="020F0502020204030204" pitchFamily="34" charset="0"/>
              </a:rPr>
              <a:t>one</a:t>
            </a:r>
            <a:r>
              <a:rPr lang="de-DE" sz="1400" dirty="0">
                <a:solidFill>
                  <a:schemeClr val="tx1"/>
                </a:solidFill>
                <a:latin typeface="Calibri" panose="020F0502020204030204" pitchFamily="34" charset="0"/>
                <a:cs typeface="Calibri" panose="020F0502020204030204" pitchFamily="34" charset="0"/>
              </a:rPr>
              <a:t> </a:t>
            </a:r>
            <a:r>
              <a:rPr lang="de-DE" sz="1400" dirty="0" err="1">
                <a:solidFill>
                  <a:schemeClr val="tx1"/>
                </a:solidFill>
                <a:latin typeface="Calibri" panose="020F0502020204030204" pitchFamily="34" charset="0"/>
                <a:cs typeface="Calibri" panose="020F0502020204030204" pitchFamily="34" charset="0"/>
              </a:rPr>
              <a:t>country</a:t>
            </a:r>
            <a:r>
              <a:rPr lang="de-DE" sz="1400" dirty="0">
                <a:solidFill>
                  <a:schemeClr val="tx1"/>
                </a:solidFill>
                <a:latin typeface="Calibri" panose="020F0502020204030204" pitchFamily="34" charset="0"/>
                <a:cs typeface="Calibri" panose="020F0502020204030204" pitchFamily="34" charset="0"/>
              </a:rPr>
              <a:t>, a non-motivator in </a:t>
            </a:r>
            <a:r>
              <a:rPr lang="de-DE" sz="1400" dirty="0" err="1">
                <a:solidFill>
                  <a:schemeClr val="tx1"/>
                </a:solidFill>
                <a:latin typeface="Calibri" panose="020F0502020204030204" pitchFamily="34" charset="0"/>
                <a:cs typeface="Calibri" panose="020F0502020204030204" pitchFamily="34" charset="0"/>
              </a:rPr>
              <a:t>another</a:t>
            </a:r>
            <a:r>
              <a:rPr lang="de-DE" sz="1400" dirty="0">
                <a:solidFill>
                  <a:schemeClr val="tx1"/>
                </a:solidFill>
                <a:latin typeface="Calibri" panose="020F0502020204030204" pitchFamily="34" charset="0"/>
                <a:cs typeface="Calibri" panose="020F0502020204030204" pitchFamily="34" charset="0"/>
              </a:rPr>
              <a:t>? An </a:t>
            </a:r>
            <a:r>
              <a:rPr lang="de-DE" sz="1400" dirty="0" err="1">
                <a:solidFill>
                  <a:schemeClr val="tx1"/>
                </a:solidFill>
                <a:latin typeface="Calibri" panose="020F0502020204030204" pitchFamily="34" charset="0"/>
                <a:cs typeface="Calibri" panose="020F0502020204030204" pitchFamily="34" charset="0"/>
              </a:rPr>
              <a:t>empirical</a:t>
            </a:r>
            <a:r>
              <a:rPr lang="de-DE" sz="1400" dirty="0">
                <a:solidFill>
                  <a:schemeClr val="tx1"/>
                </a:solidFill>
                <a:latin typeface="Calibri" panose="020F0502020204030204" pitchFamily="34" charset="0"/>
                <a:cs typeface="Calibri" panose="020F0502020204030204" pitchFamily="34" charset="0"/>
              </a:rPr>
              <a:t> </a:t>
            </a:r>
            <a:r>
              <a:rPr lang="de-DE" sz="1400" dirty="0" err="1">
                <a:solidFill>
                  <a:schemeClr val="tx1"/>
                </a:solidFill>
                <a:latin typeface="Calibri" panose="020F0502020204030204" pitchFamily="34" charset="0"/>
                <a:cs typeface="Calibri" panose="020F0502020204030204" pitchFamily="34" charset="0"/>
              </a:rPr>
              <a:t>study</a:t>
            </a:r>
            <a:r>
              <a:rPr lang="de-DE" sz="1400" dirty="0">
                <a:solidFill>
                  <a:schemeClr val="tx1"/>
                </a:solidFill>
                <a:latin typeface="Calibri" panose="020F0502020204030204" pitchFamily="34" charset="0"/>
                <a:cs typeface="Calibri" panose="020F0502020204030204" pitchFamily="34" charset="0"/>
              </a:rPr>
              <a:t>. In Academy </a:t>
            </a:r>
            <a:r>
              <a:rPr lang="de-DE" sz="1400" dirty="0" err="1">
                <a:solidFill>
                  <a:schemeClr val="tx1"/>
                </a:solidFill>
                <a:latin typeface="Calibri" panose="020F0502020204030204" pitchFamily="34" charset="0"/>
                <a:cs typeface="Calibri" panose="020F0502020204030204" pitchFamily="34" charset="0"/>
              </a:rPr>
              <a:t>of</a:t>
            </a:r>
            <a:r>
              <a:rPr lang="de-DE" sz="1400" dirty="0">
                <a:solidFill>
                  <a:schemeClr val="tx1"/>
                </a:solidFill>
                <a:latin typeface="Calibri" panose="020F0502020204030204" pitchFamily="34" charset="0"/>
                <a:cs typeface="Calibri" panose="020F0502020204030204" pitchFamily="34" charset="0"/>
              </a:rPr>
              <a:t> Management Proceedings (Vol. 2005, </a:t>
            </a:r>
            <a:r>
              <a:rPr lang="de-DE" sz="1400" dirty="0" err="1">
                <a:solidFill>
                  <a:schemeClr val="tx1"/>
                </a:solidFill>
                <a:latin typeface="Calibri" panose="020F0502020204030204" pitchFamily="34" charset="0"/>
                <a:cs typeface="Calibri" panose="020F0502020204030204" pitchFamily="34" charset="0"/>
              </a:rPr>
              <a:t>No</a:t>
            </a:r>
            <a:r>
              <a:rPr lang="de-DE" sz="1400" dirty="0">
                <a:solidFill>
                  <a:schemeClr val="tx1"/>
                </a:solidFill>
                <a:latin typeface="Calibri" panose="020F0502020204030204" pitchFamily="34" charset="0"/>
                <a:cs typeface="Calibri" panose="020F0502020204030204" pitchFamily="34" charset="0"/>
              </a:rPr>
              <a:t>. 1, pp. K1-K6). </a:t>
            </a:r>
            <a:r>
              <a:rPr lang="de-DE" sz="1400" dirty="0" err="1">
                <a:solidFill>
                  <a:schemeClr val="tx1"/>
                </a:solidFill>
                <a:latin typeface="Calibri" panose="020F0502020204030204" pitchFamily="34" charset="0"/>
                <a:cs typeface="Calibri" panose="020F0502020204030204" pitchFamily="34" charset="0"/>
              </a:rPr>
              <a:t>Briarcliff</a:t>
            </a:r>
            <a:r>
              <a:rPr lang="de-DE" sz="1400" dirty="0">
                <a:solidFill>
                  <a:schemeClr val="tx1"/>
                </a:solidFill>
                <a:latin typeface="Calibri" panose="020F0502020204030204" pitchFamily="34" charset="0"/>
                <a:cs typeface="Calibri" panose="020F0502020204030204" pitchFamily="34" charset="0"/>
              </a:rPr>
              <a:t> Manor, NY 10510: Academy </a:t>
            </a:r>
            <a:r>
              <a:rPr lang="de-DE" sz="1400" dirty="0" err="1">
                <a:solidFill>
                  <a:schemeClr val="tx1"/>
                </a:solidFill>
                <a:latin typeface="Calibri" panose="020F0502020204030204" pitchFamily="34" charset="0"/>
                <a:cs typeface="Calibri" panose="020F0502020204030204" pitchFamily="34" charset="0"/>
              </a:rPr>
              <a:t>of</a:t>
            </a:r>
            <a:r>
              <a:rPr lang="de-DE" sz="1400" dirty="0">
                <a:solidFill>
                  <a:schemeClr val="tx1"/>
                </a:solidFill>
                <a:latin typeface="Calibri" panose="020F0502020204030204" pitchFamily="34" charset="0"/>
                <a:cs typeface="Calibri" panose="020F0502020204030204" pitchFamily="34" charset="0"/>
              </a:rPr>
              <a:t> Management.</a:t>
            </a:r>
          </a:p>
          <a:p>
            <a:pPr>
              <a:lnSpc>
                <a:spcPct val="120000"/>
              </a:lnSpc>
            </a:pPr>
            <a:r>
              <a:rPr lang="de-DE" sz="1400" dirty="0" err="1">
                <a:solidFill>
                  <a:schemeClr val="tx1"/>
                </a:solidFill>
                <a:latin typeface="Calibri" panose="020F0502020204030204" pitchFamily="34" charset="0"/>
                <a:cs typeface="Calibri" panose="020F0502020204030204" pitchFamily="34" charset="0"/>
              </a:rPr>
              <a:t>Welge</a:t>
            </a:r>
            <a:r>
              <a:rPr lang="de-DE" sz="1400" dirty="0">
                <a:solidFill>
                  <a:schemeClr val="tx1"/>
                </a:solidFill>
                <a:latin typeface="Calibri" panose="020F0502020204030204" pitchFamily="34" charset="0"/>
                <a:cs typeface="Calibri" panose="020F0502020204030204" pitchFamily="34" charset="0"/>
              </a:rPr>
              <a:t>, M. K., &amp; </a:t>
            </a:r>
            <a:r>
              <a:rPr lang="de-DE" sz="1400" dirty="0" err="1">
                <a:solidFill>
                  <a:schemeClr val="tx1"/>
                </a:solidFill>
                <a:latin typeface="Calibri" panose="020F0502020204030204" pitchFamily="34" charset="0"/>
                <a:cs typeface="Calibri" panose="020F0502020204030204" pitchFamily="34" charset="0"/>
              </a:rPr>
              <a:t>Holtbrügge</a:t>
            </a:r>
            <a:r>
              <a:rPr lang="de-DE" sz="1400" dirty="0">
                <a:solidFill>
                  <a:schemeClr val="tx1"/>
                </a:solidFill>
                <a:latin typeface="Calibri" panose="020F0502020204030204" pitchFamily="34" charset="0"/>
                <a:cs typeface="Calibri" panose="020F0502020204030204" pitchFamily="34" charset="0"/>
              </a:rPr>
              <a:t>, D. (2010). Internationales </a:t>
            </a:r>
            <a:r>
              <a:rPr lang="de-DE" sz="1400" dirty="0" err="1">
                <a:solidFill>
                  <a:schemeClr val="tx1"/>
                </a:solidFill>
                <a:latin typeface="Calibri" panose="020F0502020204030204" pitchFamily="34" charset="0"/>
                <a:cs typeface="Calibri" panose="020F0502020204030204" pitchFamily="34" charset="0"/>
              </a:rPr>
              <a:t>management</a:t>
            </a:r>
            <a:r>
              <a:rPr lang="de-DE" sz="1400" dirty="0">
                <a:solidFill>
                  <a:schemeClr val="tx1"/>
                </a:solidFill>
                <a:latin typeface="Calibri" panose="020F0502020204030204" pitchFamily="34" charset="0"/>
                <a:cs typeface="Calibri" panose="020F0502020204030204" pitchFamily="34" charset="0"/>
              </a:rPr>
              <a:t> - Theorien, Funktionen, Fallstudien. Schäffer-Poeschel.</a:t>
            </a:r>
          </a:p>
          <a:p>
            <a:pPr>
              <a:lnSpc>
                <a:spcPct val="120000"/>
              </a:lnSpc>
            </a:pPr>
            <a:r>
              <a:rPr lang="de-DE" altLang="en-US" sz="1400" dirty="0">
                <a:solidFill>
                  <a:schemeClr val="tx1"/>
                </a:solidFill>
                <a:latin typeface="Calibri" panose="020F0502020204030204" pitchFamily="34" charset="0"/>
                <a:ea typeface="MS Mincho" panose="02020609040205080304" pitchFamily="49" charset="-128"/>
                <a:cs typeface="Calibri" panose="020F0502020204030204" pitchFamily="34" charset="0"/>
              </a:rPr>
              <a:t>Wirth, Ekkehard 2003 in Bergemann/</a:t>
            </a:r>
            <a:r>
              <a:rPr lang="de-DE" altLang="en-US" sz="1400" dirty="0" err="1">
                <a:solidFill>
                  <a:schemeClr val="tx1"/>
                </a:solidFill>
                <a:latin typeface="Calibri" panose="020F0502020204030204" pitchFamily="34" charset="0"/>
                <a:ea typeface="MS Mincho" panose="02020609040205080304" pitchFamily="49" charset="-128"/>
                <a:cs typeface="Calibri" panose="020F0502020204030204" pitchFamily="34" charset="0"/>
              </a:rPr>
              <a:t>Sourisseaux</a:t>
            </a:r>
            <a:r>
              <a:rPr lang="de-DE" altLang="en-US" sz="1400" dirty="0">
                <a:solidFill>
                  <a:schemeClr val="tx1"/>
                </a:solidFill>
                <a:latin typeface="Calibri" panose="020F0502020204030204" pitchFamily="34" charset="0"/>
                <a:ea typeface="MS Mincho" panose="02020609040205080304" pitchFamily="49" charset="-128"/>
                <a:cs typeface="Calibri" panose="020F0502020204030204" pitchFamily="34" charset="0"/>
              </a:rPr>
              <a:t>, 2003: Interkulturelles Management, Springer Verlag, Berlin, Heidelberg, New York, S 337 ff</a:t>
            </a:r>
          </a:p>
          <a:p>
            <a:endParaRPr lang="de-DE" sz="1400" dirty="0"/>
          </a:p>
        </p:txBody>
      </p:sp>
    </p:spTree>
    <p:extLst>
      <p:ext uri="{BB962C8B-B14F-4D97-AF65-F5344CB8AC3E}">
        <p14:creationId xmlns:p14="http://schemas.microsoft.com/office/powerpoint/2010/main" val="3743965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3" name="Content Placeholder 2"/>
          <p:cNvSpPr>
            <a:spLocks noGrp="1"/>
          </p:cNvSpPr>
          <p:nvPr>
            <p:ph idx="1"/>
          </p:nvPr>
        </p:nvSpPr>
        <p:spPr>
          <a:xfrm>
            <a:off x="721895" y="1379621"/>
            <a:ext cx="10631905" cy="4797342"/>
          </a:xfrm>
        </p:spPr>
        <p:txBody>
          <a:bodyPr>
            <a:noAutofit/>
          </a:bodyPr>
          <a:lstStyle/>
          <a:p>
            <a:pPr marL="0" indent="0">
              <a:buNone/>
            </a:pPr>
            <a:r>
              <a:rPr lang="en-GB" sz="1600" dirty="0"/>
              <a:t>The Schneider Case</a:t>
            </a:r>
          </a:p>
          <a:p>
            <a:r>
              <a:rPr lang="en-GB" sz="1600" u="sng" dirty="0"/>
              <a:t>Introduction</a:t>
            </a:r>
            <a:r>
              <a:rPr lang="en-GB" sz="1600" dirty="0"/>
              <a:t>: Antoinette Schneider is an Austrian designer and some years ago she designed a number of high quality, exclusive series of ladies handbags. She had them produced in Turkey and offered them directly to Austrian shops of leather goods with her own name Schneider as the brand. After a while her bags become very popular and she hired a sales manager, a logistics manager, and an administration manager. After a fashion show in Frankfurt, she received much interest from exclusive German shops, including some very big department stores. She knew that her organisation had to be changed drastically, especially since her supplier had said that he can hardly keep up with production. Also, there were a number of complaints from her customers that the quality was not as it used to be (stitches came loose, some stains on the bags, etc.). Antoinette had made new designs for her collection which she expected would do very well in other countries in Europe, especially in countries like France, Italy, and Spain. At the fair there were also some purchasing agents from China, who were very interested in her products. Antoinette was very happy with her success and had the ambition to grow her organisation globally. At the </a:t>
            </a:r>
            <a:r>
              <a:rPr lang="en-GB" sz="1600"/>
              <a:t>same time, </a:t>
            </a:r>
            <a:r>
              <a:rPr lang="en-GB" sz="1600" dirty="0"/>
              <a:t>she got very worried about her supply problems and the specific needs and demands from customers worldwide.</a:t>
            </a:r>
          </a:p>
          <a:p>
            <a:r>
              <a:rPr lang="en-GB" sz="1600" u="sng" dirty="0"/>
              <a:t>Question 1) </a:t>
            </a:r>
            <a:r>
              <a:rPr lang="en-GB" sz="1600" dirty="0"/>
              <a:t>What does Antoinette need to do to follow her dream and become a worldwide success? What should her organisation look like if she wanted to develop a global brand? Draw an organisation chart of how the organisation will look like in a number of years?</a:t>
            </a:r>
            <a:r>
              <a:rPr lang="en-GB" sz="1600" u="sng" dirty="0"/>
              <a:t> </a:t>
            </a:r>
            <a:endParaRPr lang="en-GB" sz="1600" dirty="0"/>
          </a:p>
          <a:p>
            <a:r>
              <a:rPr lang="en-GB" sz="1600" u="sng" dirty="0"/>
              <a:t>Question 2)</a:t>
            </a:r>
            <a:r>
              <a:rPr lang="en-GB" sz="1600" dirty="0"/>
              <a:t> What would be your advice to Antoinette on how she could hire the best qualified people for her organisation? Would they be hired primarily in Austria where her headquarters will be, or do you advise her to hire people from other countries?</a:t>
            </a:r>
          </a:p>
        </p:txBody>
      </p:sp>
    </p:spTree>
    <p:extLst>
      <p:ext uri="{BB962C8B-B14F-4D97-AF65-F5344CB8AC3E}">
        <p14:creationId xmlns:p14="http://schemas.microsoft.com/office/powerpoint/2010/main" val="124118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152400"/>
            <a:ext cx="8229600" cy="1143000"/>
          </a:xfrm>
        </p:spPr>
        <p:txBody>
          <a:bodyPr vert="horz" lIns="91440" tIns="45720" rIns="91440" bIns="45720" rtlCol="0" anchor="ctr">
            <a:normAutofit/>
          </a:bodyPr>
          <a:lstStyle/>
          <a:p>
            <a:r>
              <a:rPr lang="en-US" dirty="0"/>
              <a:t>International Division </a:t>
            </a:r>
          </a:p>
        </p:txBody>
      </p:sp>
      <p:sp>
        <p:nvSpPr>
          <p:cNvPr id="9220" name="Content Placeholder 4"/>
          <p:cNvSpPr>
            <a:spLocks noGrp="1"/>
          </p:cNvSpPr>
          <p:nvPr>
            <p:ph idx="1"/>
          </p:nvPr>
        </p:nvSpPr>
        <p:spPr>
          <a:xfrm>
            <a:off x="6463715" y="1295400"/>
            <a:ext cx="4847055" cy="4840288"/>
          </a:xfrm>
        </p:spPr>
        <p:txBody>
          <a:bodyPr>
            <a:normAutofit/>
          </a:bodyPr>
          <a:lstStyle/>
          <a:p>
            <a:r>
              <a:rPr lang="en-GB" b="1" dirty="0"/>
              <a:t>International Division </a:t>
            </a:r>
            <a:r>
              <a:rPr lang="en-GB" dirty="0"/>
              <a:t>was often used when companies begin to explore international opportunities</a:t>
            </a:r>
          </a:p>
          <a:p>
            <a:endParaRPr lang="en-GB" b="1" dirty="0"/>
          </a:p>
          <a:p>
            <a:endParaRPr lang="en-GB" b="1" dirty="0"/>
          </a:p>
        </p:txBody>
      </p:sp>
      <p:sp>
        <p:nvSpPr>
          <p:cNvPr id="9219"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l="45271" t="21652" r="23541" b="32361"/>
          <a:stretch>
            <a:fillRect/>
          </a:stretch>
        </p:blipFill>
        <p:spPr bwMode="auto">
          <a:xfrm>
            <a:off x="1058779" y="1237171"/>
            <a:ext cx="4482515" cy="495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6" name="Rechteck 5">
            <a:extLst>
              <a:ext uri="{FF2B5EF4-FFF2-40B4-BE49-F238E27FC236}">
                <a16:creationId xmlns:a16="http://schemas.microsoft.com/office/drawing/2014/main" id="{AA962ACD-3A3D-4ACB-83AB-2F3AA997F7FA}"/>
              </a:ext>
            </a:extLst>
          </p:cNvPr>
          <p:cNvSpPr/>
          <p:nvPr/>
        </p:nvSpPr>
        <p:spPr>
          <a:xfrm>
            <a:off x="265019" y="5894715"/>
            <a:ext cx="2518125" cy="307777"/>
          </a:xfrm>
          <a:prstGeom prst="rect">
            <a:avLst/>
          </a:prstGeom>
        </p:spPr>
        <p:txBody>
          <a:bodyPr wrap="none">
            <a:spAutoFit/>
          </a:bodyPr>
          <a:lstStyle/>
          <a:p>
            <a:r>
              <a:rPr lang="en-GB" sz="1400" dirty="0"/>
              <a:t>Daft, Murphy, Willmott, (2014). </a:t>
            </a:r>
            <a:endParaRPr lang="de-DE" sz="1400" dirty="0"/>
          </a:p>
        </p:txBody>
      </p:sp>
    </p:spTree>
    <p:extLst>
      <p:ext uri="{BB962C8B-B14F-4D97-AF65-F5344CB8AC3E}">
        <p14:creationId xmlns:p14="http://schemas.microsoft.com/office/powerpoint/2010/main" val="135889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vert="horz" lIns="91440" tIns="45720" rIns="91440" bIns="45720" rtlCol="0" anchor="ctr">
            <a:normAutofit/>
          </a:bodyPr>
          <a:lstStyle/>
          <a:p>
            <a:r>
              <a:rPr lang="en-US" dirty="0"/>
              <a:t>Global Matrix Structure</a:t>
            </a:r>
          </a:p>
        </p:txBody>
      </p:sp>
      <p:sp>
        <p:nvSpPr>
          <p:cNvPr id="12292" name="Content Placeholder 4"/>
          <p:cNvSpPr>
            <a:spLocks noGrp="1"/>
          </p:cNvSpPr>
          <p:nvPr>
            <p:ph idx="1"/>
          </p:nvPr>
        </p:nvSpPr>
        <p:spPr/>
        <p:txBody>
          <a:bodyPr>
            <a:normAutofit/>
          </a:bodyPr>
          <a:lstStyle/>
          <a:p>
            <a:pPr>
              <a:buFont typeface="Wingdings" pitchFamily="2" charset="2"/>
              <a:buChar char="§"/>
            </a:pPr>
            <a:r>
              <a:rPr lang="en-GB" b="1" dirty="0"/>
              <a:t>Global matrix structure </a:t>
            </a:r>
            <a:r>
              <a:rPr lang="en-GB" dirty="0"/>
              <a:t>can be used to achieve vertical and horizontal coordination simultaneously</a:t>
            </a:r>
          </a:p>
          <a:p>
            <a:endParaRPr lang="en-GB" b="1" dirty="0"/>
          </a:p>
          <a:p>
            <a:endParaRPr lang="en-GB" b="1" dirty="0"/>
          </a:p>
        </p:txBody>
      </p:sp>
      <p:sp>
        <p:nvSpPr>
          <p:cNvPr id="12291"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l="38657" t="53152" r="23541" b="20000"/>
          <a:stretch>
            <a:fillRect/>
          </a:stretch>
        </p:blipFill>
        <p:spPr bwMode="auto">
          <a:xfrm>
            <a:off x="3071814" y="2646923"/>
            <a:ext cx="5761037" cy="306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6" name="Rechteck 5">
            <a:extLst>
              <a:ext uri="{FF2B5EF4-FFF2-40B4-BE49-F238E27FC236}">
                <a16:creationId xmlns:a16="http://schemas.microsoft.com/office/drawing/2014/main" id="{C02CFA0C-D1E0-4CB0-8C1E-1D644D945D57}"/>
              </a:ext>
            </a:extLst>
          </p:cNvPr>
          <p:cNvSpPr/>
          <p:nvPr/>
        </p:nvSpPr>
        <p:spPr>
          <a:xfrm>
            <a:off x="265019" y="5894715"/>
            <a:ext cx="2518125" cy="307777"/>
          </a:xfrm>
          <a:prstGeom prst="rect">
            <a:avLst/>
          </a:prstGeom>
        </p:spPr>
        <p:txBody>
          <a:bodyPr wrap="none">
            <a:spAutoFit/>
          </a:bodyPr>
          <a:lstStyle/>
          <a:p>
            <a:r>
              <a:rPr lang="en-GB" sz="1400" dirty="0"/>
              <a:t>Daft, Murphy, Willmott, (2014). </a:t>
            </a:r>
            <a:endParaRPr lang="de-DE" sz="1400" dirty="0"/>
          </a:p>
        </p:txBody>
      </p:sp>
    </p:spTree>
    <p:extLst>
      <p:ext uri="{BB962C8B-B14F-4D97-AF65-F5344CB8AC3E}">
        <p14:creationId xmlns:p14="http://schemas.microsoft.com/office/powerpoint/2010/main" val="416226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a:extLst>
              <a:ext uri="{FF2B5EF4-FFF2-40B4-BE49-F238E27FC236}">
                <a16:creationId xmlns:a16="http://schemas.microsoft.com/office/drawing/2014/main" id="{516DEC39-3E82-421D-B7DD-FB5CEDA35599}"/>
              </a:ext>
            </a:extLst>
          </p:cNvPr>
          <p:cNvSpPr txBox="1">
            <a:spLocks noChangeArrowheads="1"/>
          </p:cNvSpPr>
          <p:nvPr/>
        </p:nvSpPr>
        <p:spPr bwMode="auto">
          <a:xfrm>
            <a:off x="1719263" y="2549526"/>
            <a:ext cx="20812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de-DE" altLang="de-DE" sz="1600" dirty="0">
                <a:latin typeface="Calibri" panose="020F0502020204030204" pitchFamily="34" charset="0"/>
              </a:rPr>
              <a:t>Global Integration</a:t>
            </a:r>
          </a:p>
        </p:txBody>
      </p:sp>
      <p:sp>
        <p:nvSpPr>
          <p:cNvPr id="17412" name="Rectangle 3">
            <a:extLst>
              <a:ext uri="{FF2B5EF4-FFF2-40B4-BE49-F238E27FC236}">
                <a16:creationId xmlns:a16="http://schemas.microsoft.com/office/drawing/2014/main" id="{3052959C-7224-47BF-9C06-24F0BD6B0BF0}"/>
              </a:ext>
            </a:extLst>
          </p:cNvPr>
          <p:cNvSpPr>
            <a:spLocks noGrp="1" noChangeArrowheads="1"/>
          </p:cNvSpPr>
          <p:nvPr>
            <p:ph type="title"/>
          </p:nvPr>
        </p:nvSpPr>
        <p:spPr/>
        <p:txBody>
          <a:bodyPr>
            <a:normAutofit fontScale="90000"/>
          </a:bodyPr>
          <a:lstStyle/>
          <a:p>
            <a:pPr marL="342900" indent="-342900"/>
            <a:r>
              <a:rPr lang="de-DE" altLang="de-DE" dirty="0" err="1"/>
              <a:t>Remember</a:t>
            </a:r>
            <a:r>
              <a:rPr lang="de-DE" altLang="de-DE" dirty="0"/>
              <a:t>? Alternative </a:t>
            </a:r>
            <a:r>
              <a:rPr lang="de-DE" altLang="de-DE" dirty="0" err="1"/>
              <a:t>Strategies</a:t>
            </a:r>
            <a:endParaRPr lang="de-DE" altLang="de-DE" dirty="0"/>
          </a:p>
        </p:txBody>
      </p:sp>
      <p:sp>
        <p:nvSpPr>
          <p:cNvPr id="17413" name="Rectangle 4">
            <a:extLst>
              <a:ext uri="{FF2B5EF4-FFF2-40B4-BE49-F238E27FC236}">
                <a16:creationId xmlns:a16="http://schemas.microsoft.com/office/drawing/2014/main" id="{671E5DBA-4AAC-4A89-8C6B-DD2F0AB6BDF1}"/>
              </a:ext>
            </a:extLst>
          </p:cNvPr>
          <p:cNvSpPr>
            <a:spLocks noGrp="1" noChangeArrowheads="1"/>
          </p:cNvSpPr>
          <p:nvPr>
            <p:ph type="body" sz="half" idx="1"/>
          </p:nvPr>
        </p:nvSpPr>
        <p:spPr>
          <a:xfrm>
            <a:off x="2209800" y="1700214"/>
            <a:ext cx="7918450" cy="4681537"/>
          </a:xfrm>
          <a:noFill/>
        </p:spPr>
        <p:txBody>
          <a:bodyPr/>
          <a:lstStyle/>
          <a:p>
            <a:pPr eaLnBrk="1" hangingPunct="1">
              <a:buFont typeface="Wingdings" panose="05000000000000000000" pitchFamily="2" charset="2"/>
              <a:buNone/>
            </a:pPr>
            <a:endParaRPr lang="de-DE" altLang="de-DE" dirty="0"/>
          </a:p>
          <a:p>
            <a:pPr eaLnBrk="1" hangingPunct="1">
              <a:buFont typeface="Wingdings" panose="05000000000000000000" pitchFamily="2" charset="2"/>
              <a:buNone/>
            </a:pPr>
            <a:endParaRPr lang="de-DE" altLang="de-DE" sz="400" dirty="0"/>
          </a:p>
          <a:p>
            <a:pPr eaLnBrk="1" hangingPunct="1">
              <a:buFont typeface="Wingdings" panose="05000000000000000000" pitchFamily="2" charset="2"/>
              <a:buNone/>
            </a:pPr>
            <a:endParaRPr lang="de-DE" altLang="de-DE" dirty="0"/>
          </a:p>
        </p:txBody>
      </p:sp>
      <p:graphicFrame>
        <p:nvGraphicFramePr>
          <p:cNvPr id="1658885" name="Group 5">
            <a:extLst>
              <a:ext uri="{FF2B5EF4-FFF2-40B4-BE49-F238E27FC236}">
                <a16:creationId xmlns:a16="http://schemas.microsoft.com/office/drawing/2014/main" id="{BE482F85-452A-442F-A0FA-D52234A06518}"/>
              </a:ext>
            </a:extLst>
          </p:cNvPr>
          <p:cNvGraphicFramePr>
            <a:graphicFrameLocks noGrp="1"/>
          </p:cNvGraphicFramePr>
          <p:nvPr>
            <p:ph sz="half" idx="2"/>
            <p:extLst>
              <p:ext uri="{D42A27DB-BD31-4B8C-83A1-F6EECF244321}">
                <p14:modId xmlns:p14="http://schemas.microsoft.com/office/powerpoint/2010/main" val="2841612694"/>
              </p:ext>
            </p:extLst>
          </p:nvPr>
        </p:nvGraphicFramePr>
        <p:xfrm>
          <a:off x="3863975" y="2565400"/>
          <a:ext cx="5614988" cy="3011488"/>
        </p:xfrm>
        <a:graphic>
          <a:graphicData uri="http://schemas.openxmlformats.org/drawingml/2006/table">
            <a:tbl>
              <a:tblPr>
                <a:tableStyleId>{AF606853-7671-496A-8E4F-DF71F8EC918B}</a:tableStyleId>
              </a:tblPr>
              <a:tblGrid>
                <a:gridCol w="2808288">
                  <a:extLst>
                    <a:ext uri="{9D8B030D-6E8A-4147-A177-3AD203B41FA5}">
                      <a16:colId xmlns:a16="http://schemas.microsoft.com/office/drawing/2014/main" val="853572531"/>
                    </a:ext>
                  </a:extLst>
                </a:gridCol>
                <a:gridCol w="2806700">
                  <a:extLst>
                    <a:ext uri="{9D8B030D-6E8A-4147-A177-3AD203B41FA5}">
                      <a16:colId xmlns:a16="http://schemas.microsoft.com/office/drawing/2014/main" val="3262267644"/>
                    </a:ext>
                  </a:extLst>
                </a:gridCol>
              </a:tblGrid>
              <a:tr h="1603375">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en-GB" altLang="de-DE" sz="2000" b="0" i="0" u="none" strike="noStrike" cap="none" normalizeH="0" baseline="0" noProof="0">
                          <a:ln>
                            <a:noFill/>
                          </a:ln>
                          <a:solidFill>
                            <a:schemeClr val="tx1"/>
                          </a:solidFill>
                          <a:effectLst>
                            <a:outerShdw blurRad="38100" dist="38100" dir="2700000" algn="tl">
                              <a:srgbClr val="000000">
                                <a:alpha val="43137"/>
                              </a:srgbClr>
                            </a:outerShdw>
                          </a:effectLst>
                          <a:latin typeface="Calibri" panose="020F0502020204030204" pitchFamily="34" charset="0"/>
                        </a:rPr>
                        <a:t>1 Global Strategy</a:t>
                      </a: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en-GB" altLang="de-DE" sz="2000" b="0" i="0" u="none" strike="noStrike" cap="none" normalizeH="0" baseline="0" noProof="0">
                          <a:ln>
                            <a:noFill/>
                          </a:ln>
                          <a:solidFill>
                            <a:schemeClr val="tx1"/>
                          </a:solidFill>
                          <a:effectLst>
                            <a:outerShdw blurRad="38100" dist="38100" dir="2700000" algn="tl">
                              <a:srgbClr val="000000">
                                <a:alpha val="43137"/>
                              </a:srgbClr>
                            </a:outerShdw>
                          </a:effectLst>
                          <a:latin typeface="Calibri" panose="020F0502020204030204" pitchFamily="34" charset="0"/>
                        </a:rPr>
                        <a:t>   </a:t>
                      </a:r>
                      <a:endParaRPr kumimoji="0" lang="en-GB" altLang="de-DE" sz="2000" b="0" i="0" u="none" strike="noStrike" cap="none" normalizeH="0" baseline="0" noProof="0">
                        <a:ln>
                          <a:noFill/>
                        </a:ln>
                        <a:solidFill>
                          <a:schemeClr val="tx1"/>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2000" b="0" i="0" u="none" strike="noStrike" cap="none" normalizeH="0" baseline="0" noProof="0" dirty="0">
                          <a:ln>
                            <a:noFill/>
                          </a:ln>
                          <a:solidFill>
                            <a:schemeClr val="tx1"/>
                          </a:solidFill>
                          <a:effectLst>
                            <a:outerShdw blurRad="38100" dist="38100" dir="2700000" algn="tl">
                              <a:srgbClr val="000000">
                                <a:alpha val="43137"/>
                              </a:srgbClr>
                            </a:outerShdw>
                          </a:effectLst>
                          <a:latin typeface="Calibri" panose="020F0502020204030204" pitchFamily="34" charset="0"/>
                        </a:rPr>
                        <a:t>3  Transnational Strategy</a:t>
                      </a: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en-GB" altLang="de-DE" sz="2000" b="0" i="0" u="none" strike="noStrike" cap="none" normalizeH="0" baseline="0" noProof="0" dirty="0">
                          <a:ln>
                            <a:noFill/>
                          </a:ln>
                          <a:solidFill>
                            <a:schemeClr val="tx1"/>
                          </a:solidFill>
                          <a:effectLst>
                            <a:outerShdw blurRad="38100" dist="38100" dir="2700000" algn="tl">
                              <a:srgbClr val="000000">
                                <a:alpha val="43137"/>
                              </a:srgbClr>
                            </a:outerShdw>
                          </a:effectLst>
                          <a:latin typeface="Calibri" panose="020F0502020204030204" pitchFamily="34" charset="0"/>
                        </a:rPr>
                        <a:t>► “Most challenging”</a:t>
                      </a:r>
                      <a:endParaRPr kumimoji="0" lang="en-GB" altLang="de-DE" sz="2000" b="0" i="0" u="none" strike="noStrike" cap="none" normalizeH="0" baseline="0" noProof="0" dirty="0">
                        <a:ln>
                          <a:noFill/>
                        </a:ln>
                        <a:solidFill>
                          <a:schemeClr val="tx1"/>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59237033"/>
                  </a:ext>
                </a:extLst>
              </a:tr>
              <a:tr h="1408113">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en-GB" altLang="de-DE" sz="2000" b="0" i="0" u="none" strike="noStrike" cap="none" normalizeH="0" baseline="0" noProof="0" dirty="0">
                          <a:ln>
                            <a:noFill/>
                          </a:ln>
                          <a:solidFill>
                            <a:schemeClr val="tx1"/>
                          </a:solidFill>
                          <a:effectLst>
                            <a:outerShdw blurRad="38100" dist="38100" dir="2700000" algn="tl">
                              <a:srgbClr val="000000">
                                <a:alpha val="43137"/>
                              </a:srgbClr>
                            </a:outerShdw>
                          </a:effectLst>
                          <a:latin typeface="Calibri" panose="020F0502020204030204" pitchFamily="34" charset="0"/>
                        </a:rPr>
                        <a:t>2 Home-Replication </a:t>
                      </a: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en-GB" altLang="de-DE" sz="2000" b="0" i="0" u="none" strike="noStrike" cap="none" normalizeH="0" baseline="0" noProof="0" dirty="0">
                          <a:ln>
                            <a:noFill/>
                          </a:ln>
                          <a:solidFill>
                            <a:schemeClr val="tx1"/>
                          </a:solidFill>
                          <a:effectLst>
                            <a:outerShdw blurRad="38100" dist="38100" dir="2700000" algn="tl">
                              <a:srgbClr val="000000">
                                <a:alpha val="43137"/>
                              </a:srgbClr>
                            </a:outerShdw>
                          </a:effectLst>
                          <a:latin typeface="Calibri" panose="020F0502020204030204" pitchFamily="34" charset="0"/>
                        </a:rPr>
                        <a:t>      </a:t>
                      </a:r>
                      <a:endParaRPr kumimoji="0" lang="en-GB" altLang="de-DE" sz="2000" b="0" i="0" u="none" strike="noStrike" cap="none" normalizeH="0" baseline="0" noProof="0" dirty="0">
                        <a:ln>
                          <a:noFill/>
                        </a:ln>
                        <a:solidFill>
                          <a:schemeClr val="tx1"/>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en-GB" altLang="de-DE" sz="2000" b="0" i="0" u="none" strike="noStrike" cap="none" normalizeH="0" baseline="0" noProof="0" dirty="0">
                          <a:ln>
                            <a:noFill/>
                          </a:ln>
                          <a:solidFill>
                            <a:schemeClr val="tx1"/>
                          </a:solidFill>
                          <a:effectLst>
                            <a:outerShdw blurRad="38100" dist="38100" dir="2700000" algn="tl">
                              <a:srgbClr val="000000">
                                <a:alpha val="43137"/>
                              </a:srgbClr>
                            </a:outerShdw>
                          </a:effectLst>
                          <a:latin typeface="Calibri" panose="020F0502020204030204" pitchFamily="34" charset="0"/>
                        </a:rPr>
                        <a:t>4 Multi-Domestic Strategy</a:t>
                      </a: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en-GB" altLang="de-DE" sz="2000" b="0" i="0" u="none" strike="noStrike" cap="none" normalizeH="0" baseline="0" noProof="0" dirty="0">
                          <a:ln>
                            <a:noFill/>
                          </a:ln>
                          <a:solidFill>
                            <a:schemeClr val="tx1"/>
                          </a:solidFill>
                          <a:effectLst>
                            <a:outerShdw blurRad="38100" dist="38100" dir="2700000" algn="tl">
                              <a:srgbClr val="000000">
                                <a:alpha val="43137"/>
                              </a:srgbClr>
                            </a:outerShdw>
                          </a:effectLst>
                          <a:latin typeface="Calibri" panose="020F0502020204030204" pitchFamily="34" charset="0"/>
                        </a:rPr>
                        <a:t>   </a:t>
                      </a:r>
                      <a:endParaRPr kumimoji="0" lang="en-GB" altLang="de-DE" sz="2000" b="0" i="0" u="none" strike="noStrike" cap="none" normalizeH="0" baseline="0" noProof="0" dirty="0">
                        <a:ln>
                          <a:noFill/>
                        </a:ln>
                        <a:solidFill>
                          <a:schemeClr val="tx1"/>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8564843"/>
                  </a:ext>
                </a:extLst>
              </a:tr>
            </a:tbl>
          </a:graphicData>
        </a:graphic>
      </p:graphicFrame>
      <p:sp>
        <p:nvSpPr>
          <p:cNvPr id="17425" name="Line 16">
            <a:extLst>
              <a:ext uri="{FF2B5EF4-FFF2-40B4-BE49-F238E27FC236}">
                <a16:creationId xmlns:a16="http://schemas.microsoft.com/office/drawing/2014/main" id="{7DAEBD25-53CD-4D9D-8247-3B77E76F3317}"/>
              </a:ext>
            </a:extLst>
          </p:cNvPr>
          <p:cNvSpPr>
            <a:spLocks noChangeShapeType="1"/>
          </p:cNvSpPr>
          <p:nvPr/>
        </p:nvSpPr>
        <p:spPr bwMode="auto">
          <a:xfrm flipH="1" flipV="1">
            <a:off x="2749550" y="1998664"/>
            <a:ext cx="1119188" cy="5667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426" name="Text Box 17">
            <a:extLst>
              <a:ext uri="{FF2B5EF4-FFF2-40B4-BE49-F238E27FC236}">
                <a16:creationId xmlns:a16="http://schemas.microsoft.com/office/drawing/2014/main" id="{AEC78EB8-7CF9-438E-8567-FB96D58080A0}"/>
              </a:ext>
            </a:extLst>
          </p:cNvPr>
          <p:cNvSpPr txBox="1">
            <a:spLocks noChangeArrowheads="1"/>
          </p:cNvSpPr>
          <p:nvPr/>
        </p:nvSpPr>
        <p:spPr bwMode="auto">
          <a:xfrm>
            <a:off x="4759325" y="2185988"/>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DE" altLang="de-DE" sz="1600" dirty="0" err="1">
                <a:latin typeface="Calibri" panose="020F0502020204030204" pitchFamily="34" charset="0"/>
              </a:rPr>
              <a:t>low</a:t>
            </a:r>
            <a:endParaRPr lang="de-DE" altLang="de-DE" sz="1600" dirty="0">
              <a:latin typeface="Calibri" panose="020F0502020204030204" pitchFamily="34" charset="0"/>
            </a:endParaRPr>
          </a:p>
        </p:txBody>
      </p:sp>
      <p:sp>
        <p:nvSpPr>
          <p:cNvPr id="17427" name="Text Box 18">
            <a:extLst>
              <a:ext uri="{FF2B5EF4-FFF2-40B4-BE49-F238E27FC236}">
                <a16:creationId xmlns:a16="http://schemas.microsoft.com/office/drawing/2014/main" id="{EC8CD9FB-BF16-4665-8C0B-C33D4747C8D9}"/>
              </a:ext>
            </a:extLst>
          </p:cNvPr>
          <p:cNvSpPr txBox="1">
            <a:spLocks noChangeArrowheads="1"/>
          </p:cNvSpPr>
          <p:nvPr/>
        </p:nvSpPr>
        <p:spPr bwMode="auto">
          <a:xfrm>
            <a:off x="7519988" y="2185988"/>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DE" altLang="de-DE" sz="1600" dirty="0">
                <a:latin typeface="Calibri" panose="020F0502020204030204" pitchFamily="34" charset="0"/>
              </a:rPr>
              <a:t>high</a:t>
            </a:r>
          </a:p>
        </p:txBody>
      </p:sp>
      <p:sp>
        <p:nvSpPr>
          <p:cNvPr id="17428" name="Text Box 19">
            <a:extLst>
              <a:ext uri="{FF2B5EF4-FFF2-40B4-BE49-F238E27FC236}">
                <a16:creationId xmlns:a16="http://schemas.microsoft.com/office/drawing/2014/main" id="{E4CB50FE-5019-42E2-84EB-6F4700185791}"/>
              </a:ext>
            </a:extLst>
          </p:cNvPr>
          <p:cNvSpPr txBox="1">
            <a:spLocks noChangeArrowheads="1"/>
          </p:cNvSpPr>
          <p:nvPr/>
        </p:nvSpPr>
        <p:spPr bwMode="auto">
          <a:xfrm>
            <a:off x="2640013" y="4492625"/>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DE" altLang="de-DE" sz="1600" dirty="0" err="1">
                <a:latin typeface="Calibri" panose="020F0502020204030204" pitchFamily="34" charset="0"/>
              </a:rPr>
              <a:t>low</a:t>
            </a:r>
            <a:endParaRPr lang="de-DE" altLang="de-DE" sz="1600" dirty="0">
              <a:latin typeface="Calibri" panose="020F0502020204030204" pitchFamily="34" charset="0"/>
            </a:endParaRPr>
          </a:p>
        </p:txBody>
      </p:sp>
      <p:sp>
        <p:nvSpPr>
          <p:cNvPr id="17429" name="Text Box 20">
            <a:extLst>
              <a:ext uri="{FF2B5EF4-FFF2-40B4-BE49-F238E27FC236}">
                <a16:creationId xmlns:a16="http://schemas.microsoft.com/office/drawing/2014/main" id="{E6D4FF6D-3674-48BA-8E96-2672DD22ACF6}"/>
              </a:ext>
            </a:extLst>
          </p:cNvPr>
          <p:cNvSpPr txBox="1">
            <a:spLocks noChangeArrowheads="1"/>
          </p:cNvSpPr>
          <p:nvPr/>
        </p:nvSpPr>
        <p:spPr bwMode="auto">
          <a:xfrm>
            <a:off x="2640013" y="3321050"/>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DE" altLang="de-DE" sz="1600" dirty="0">
                <a:latin typeface="Calibri" panose="020F0502020204030204" pitchFamily="34" charset="0"/>
              </a:rPr>
              <a:t>high</a:t>
            </a:r>
          </a:p>
        </p:txBody>
      </p:sp>
      <p:sp>
        <p:nvSpPr>
          <p:cNvPr id="17430" name="Text Box 21">
            <a:extLst>
              <a:ext uri="{FF2B5EF4-FFF2-40B4-BE49-F238E27FC236}">
                <a16:creationId xmlns:a16="http://schemas.microsoft.com/office/drawing/2014/main" id="{19A7BABE-B844-4DBA-B7DF-0E51D065F23C}"/>
              </a:ext>
            </a:extLst>
          </p:cNvPr>
          <p:cNvSpPr txBox="1">
            <a:spLocks noChangeArrowheads="1"/>
          </p:cNvSpPr>
          <p:nvPr/>
        </p:nvSpPr>
        <p:spPr bwMode="auto">
          <a:xfrm>
            <a:off x="3775076" y="1892300"/>
            <a:ext cx="5705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de-DE" altLang="de-DE" sz="1600" dirty="0" err="1">
                <a:latin typeface="Calibri" panose="020F0502020204030204" pitchFamily="34" charset="0"/>
              </a:rPr>
              <a:t>Local</a:t>
            </a:r>
            <a:r>
              <a:rPr lang="de-DE" altLang="de-DE" sz="1600" dirty="0">
                <a:latin typeface="Calibri" panose="020F0502020204030204" pitchFamily="34" charset="0"/>
              </a:rPr>
              <a:t> </a:t>
            </a:r>
            <a:r>
              <a:rPr lang="de-DE" altLang="de-DE" sz="1600" dirty="0" err="1">
                <a:latin typeface="Calibri" panose="020F0502020204030204" pitchFamily="34" charset="0"/>
              </a:rPr>
              <a:t>Responsiveness</a:t>
            </a:r>
            <a:endParaRPr lang="de-DE" altLang="de-DE" sz="1600" dirty="0">
              <a:latin typeface="Calibri" panose="020F0502020204030204" pitchFamily="34" charset="0"/>
            </a:endParaRPr>
          </a:p>
        </p:txBody>
      </p:sp>
      <p:sp>
        <p:nvSpPr>
          <p:cNvPr id="2" name="Rechteck 1">
            <a:extLst>
              <a:ext uri="{FF2B5EF4-FFF2-40B4-BE49-F238E27FC236}">
                <a16:creationId xmlns:a16="http://schemas.microsoft.com/office/drawing/2014/main" id="{1FF4FD0A-81DD-429F-8E4B-794036E5E4E8}"/>
              </a:ext>
            </a:extLst>
          </p:cNvPr>
          <p:cNvSpPr/>
          <p:nvPr/>
        </p:nvSpPr>
        <p:spPr>
          <a:xfrm>
            <a:off x="7519988" y="5727184"/>
            <a:ext cx="2700098" cy="369332"/>
          </a:xfrm>
          <a:prstGeom prst="rect">
            <a:avLst/>
          </a:prstGeom>
        </p:spPr>
        <p:txBody>
          <a:bodyPr wrap="none">
            <a:spAutoFit/>
          </a:bodyPr>
          <a:lstStyle/>
          <a:p>
            <a:r>
              <a:rPr lang="en-US" dirty="0"/>
              <a:t>(Bartlett &amp; Ghoshal, 2002).</a:t>
            </a:r>
            <a:endParaRPr lang="de-DE" dirty="0"/>
          </a:p>
        </p:txBody>
      </p:sp>
    </p:spTree>
    <p:extLst>
      <p:ext uri="{BB962C8B-B14F-4D97-AF65-F5344CB8AC3E}">
        <p14:creationId xmlns:p14="http://schemas.microsoft.com/office/powerpoint/2010/main" val="1070261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 Activity 1</a:t>
            </a:r>
          </a:p>
        </p:txBody>
      </p:sp>
      <p:sp>
        <p:nvSpPr>
          <p:cNvPr id="3" name="Content Placeholder 2"/>
          <p:cNvSpPr>
            <a:spLocks noGrp="1"/>
          </p:cNvSpPr>
          <p:nvPr>
            <p:ph idx="1"/>
          </p:nvPr>
        </p:nvSpPr>
        <p:spPr/>
        <p:txBody>
          <a:bodyPr/>
          <a:lstStyle/>
          <a:p>
            <a:pPr marL="514350" indent="-514350">
              <a:buFont typeface="+mj-lt"/>
              <a:buAutoNum type="arabicPeriod"/>
            </a:pPr>
            <a:r>
              <a:rPr lang="en-GB" dirty="0"/>
              <a:t>Under what condition should a company consider adopting a global geographic structure as opposed to a  global product structure?</a:t>
            </a:r>
          </a:p>
          <a:p>
            <a:pPr marL="514350" indent="-514350">
              <a:buFont typeface="+mj-lt"/>
              <a:buAutoNum type="arabicPeriod"/>
            </a:pPr>
            <a:r>
              <a:rPr lang="en-GB" dirty="0"/>
              <a:t>Name some companies that you think could succeed today with a globalisation strategy and explain why you selected those companies. How does the globalisation strategy differ from a multi-domestic strategy?</a:t>
            </a:r>
          </a:p>
          <a:p>
            <a:pPr marL="514350" indent="-514350">
              <a:buFont typeface="+mj-lt"/>
              <a:buAutoNum type="arabicPeriod"/>
            </a:pPr>
            <a:r>
              <a:rPr lang="en-GB" dirty="0"/>
              <a:t>When would an organisation consider using a matrix structure. Find an example of an organisation with a international matrix structure.</a:t>
            </a:r>
          </a:p>
          <a:p>
            <a:pPr marL="514350" indent="-514350">
              <a:buFont typeface="+mj-lt"/>
              <a:buAutoNum type="arabicPeriod"/>
            </a:pPr>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370560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Text Box 2">
            <a:extLst>
              <a:ext uri="{FF2B5EF4-FFF2-40B4-BE49-F238E27FC236}">
                <a16:creationId xmlns:a16="http://schemas.microsoft.com/office/drawing/2014/main" id="{516DEC39-3E82-421D-B7DD-FB5CEDA35599}"/>
              </a:ext>
            </a:extLst>
          </p:cNvPr>
          <p:cNvSpPr txBox="1">
            <a:spLocks noChangeArrowheads="1"/>
          </p:cNvSpPr>
          <p:nvPr/>
        </p:nvSpPr>
        <p:spPr bwMode="auto">
          <a:xfrm>
            <a:off x="1719263" y="2549526"/>
            <a:ext cx="20812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de-DE" altLang="de-DE" sz="1600" dirty="0">
                <a:latin typeface="Calibri" panose="020F0502020204030204" pitchFamily="34" charset="0"/>
              </a:rPr>
              <a:t>Global Integration</a:t>
            </a:r>
          </a:p>
        </p:txBody>
      </p:sp>
      <p:sp>
        <p:nvSpPr>
          <p:cNvPr id="17412" name="Rectangle 3">
            <a:extLst>
              <a:ext uri="{FF2B5EF4-FFF2-40B4-BE49-F238E27FC236}">
                <a16:creationId xmlns:a16="http://schemas.microsoft.com/office/drawing/2014/main" id="{3052959C-7224-47BF-9C06-24F0BD6B0BF0}"/>
              </a:ext>
            </a:extLst>
          </p:cNvPr>
          <p:cNvSpPr>
            <a:spLocks noGrp="1" noChangeArrowheads="1"/>
          </p:cNvSpPr>
          <p:nvPr>
            <p:ph type="title"/>
          </p:nvPr>
        </p:nvSpPr>
        <p:spPr/>
        <p:txBody>
          <a:bodyPr>
            <a:normAutofit fontScale="90000"/>
          </a:bodyPr>
          <a:lstStyle/>
          <a:p>
            <a:pPr marL="342900" indent="-342900"/>
            <a:r>
              <a:rPr lang="de-DE" altLang="de-DE" dirty="0"/>
              <a:t>Solution: Alternative </a:t>
            </a:r>
            <a:r>
              <a:rPr lang="de-DE" altLang="de-DE" dirty="0" err="1"/>
              <a:t>Strategies</a:t>
            </a:r>
            <a:endParaRPr lang="de-DE" altLang="de-DE" dirty="0"/>
          </a:p>
        </p:txBody>
      </p:sp>
      <p:sp>
        <p:nvSpPr>
          <p:cNvPr id="17413" name="Rectangle 4">
            <a:extLst>
              <a:ext uri="{FF2B5EF4-FFF2-40B4-BE49-F238E27FC236}">
                <a16:creationId xmlns:a16="http://schemas.microsoft.com/office/drawing/2014/main" id="{671E5DBA-4AAC-4A89-8C6B-DD2F0AB6BDF1}"/>
              </a:ext>
            </a:extLst>
          </p:cNvPr>
          <p:cNvSpPr>
            <a:spLocks noGrp="1" noChangeArrowheads="1"/>
          </p:cNvSpPr>
          <p:nvPr>
            <p:ph type="body" sz="half" idx="1"/>
          </p:nvPr>
        </p:nvSpPr>
        <p:spPr>
          <a:xfrm>
            <a:off x="2209800" y="1700214"/>
            <a:ext cx="7918450" cy="4681537"/>
          </a:xfrm>
          <a:noFill/>
        </p:spPr>
        <p:txBody>
          <a:bodyPr/>
          <a:lstStyle/>
          <a:p>
            <a:pPr eaLnBrk="1" hangingPunct="1">
              <a:buFont typeface="Wingdings" panose="05000000000000000000" pitchFamily="2" charset="2"/>
              <a:buNone/>
            </a:pPr>
            <a:endParaRPr lang="de-DE" altLang="de-DE" dirty="0"/>
          </a:p>
          <a:p>
            <a:pPr eaLnBrk="1" hangingPunct="1">
              <a:buFont typeface="Wingdings" panose="05000000000000000000" pitchFamily="2" charset="2"/>
              <a:buNone/>
            </a:pPr>
            <a:endParaRPr lang="de-DE" altLang="de-DE" sz="400" dirty="0"/>
          </a:p>
          <a:p>
            <a:pPr eaLnBrk="1" hangingPunct="1">
              <a:buFont typeface="Wingdings" panose="05000000000000000000" pitchFamily="2" charset="2"/>
              <a:buNone/>
            </a:pPr>
            <a:endParaRPr lang="de-DE" altLang="de-DE" dirty="0"/>
          </a:p>
        </p:txBody>
      </p:sp>
      <p:graphicFrame>
        <p:nvGraphicFramePr>
          <p:cNvPr id="1658885" name="Group 5">
            <a:extLst>
              <a:ext uri="{FF2B5EF4-FFF2-40B4-BE49-F238E27FC236}">
                <a16:creationId xmlns:a16="http://schemas.microsoft.com/office/drawing/2014/main" id="{BE482F85-452A-442F-A0FA-D52234A06518}"/>
              </a:ext>
            </a:extLst>
          </p:cNvPr>
          <p:cNvGraphicFramePr>
            <a:graphicFrameLocks noGrp="1"/>
          </p:cNvGraphicFramePr>
          <p:nvPr>
            <p:ph sz="half" idx="2"/>
            <p:extLst>
              <p:ext uri="{D42A27DB-BD31-4B8C-83A1-F6EECF244321}">
                <p14:modId xmlns:p14="http://schemas.microsoft.com/office/powerpoint/2010/main" val="1551839399"/>
              </p:ext>
            </p:extLst>
          </p:nvPr>
        </p:nvGraphicFramePr>
        <p:xfrm>
          <a:off x="3863975" y="2565400"/>
          <a:ext cx="5614988" cy="3011488"/>
        </p:xfrm>
        <a:graphic>
          <a:graphicData uri="http://schemas.openxmlformats.org/drawingml/2006/table">
            <a:tbl>
              <a:tblPr>
                <a:tableStyleId>{AF606853-7671-496A-8E4F-DF71F8EC918B}</a:tableStyleId>
              </a:tblPr>
              <a:tblGrid>
                <a:gridCol w="2808288">
                  <a:extLst>
                    <a:ext uri="{9D8B030D-6E8A-4147-A177-3AD203B41FA5}">
                      <a16:colId xmlns:a16="http://schemas.microsoft.com/office/drawing/2014/main" val="853572531"/>
                    </a:ext>
                  </a:extLst>
                </a:gridCol>
                <a:gridCol w="2806700">
                  <a:extLst>
                    <a:ext uri="{9D8B030D-6E8A-4147-A177-3AD203B41FA5}">
                      <a16:colId xmlns:a16="http://schemas.microsoft.com/office/drawing/2014/main" val="3262267644"/>
                    </a:ext>
                  </a:extLst>
                </a:gridCol>
              </a:tblGrid>
              <a:tr h="1603375">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20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rPr>
                        <a:t>1 Global </a:t>
                      </a:r>
                      <a:r>
                        <a:rPr kumimoji="0" lang="de-DE" altLang="de-DE" sz="2000" b="0" i="0" u="none" strike="noStrike" cap="none" normalizeH="0" baseline="0" dirty="0" err="1">
                          <a:ln>
                            <a:noFill/>
                          </a:ln>
                          <a:solidFill>
                            <a:schemeClr val="tx1"/>
                          </a:solidFill>
                          <a:effectLst>
                            <a:outerShdw blurRad="38100" dist="38100" dir="2700000" algn="tl">
                              <a:srgbClr val="000000">
                                <a:alpha val="43137"/>
                              </a:srgbClr>
                            </a:outerShdw>
                          </a:effectLst>
                          <a:latin typeface="Calibri" panose="020F0502020204030204" pitchFamily="34" charset="0"/>
                        </a:rPr>
                        <a:t>Strategy</a:t>
                      </a:r>
                      <a:endParaRPr kumimoji="0" lang="de-DE" altLang="de-DE" sz="20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20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rPr>
                        <a:t>   </a:t>
                      </a:r>
                      <a:endParaRPr kumimoji="0" lang="de-DE" altLang="de-DE" sz="20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rPr>
                        <a:t>3  Transnational </a:t>
                      </a:r>
                      <a:r>
                        <a:rPr kumimoji="0" lang="de-DE" altLang="de-DE" sz="2000" b="0" i="0" u="none" strike="noStrike" cap="none" normalizeH="0" baseline="0" dirty="0" err="1">
                          <a:ln>
                            <a:noFill/>
                          </a:ln>
                          <a:solidFill>
                            <a:schemeClr val="tx1"/>
                          </a:solidFill>
                          <a:effectLst>
                            <a:outerShdw blurRad="38100" dist="38100" dir="2700000" algn="tl">
                              <a:srgbClr val="000000">
                                <a:alpha val="43137"/>
                              </a:srgbClr>
                            </a:outerShdw>
                          </a:effectLst>
                          <a:latin typeface="Calibri" panose="020F0502020204030204" pitchFamily="34" charset="0"/>
                        </a:rPr>
                        <a:t>Strategy</a:t>
                      </a:r>
                      <a:endParaRPr kumimoji="0" lang="de-DE" altLang="de-DE" sz="20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59237033"/>
                  </a:ext>
                </a:extLst>
              </a:tr>
              <a:tr h="1408113">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20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rPr>
                        <a:t>2 Home-</a:t>
                      </a:r>
                      <a:r>
                        <a:rPr kumimoji="0" lang="de-DE" altLang="de-DE" sz="2000" b="0" i="0" u="none" strike="noStrike" cap="none" normalizeH="0" baseline="0" dirty="0" err="1">
                          <a:ln>
                            <a:noFill/>
                          </a:ln>
                          <a:solidFill>
                            <a:schemeClr val="tx1"/>
                          </a:solidFill>
                          <a:effectLst>
                            <a:outerShdw blurRad="38100" dist="38100" dir="2700000" algn="tl">
                              <a:srgbClr val="000000">
                                <a:alpha val="43137"/>
                              </a:srgbClr>
                            </a:outerShdw>
                          </a:effectLst>
                          <a:latin typeface="Calibri" panose="020F0502020204030204" pitchFamily="34" charset="0"/>
                        </a:rPr>
                        <a:t>replication</a:t>
                      </a:r>
                      <a:r>
                        <a:rPr kumimoji="0" lang="de-DE" altLang="de-DE" sz="20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rPr>
                        <a:t> </a:t>
                      </a: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20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rPr>
                        <a:t>      </a:t>
                      </a:r>
                      <a:endParaRPr kumimoji="0" lang="de-DE" altLang="de-DE" sz="20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20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rPr>
                        <a:t>4 Multi-</a:t>
                      </a:r>
                      <a:r>
                        <a:rPr kumimoji="0" lang="de-DE" altLang="de-DE" sz="2000" b="0" i="0" u="none" strike="noStrike" cap="none" normalizeH="0" baseline="0" dirty="0" err="1">
                          <a:ln>
                            <a:noFill/>
                          </a:ln>
                          <a:solidFill>
                            <a:schemeClr val="tx1"/>
                          </a:solidFill>
                          <a:effectLst>
                            <a:outerShdw blurRad="38100" dist="38100" dir="2700000" algn="tl">
                              <a:srgbClr val="000000">
                                <a:alpha val="43137"/>
                              </a:srgbClr>
                            </a:outerShdw>
                          </a:effectLst>
                          <a:latin typeface="Calibri" panose="020F0502020204030204" pitchFamily="34" charset="0"/>
                        </a:rPr>
                        <a:t>domestic</a:t>
                      </a:r>
                      <a:r>
                        <a:rPr kumimoji="0" lang="de-DE" altLang="de-DE" sz="20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rPr>
                        <a:t> </a:t>
                      </a:r>
                      <a:r>
                        <a:rPr kumimoji="0" lang="de-DE" altLang="de-DE" sz="2000" b="0" i="0" u="none" strike="noStrike" cap="none" normalizeH="0" baseline="0" dirty="0" err="1">
                          <a:ln>
                            <a:noFill/>
                          </a:ln>
                          <a:solidFill>
                            <a:schemeClr val="tx1"/>
                          </a:solidFill>
                          <a:effectLst>
                            <a:outerShdw blurRad="38100" dist="38100" dir="2700000" algn="tl">
                              <a:srgbClr val="000000">
                                <a:alpha val="43137"/>
                              </a:srgbClr>
                            </a:outerShdw>
                          </a:effectLst>
                          <a:latin typeface="Calibri" panose="020F0502020204030204" pitchFamily="34" charset="0"/>
                        </a:rPr>
                        <a:t>Strategy</a:t>
                      </a:r>
                      <a:endParaRPr kumimoji="0" lang="de-DE" altLang="de-DE" sz="20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20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rPr>
                        <a:t>   </a:t>
                      </a:r>
                      <a:endParaRPr kumimoji="0" lang="de-DE" altLang="de-DE" sz="20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8564843"/>
                  </a:ext>
                </a:extLst>
              </a:tr>
            </a:tbl>
          </a:graphicData>
        </a:graphic>
      </p:graphicFrame>
      <p:sp>
        <p:nvSpPr>
          <p:cNvPr id="17425" name="Line 16">
            <a:extLst>
              <a:ext uri="{FF2B5EF4-FFF2-40B4-BE49-F238E27FC236}">
                <a16:creationId xmlns:a16="http://schemas.microsoft.com/office/drawing/2014/main" id="{7DAEBD25-53CD-4D9D-8247-3B77E76F3317}"/>
              </a:ext>
            </a:extLst>
          </p:cNvPr>
          <p:cNvSpPr>
            <a:spLocks noChangeShapeType="1"/>
          </p:cNvSpPr>
          <p:nvPr/>
        </p:nvSpPr>
        <p:spPr bwMode="auto">
          <a:xfrm flipH="1" flipV="1">
            <a:off x="2749550" y="1998664"/>
            <a:ext cx="1119188" cy="5667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426" name="Text Box 17">
            <a:extLst>
              <a:ext uri="{FF2B5EF4-FFF2-40B4-BE49-F238E27FC236}">
                <a16:creationId xmlns:a16="http://schemas.microsoft.com/office/drawing/2014/main" id="{AEC78EB8-7CF9-438E-8567-FB96D58080A0}"/>
              </a:ext>
            </a:extLst>
          </p:cNvPr>
          <p:cNvSpPr txBox="1">
            <a:spLocks noChangeArrowheads="1"/>
          </p:cNvSpPr>
          <p:nvPr/>
        </p:nvSpPr>
        <p:spPr bwMode="auto">
          <a:xfrm>
            <a:off x="4759325" y="2185988"/>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DE" altLang="de-DE" sz="1600" dirty="0" err="1">
                <a:latin typeface="Calibri" panose="020F0502020204030204" pitchFamily="34" charset="0"/>
              </a:rPr>
              <a:t>low</a:t>
            </a:r>
            <a:endParaRPr lang="de-DE" altLang="de-DE" sz="1600" dirty="0">
              <a:latin typeface="Calibri" panose="020F0502020204030204" pitchFamily="34" charset="0"/>
            </a:endParaRPr>
          </a:p>
        </p:txBody>
      </p:sp>
      <p:sp>
        <p:nvSpPr>
          <p:cNvPr id="17427" name="Text Box 18">
            <a:extLst>
              <a:ext uri="{FF2B5EF4-FFF2-40B4-BE49-F238E27FC236}">
                <a16:creationId xmlns:a16="http://schemas.microsoft.com/office/drawing/2014/main" id="{EC8CD9FB-BF16-4665-8C0B-C33D4747C8D9}"/>
              </a:ext>
            </a:extLst>
          </p:cNvPr>
          <p:cNvSpPr txBox="1">
            <a:spLocks noChangeArrowheads="1"/>
          </p:cNvSpPr>
          <p:nvPr/>
        </p:nvSpPr>
        <p:spPr bwMode="auto">
          <a:xfrm>
            <a:off x="7519988" y="2185988"/>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DE" altLang="de-DE" sz="1600" dirty="0">
                <a:latin typeface="Calibri" panose="020F0502020204030204" pitchFamily="34" charset="0"/>
              </a:rPr>
              <a:t>high</a:t>
            </a:r>
          </a:p>
        </p:txBody>
      </p:sp>
      <p:sp>
        <p:nvSpPr>
          <p:cNvPr id="17428" name="Text Box 19">
            <a:extLst>
              <a:ext uri="{FF2B5EF4-FFF2-40B4-BE49-F238E27FC236}">
                <a16:creationId xmlns:a16="http://schemas.microsoft.com/office/drawing/2014/main" id="{E4CB50FE-5019-42E2-84EB-6F4700185791}"/>
              </a:ext>
            </a:extLst>
          </p:cNvPr>
          <p:cNvSpPr txBox="1">
            <a:spLocks noChangeArrowheads="1"/>
          </p:cNvSpPr>
          <p:nvPr/>
        </p:nvSpPr>
        <p:spPr bwMode="auto">
          <a:xfrm>
            <a:off x="2640013" y="4492625"/>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DE" altLang="de-DE" sz="1600" dirty="0" err="1">
                <a:latin typeface="Calibri" panose="020F0502020204030204" pitchFamily="34" charset="0"/>
              </a:rPr>
              <a:t>low</a:t>
            </a:r>
            <a:endParaRPr lang="de-DE" altLang="de-DE" sz="1600" dirty="0">
              <a:latin typeface="Calibri" panose="020F0502020204030204" pitchFamily="34" charset="0"/>
            </a:endParaRPr>
          </a:p>
        </p:txBody>
      </p:sp>
      <p:sp>
        <p:nvSpPr>
          <p:cNvPr id="17429" name="Text Box 20">
            <a:extLst>
              <a:ext uri="{FF2B5EF4-FFF2-40B4-BE49-F238E27FC236}">
                <a16:creationId xmlns:a16="http://schemas.microsoft.com/office/drawing/2014/main" id="{E6D4FF6D-3674-48BA-8E96-2672DD22ACF6}"/>
              </a:ext>
            </a:extLst>
          </p:cNvPr>
          <p:cNvSpPr txBox="1">
            <a:spLocks noChangeArrowheads="1"/>
          </p:cNvSpPr>
          <p:nvPr/>
        </p:nvSpPr>
        <p:spPr bwMode="auto">
          <a:xfrm>
            <a:off x="2640013" y="3321050"/>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DE" altLang="de-DE" sz="1600" dirty="0">
                <a:latin typeface="Calibri" panose="020F0502020204030204" pitchFamily="34" charset="0"/>
              </a:rPr>
              <a:t>high</a:t>
            </a:r>
          </a:p>
        </p:txBody>
      </p:sp>
      <p:sp>
        <p:nvSpPr>
          <p:cNvPr id="17430" name="Text Box 21">
            <a:extLst>
              <a:ext uri="{FF2B5EF4-FFF2-40B4-BE49-F238E27FC236}">
                <a16:creationId xmlns:a16="http://schemas.microsoft.com/office/drawing/2014/main" id="{19A7BABE-B844-4DBA-B7DF-0E51D065F23C}"/>
              </a:ext>
            </a:extLst>
          </p:cNvPr>
          <p:cNvSpPr txBox="1">
            <a:spLocks noChangeArrowheads="1"/>
          </p:cNvSpPr>
          <p:nvPr/>
        </p:nvSpPr>
        <p:spPr bwMode="auto">
          <a:xfrm>
            <a:off x="3775076" y="1892300"/>
            <a:ext cx="5705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de-DE" altLang="de-DE" sz="1600" dirty="0" err="1">
                <a:latin typeface="Calibri" panose="020F0502020204030204" pitchFamily="34" charset="0"/>
              </a:rPr>
              <a:t>Local</a:t>
            </a:r>
            <a:r>
              <a:rPr lang="de-DE" altLang="de-DE" sz="1600" dirty="0">
                <a:latin typeface="Calibri" panose="020F0502020204030204" pitchFamily="34" charset="0"/>
              </a:rPr>
              <a:t> </a:t>
            </a:r>
            <a:r>
              <a:rPr lang="de-DE" altLang="de-DE" sz="1600" dirty="0" err="1">
                <a:latin typeface="Calibri" panose="020F0502020204030204" pitchFamily="34" charset="0"/>
              </a:rPr>
              <a:t>Responsiveness</a:t>
            </a:r>
            <a:endParaRPr lang="de-DE" altLang="de-DE" sz="1600" dirty="0">
              <a:latin typeface="Calibri" panose="020F0502020204030204" pitchFamily="34" charset="0"/>
            </a:endParaRPr>
          </a:p>
        </p:txBody>
      </p:sp>
      <p:sp>
        <p:nvSpPr>
          <p:cNvPr id="2" name="Rechteck 1">
            <a:extLst>
              <a:ext uri="{FF2B5EF4-FFF2-40B4-BE49-F238E27FC236}">
                <a16:creationId xmlns:a16="http://schemas.microsoft.com/office/drawing/2014/main" id="{1FF4FD0A-81DD-429F-8E4B-794036E5E4E8}"/>
              </a:ext>
            </a:extLst>
          </p:cNvPr>
          <p:cNvSpPr/>
          <p:nvPr/>
        </p:nvSpPr>
        <p:spPr>
          <a:xfrm>
            <a:off x="7519988" y="5727184"/>
            <a:ext cx="2700098" cy="369332"/>
          </a:xfrm>
          <a:prstGeom prst="rect">
            <a:avLst/>
          </a:prstGeom>
        </p:spPr>
        <p:txBody>
          <a:bodyPr wrap="none">
            <a:spAutoFit/>
          </a:bodyPr>
          <a:lstStyle/>
          <a:p>
            <a:r>
              <a:rPr lang="en-US" dirty="0"/>
              <a:t>(Bartlett &amp; Ghoshal, 2002).</a:t>
            </a:r>
            <a:endParaRPr lang="de-DE" dirty="0"/>
          </a:p>
        </p:txBody>
      </p:sp>
      <p:sp>
        <p:nvSpPr>
          <p:cNvPr id="3" name="Textfeld 2">
            <a:extLst>
              <a:ext uri="{FF2B5EF4-FFF2-40B4-BE49-F238E27FC236}">
                <a16:creationId xmlns:a16="http://schemas.microsoft.com/office/drawing/2014/main" id="{4961BBEA-A76A-4587-A7A6-F086FA6EEEC0}"/>
              </a:ext>
            </a:extLst>
          </p:cNvPr>
          <p:cNvSpPr txBox="1"/>
          <p:nvPr/>
        </p:nvSpPr>
        <p:spPr>
          <a:xfrm>
            <a:off x="4210050" y="3166159"/>
            <a:ext cx="1874043" cy="707886"/>
          </a:xfrm>
          <a:prstGeom prst="rect">
            <a:avLst/>
          </a:prstGeom>
          <a:noFill/>
        </p:spPr>
        <p:txBody>
          <a:bodyPr wrap="square" rtlCol="0">
            <a:spAutoFit/>
          </a:bodyPr>
          <a:lstStyle/>
          <a:p>
            <a:r>
              <a:rPr lang="de-DE" sz="2000" b="1" dirty="0">
                <a:solidFill>
                  <a:schemeClr val="bg1"/>
                </a:solidFill>
              </a:rPr>
              <a:t>Global </a:t>
            </a:r>
            <a:r>
              <a:rPr lang="de-DE" sz="2000" b="1" dirty="0" err="1">
                <a:solidFill>
                  <a:schemeClr val="bg1"/>
                </a:solidFill>
              </a:rPr>
              <a:t>Product</a:t>
            </a:r>
            <a:r>
              <a:rPr lang="de-DE" sz="2000" b="1" dirty="0">
                <a:solidFill>
                  <a:schemeClr val="bg1"/>
                </a:solidFill>
              </a:rPr>
              <a:t> </a:t>
            </a:r>
            <a:r>
              <a:rPr lang="de-DE" sz="2000" b="1" dirty="0" err="1">
                <a:solidFill>
                  <a:schemeClr val="bg1"/>
                </a:solidFill>
              </a:rPr>
              <a:t>Structure</a:t>
            </a:r>
            <a:endParaRPr lang="de-DE" sz="2000" b="1" dirty="0">
              <a:solidFill>
                <a:schemeClr val="bg1"/>
              </a:solidFill>
            </a:endParaRPr>
          </a:p>
        </p:txBody>
      </p:sp>
      <p:sp>
        <p:nvSpPr>
          <p:cNvPr id="14" name="Textfeld 13">
            <a:extLst>
              <a:ext uri="{FF2B5EF4-FFF2-40B4-BE49-F238E27FC236}">
                <a16:creationId xmlns:a16="http://schemas.microsoft.com/office/drawing/2014/main" id="{07A0A920-6E2B-4B0D-920F-21689CF06126}"/>
              </a:ext>
            </a:extLst>
          </p:cNvPr>
          <p:cNvSpPr txBox="1"/>
          <p:nvPr/>
        </p:nvSpPr>
        <p:spPr>
          <a:xfrm>
            <a:off x="7410729" y="4776337"/>
            <a:ext cx="2131734" cy="707886"/>
          </a:xfrm>
          <a:prstGeom prst="rect">
            <a:avLst/>
          </a:prstGeom>
          <a:noFill/>
        </p:spPr>
        <p:txBody>
          <a:bodyPr wrap="square" rtlCol="0">
            <a:spAutoFit/>
          </a:bodyPr>
          <a:lstStyle/>
          <a:p>
            <a:r>
              <a:rPr lang="de-DE" sz="2000" b="1" dirty="0">
                <a:solidFill>
                  <a:schemeClr val="bg1"/>
                </a:solidFill>
              </a:rPr>
              <a:t>Global </a:t>
            </a:r>
            <a:r>
              <a:rPr lang="de-DE" sz="2000" b="1" dirty="0" err="1">
                <a:solidFill>
                  <a:schemeClr val="bg1"/>
                </a:solidFill>
              </a:rPr>
              <a:t>Geographic</a:t>
            </a:r>
            <a:r>
              <a:rPr lang="de-DE" sz="2000" b="1" dirty="0">
                <a:solidFill>
                  <a:schemeClr val="bg1"/>
                </a:solidFill>
              </a:rPr>
              <a:t> </a:t>
            </a:r>
            <a:r>
              <a:rPr lang="de-DE" sz="2000" b="1" dirty="0" err="1">
                <a:solidFill>
                  <a:schemeClr val="bg1"/>
                </a:solidFill>
              </a:rPr>
              <a:t>Structure</a:t>
            </a:r>
            <a:endParaRPr lang="de-DE" sz="2000" b="1" dirty="0">
              <a:solidFill>
                <a:schemeClr val="bg1"/>
              </a:solidFill>
            </a:endParaRPr>
          </a:p>
        </p:txBody>
      </p:sp>
      <p:sp>
        <p:nvSpPr>
          <p:cNvPr id="15" name="Textfeld 14">
            <a:extLst>
              <a:ext uri="{FF2B5EF4-FFF2-40B4-BE49-F238E27FC236}">
                <a16:creationId xmlns:a16="http://schemas.microsoft.com/office/drawing/2014/main" id="{C2AC2D31-53A7-4DBE-B02C-F56F5B84BF2D}"/>
              </a:ext>
            </a:extLst>
          </p:cNvPr>
          <p:cNvSpPr txBox="1"/>
          <p:nvPr/>
        </p:nvSpPr>
        <p:spPr>
          <a:xfrm>
            <a:off x="4210050" y="4776337"/>
            <a:ext cx="1874043" cy="707886"/>
          </a:xfrm>
          <a:prstGeom prst="rect">
            <a:avLst/>
          </a:prstGeom>
          <a:noFill/>
        </p:spPr>
        <p:txBody>
          <a:bodyPr wrap="square" rtlCol="0">
            <a:spAutoFit/>
          </a:bodyPr>
          <a:lstStyle/>
          <a:p>
            <a:r>
              <a:rPr lang="de-DE" sz="2000" b="1" dirty="0">
                <a:solidFill>
                  <a:schemeClr val="bg1"/>
                </a:solidFill>
              </a:rPr>
              <a:t>International Division</a:t>
            </a:r>
          </a:p>
        </p:txBody>
      </p:sp>
      <p:sp>
        <p:nvSpPr>
          <p:cNvPr id="16" name="Textfeld 15">
            <a:extLst>
              <a:ext uri="{FF2B5EF4-FFF2-40B4-BE49-F238E27FC236}">
                <a16:creationId xmlns:a16="http://schemas.microsoft.com/office/drawing/2014/main" id="{99424F9B-C0E6-419F-90E1-9E0670617F8A}"/>
              </a:ext>
            </a:extLst>
          </p:cNvPr>
          <p:cNvSpPr txBox="1"/>
          <p:nvPr/>
        </p:nvSpPr>
        <p:spPr>
          <a:xfrm>
            <a:off x="7109842" y="3166159"/>
            <a:ext cx="1874043" cy="707886"/>
          </a:xfrm>
          <a:prstGeom prst="rect">
            <a:avLst/>
          </a:prstGeom>
          <a:noFill/>
        </p:spPr>
        <p:txBody>
          <a:bodyPr wrap="square" rtlCol="0">
            <a:spAutoFit/>
          </a:bodyPr>
          <a:lstStyle/>
          <a:p>
            <a:r>
              <a:rPr lang="de-DE" sz="2000" b="1" dirty="0">
                <a:solidFill>
                  <a:schemeClr val="bg1"/>
                </a:solidFill>
              </a:rPr>
              <a:t>Global Matrix </a:t>
            </a:r>
            <a:r>
              <a:rPr lang="de-DE" sz="2000" b="1" dirty="0" err="1">
                <a:solidFill>
                  <a:schemeClr val="bg1"/>
                </a:solidFill>
              </a:rPr>
              <a:t>Structure</a:t>
            </a:r>
            <a:endParaRPr lang="de-DE" sz="2000" b="1" dirty="0">
              <a:solidFill>
                <a:schemeClr val="bg1"/>
              </a:solidFill>
            </a:endParaRPr>
          </a:p>
        </p:txBody>
      </p:sp>
    </p:spTree>
    <p:extLst>
      <p:ext uri="{BB962C8B-B14F-4D97-AF65-F5344CB8AC3E}">
        <p14:creationId xmlns:p14="http://schemas.microsoft.com/office/powerpoint/2010/main" val="3946084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Autofit/>
          </a:bodyPr>
          <a:lstStyle/>
          <a:p>
            <a:pPr>
              <a:defRPr/>
            </a:pPr>
            <a:r>
              <a:rPr lang="en-US" dirty="0">
                <a:solidFill>
                  <a:schemeClr val="accent6">
                    <a:lumMod val="50000"/>
                  </a:schemeClr>
                </a:solidFill>
              </a:rPr>
              <a:t>The Global </a:t>
            </a:r>
            <a:r>
              <a:rPr lang="en-US" dirty="0" err="1">
                <a:solidFill>
                  <a:schemeClr val="accent6">
                    <a:lumMod val="50000"/>
                  </a:schemeClr>
                </a:solidFill>
              </a:rPr>
              <a:t>Organisational</a:t>
            </a:r>
            <a:r>
              <a:rPr lang="en-US" dirty="0">
                <a:solidFill>
                  <a:schemeClr val="accent6">
                    <a:lumMod val="50000"/>
                  </a:schemeClr>
                </a:solidFill>
              </a:rPr>
              <a:t> Challenge</a:t>
            </a:r>
          </a:p>
        </p:txBody>
      </p:sp>
      <p:pic>
        <p:nvPicPr>
          <p:cNvPr id="25603" name="Picture 4" descr="98896-06-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1285875"/>
            <a:ext cx="4713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FlagCount" hidden="1">
            <a:hlinkClick r:id="rId4"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latin typeface="Tahoma" panose="020B0604030504040204" pitchFamily="34" charset="0"/>
              </a:rPr>
              <a:t>0</a:t>
            </a:r>
          </a:p>
        </p:txBody>
      </p:sp>
      <p:sp>
        <p:nvSpPr>
          <p:cNvPr id="5" name="Rechteck 4">
            <a:extLst>
              <a:ext uri="{FF2B5EF4-FFF2-40B4-BE49-F238E27FC236}">
                <a16:creationId xmlns:a16="http://schemas.microsoft.com/office/drawing/2014/main" id="{6BB81A16-2B2A-4078-804C-8B6AA502CADB}"/>
              </a:ext>
            </a:extLst>
          </p:cNvPr>
          <p:cNvSpPr/>
          <p:nvPr/>
        </p:nvSpPr>
        <p:spPr>
          <a:xfrm>
            <a:off x="265019" y="5894715"/>
            <a:ext cx="2518125" cy="307777"/>
          </a:xfrm>
          <a:prstGeom prst="rect">
            <a:avLst/>
          </a:prstGeom>
        </p:spPr>
        <p:txBody>
          <a:bodyPr wrap="none">
            <a:spAutoFit/>
          </a:bodyPr>
          <a:lstStyle/>
          <a:p>
            <a:r>
              <a:rPr lang="en-GB" sz="1400" dirty="0"/>
              <a:t>Daft, Murphy, Willmott, (2014). </a:t>
            </a:r>
            <a:endParaRPr lang="de-DE" sz="1400" dirty="0"/>
          </a:p>
        </p:txBody>
      </p:sp>
    </p:spTree>
    <p:extLst>
      <p:ext uri="{BB962C8B-B14F-4D97-AF65-F5344CB8AC3E}">
        <p14:creationId xmlns:p14="http://schemas.microsoft.com/office/powerpoint/2010/main" val="2053454252"/>
      </p:ext>
    </p:extLst>
  </p:cSld>
  <p:clrMapOvr>
    <a:masterClrMapping/>
  </p:clrMapOvr>
</p:sld>
</file>

<file path=ppt/theme/theme1.xml><?xml version="1.0" encoding="utf-8"?>
<a:theme xmlns:a="http://schemas.openxmlformats.org/drawingml/2006/main" name="Inten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pptx" id="{A89DA73B-AAF5-4BC5-8BF9-68976C2A65F8}" vid="{78904D52-9B5E-4250-8F81-08F958F00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Intense</Template>
  <TotalTime>0</TotalTime>
  <Words>3343</Words>
  <Application>Microsoft Office PowerPoint</Application>
  <PresentationFormat>Breitbild</PresentationFormat>
  <Paragraphs>380</Paragraphs>
  <Slides>34</Slides>
  <Notes>23</Notes>
  <HiddenSlides>1</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34</vt:i4>
      </vt:variant>
    </vt:vector>
  </HeadingPairs>
  <TitlesOfParts>
    <vt:vector size="41" baseType="lpstr">
      <vt:lpstr>Arial</vt:lpstr>
      <vt:lpstr>Arial Narrow</vt:lpstr>
      <vt:lpstr>Calibri</vt:lpstr>
      <vt:lpstr>Tahoma</vt:lpstr>
      <vt:lpstr>Wingdings</vt:lpstr>
      <vt:lpstr>Intense</vt:lpstr>
      <vt:lpstr>Folie</vt:lpstr>
      <vt:lpstr>C.1.4.3 Organisational Plan and International Human Resources </vt:lpstr>
      <vt:lpstr>Learning Objectives</vt:lpstr>
      <vt:lpstr>Organisational Structure</vt:lpstr>
      <vt:lpstr>International Division </vt:lpstr>
      <vt:lpstr>Global Matrix Structure</vt:lpstr>
      <vt:lpstr>Remember? Alternative Strategies</vt:lpstr>
      <vt:lpstr>Class Activity 1</vt:lpstr>
      <vt:lpstr>Solution: Alternative Strategies</vt:lpstr>
      <vt:lpstr>The Global Organisational Challenge</vt:lpstr>
      <vt:lpstr>Global Coordination Mechanisms</vt:lpstr>
      <vt:lpstr>International Human Resource Management</vt:lpstr>
      <vt:lpstr>Centralisation versus Decentralisation of Control</vt:lpstr>
      <vt:lpstr>Discussion</vt:lpstr>
      <vt:lpstr>PowerPoint-Präsentation</vt:lpstr>
      <vt:lpstr>PowerPoint-Präsentation</vt:lpstr>
      <vt:lpstr>PowerPoint-Präsentation</vt:lpstr>
      <vt:lpstr>Expatriation as an Employee Development Tool</vt:lpstr>
      <vt:lpstr>Expatriation as an Employee Development Tool</vt:lpstr>
      <vt:lpstr>Challenges of Expatriation</vt:lpstr>
      <vt:lpstr>Challenges of Expatriation</vt:lpstr>
      <vt:lpstr>Example Methods for Intercultural Training</vt:lpstr>
      <vt:lpstr>Intercultural Leadership</vt:lpstr>
      <vt:lpstr>Leadership Preferences</vt:lpstr>
      <vt:lpstr>International Comparison of Motivators</vt:lpstr>
      <vt:lpstr>International Comparison of De-Motivators</vt:lpstr>
      <vt:lpstr>PowerPoint-Präsentation</vt:lpstr>
      <vt:lpstr>PowerPoint-Präsentation</vt:lpstr>
      <vt:lpstr>Compensation Packages </vt:lpstr>
      <vt:lpstr>PowerPoint-Präsentation</vt:lpstr>
      <vt:lpstr>Costs of Expatriate Managers</vt:lpstr>
      <vt:lpstr>Summary</vt:lpstr>
      <vt:lpstr>Learning Objectives</vt:lpstr>
      <vt:lpstr>List of References</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INTENSE project</dc:title>
  <dc:creator>Menno Lind</dc:creator>
  <cp:lastModifiedBy>Tine</cp:lastModifiedBy>
  <cp:revision>56</cp:revision>
  <dcterms:created xsi:type="dcterms:W3CDTF">2016-12-13T13:03:18Z</dcterms:created>
  <dcterms:modified xsi:type="dcterms:W3CDTF">2019-06-26T12:54:46Z</dcterms:modified>
</cp:coreProperties>
</file>