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67" r:id="rId3"/>
    <p:sldId id="266" r:id="rId4"/>
    <p:sldId id="285" r:id="rId5"/>
    <p:sldId id="287" r:id="rId6"/>
    <p:sldId id="292" r:id="rId7"/>
    <p:sldId id="288" r:id="rId8"/>
    <p:sldId id="289" r:id="rId9"/>
    <p:sldId id="281" r:id="rId10"/>
    <p:sldId id="524" r:id="rId11"/>
    <p:sldId id="280" r:id="rId12"/>
    <p:sldId id="271" r:id="rId13"/>
    <p:sldId id="272" r:id="rId14"/>
    <p:sldId id="273" r:id="rId15"/>
    <p:sldId id="265" r:id="rId16"/>
    <p:sldId id="268" r:id="rId17"/>
    <p:sldId id="258" r:id="rId18"/>
    <p:sldId id="259" r:id="rId19"/>
    <p:sldId id="550" r:id="rId20"/>
    <p:sldId id="262" r:id="rId21"/>
    <p:sldId id="263" r:id="rId22"/>
    <p:sldId id="264" r:id="rId23"/>
    <p:sldId id="269" r:id="rId24"/>
    <p:sldId id="270" r:id="rId25"/>
    <p:sldId id="537" r:id="rId26"/>
    <p:sldId id="261" r:id="rId27"/>
    <p:sldId id="276" r:id="rId28"/>
    <p:sldId id="279" r:id="rId29"/>
    <p:sldId id="282" r:id="rId30"/>
    <p:sldId id="283" r:id="rId31"/>
    <p:sldId id="295" r:id="rId32"/>
    <p:sldId id="291" r:id="rId33"/>
    <p:sldId id="538" r:id="rId34"/>
    <p:sldId id="278" r:id="rId35"/>
    <p:sldId id="260" r:id="rId36"/>
    <p:sldId id="553" r:id="rId37"/>
    <p:sldId id="552" r:id="rId38"/>
    <p:sldId id="551" r:id="rId39"/>
    <p:sldId id="293" r:id="rId40"/>
    <p:sldId id="296" r:id="rId41"/>
    <p:sldId id="29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je Kluth" initials="AK" lastIdx="1" clrIdx="0">
    <p:extLst>
      <p:ext uri="{19B8F6BF-5375-455C-9EA6-DF929625EA0E}">
        <p15:presenceInfo xmlns:p15="http://schemas.microsoft.com/office/powerpoint/2012/main" userId="Anje Klu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4" autoAdjust="0"/>
    <p:restoredTop sz="95073" autoAdjust="0"/>
  </p:normalViewPr>
  <p:slideViewPr>
    <p:cSldViewPr snapToGrid="0">
      <p:cViewPr varScale="1">
        <p:scale>
          <a:sx n="65" d="100"/>
          <a:sy n="65" d="100"/>
        </p:scale>
        <p:origin x="906" y="60"/>
      </p:cViewPr>
      <p:guideLst/>
    </p:cSldViewPr>
  </p:slideViewPr>
  <p:notesTextViewPr>
    <p:cViewPr>
      <p:scale>
        <a:sx n="1" d="1"/>
        <a:sy n="1" d="1"/>
      </p:scale>
      <p:origin x="0" y="0"/>
    </p:cViewPr>
  </p:notesTextViewPr>
  <p:sorterViewPr>
    <p:cViewPr>
      <p:scale>
        <a:sx n="100" d="100"/>
        <a:sy n="100" d="100"/>
      </p:scale>
      <p:origin x="0" y="-1293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1D26642-BC27-4FC9-9480-D5F4EF100107}"/>
    <pc:docChg chg="modSld">
      <pc:chgData name="" userId="" providerId="" clId="Web-{21D26642-BC27-4FC9-9480-D5F4EF100107}" dt="2019-04-02T12:17:39.428" v="2"/>
      <pc:docMkLst>
        <pc:docMk/>
      </pc:docMkLst>
      <pc:sldChg chg="modSp">
        <pc:chgData name="" userId="" providerId="" clId="Web-{21D26642-BC27-4FC9-9480-D5F4EF100107}" dt="2019-04-02T12:17:39.428" v="2"/>
        <pc:sldMkLst>
          <pc:docMk/>
          <pc:sldMk cId="39505794" sldId="288"/>
        </pc:sldMkLst>
        <pc:graphicFrameChg chg="mod modGraphic">
          <ac:chgData name="" userId="" providerId="" clId="Web-{21D26642-BC27-4FC9-9480-D5F4EF100107}" dt="2019-04-02T12:17:39.428" v="2"/>
          <ac:graphicFrameMkLst>
            <pc:docMk/>
            <pc:sldMk cId="39505794" sldId="288"/>
            <ac:graphicFrameMk id="4" creationId="{00000000-0000-0000-0000-000000000000}"/>
          </ac:graphicFrameMkLst>
        </pc:graphicFrameChg>
      </pc:sldChg>
    </pc:docChg>
  </pc:docChgLst>
</pc:chgInfo>
</file>

<file path=ppt/diagrams/_rels/data8.xml.rels><?xml version="1.0" encoding="UTF-8" standalone="yes"?>
<Relationships xmlns="http://schemas.openxmlformats.org/package/2006/relationships"><Relationship Id="rId8" Type="http://schemas.openxmlformats.org/officeDocument/2006/relationships/hyperlink" Target="http://commons.wikimedia.org/wiki/File:4_green.svg" TargetMode="Externa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hyperlink" Target="http://pngimg.com/download/14900" TargetMode="External"/><Relationship Id="rId1" Type="http://schemas.openxmlformats.org/officeDocument/2006/relationships/image" Target="../media/image14.png"/><Relationship Id="rId6" Type="http://schemas.openxmlformats.org/officeDocument/2006/relationships/hyperlink" Target="http://commons.wikimedia.org/wiki/File:3_number_black_and_white.svg" TargetMode="External"/><Relationship Id="rId5" Type="http://schemas.openxmlformats.org/officeDocument/2006/relationships/image" Target="../media/image16.png"/><Relationship Id="rId10" Type="http://schemas.openxmlformats.org/officeDocument/2006/relationships/hyperlink" Target="https://commons.wikimedia.org/wiki/File:5_green.svg" TargetMode="External"/><Relationship Id="rId4" Type="http://schemas.openxmlformats.org/officeDocument/2006/relationships/hyperlink" Target="http://commons.wikimedia.org/wiki/File:2_number_black_and_white.svg" TargetMode="External"/><Relationship Id="rId9" Type="http://schemas.openxmlformats.org/officeDocument/2006/relationships/image" Target="../media/image18.png"/></Relationships>
</file>

<file path=ppt/diagrams/_rels/drawing8.xml.rels><?xml version="1.0" encoding="UTF-8" standalone="yes"?>
<Relationships xmlns="http://schemas.openxmlformats.org/package/2006/relationships"><Relationship Id="rId8" Type="http://schemas.openxmlformats.org/officeDocument/2006/relationships/hyperlink" Target="http://commons.wikimedia.org/wiki/File:4_green.svg" TargetMode="Externa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hyperlink" Target="http://pngimg.com/download/14900" TargetMode="External"/><Relationship Id="rId1" Type="http://schemas.openxmlformats.org/officeDocument/2006/relationships/image" Target="../media/image14.png"/><Relationship Id="rId6" Type="http://schemas.openxmlformats.org/officeDocument/2006/relationships/hyperlink" Target="http://commons.wikimedia.org/wiki/File:3_number_black_and_white.svg" TargetMode="External"/><Relationship Id="rId5" Type="http://schemas.openxmlformats.org/officeDocument/2006/relationships/image" Target="../media/image16.png"/><Relationship Id="rId10" Type="http://schemas.openxmlformats.org/officeDocument/2006/relationships/hyperlink" Target="https://commons.wikimedia.org/wiki/File:5_green.svg" TargetMode="External"/><Relationship Id="rId4" Type="http://schemas.openxmlformats.org/officeDocument/2006/relationships/hyperlink" Target="http://commons.wikimedia.org/wiki/File:2_number_black_and_white.svg" TargetMode="External"/><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CD23FD-2398-4837-B2DD-E38D5C1B0512}" type="doc">
      <dgm:prSet loTypeId="urn:microsoft.com/office/officeart/2005/8/layout/default" loCatId="list" qsTypeId="urn:microsoft.com/office/officeart/2005/8/quickstyle/simple1" qsCatId="simple" csTypeId="urn:microsoft.com/office/officeart/2005/8/colors/accent6_4" csCatId="accent6" phldr="1"/>
      <dgm:spPr/>
      <dgm:t>
        <a:bodyPr/>
        <a:lstStyle/>
        <a:p>
          <a:endParaRPr lang="de-DE"/>
        </a:p>
      </dgm:t>
    </dgm:pt>
    <dgm:pt modelId="{BAB1A4BC-409A-4C7E-811B-54879D89093D}">
      <dgm:prSet phldrT="[Text]"/>
      <dgm:spPr/>
      <dgm:t>
        <a:bodyPr/>
        <a:lstStyle/>
        <a:p>
          <a:r>
            <a:rPr lang="en-US" dirty="0"/>
            <a:t>Provide Jobs</a:t>
          </a:r>
          <a:endParaRPr lang="de-DE" dirty="0"/>
        </a:p>
      </dgm:t>
    </dgm:pt>
    <dgm:pt modelId="{780F2F2D-F8FF-476D-96A6-B875612E418F}" type="parTrans" cxnId="{BB52E4FA-CA27-4E19-B455-976E93492731}">
      <dgm:prSet/>
      <dgm:spPr/>
      <dgm:t>
        <a:bodyPr/>
        <a:lstStyle/>
        <a:p>
          <a:endParaRPr lang="de-DE"/>
        </a:p>
      </dgm:t>
    </dgm:pt>
    <dgm:pt modelId="{CA1C23D3-3B15-41E5-B4CB-B1DAE988C210}" type="sibTrans" cxnId="{BB52E4FA-CA27-4E19-B455-976E93492731}">
      <dgm:prSet/>
      <dgm:spPr/>
      <dgm:t>
        <a:bodyPr/>
        <a:lstStyle/>
        <a:p>
          <a:endParaRPr lang="de-DE"/>
        </a:p>
      </dgm:t>
    </dgm:pt>
    <dgm:pt modelId="{4BB19AF2-6351-4B86-B445-99714C711EB5}">
      <dgm:prSet/>
      <dgm:spPr/>
      <dgm:t>
        <a:bodyPr/>
        <a:lstStyle/>
        <a:p>
          <a:r>
            <a:rPr lang="en-US" dirty="0"/>
            <a:t>New Products/Services: Innovation</a:t>
          </a:r>
        </a:p>
      </dgm:t>
    </dgm:pt>
    <dgm:pt modelId="{529F7371-1877-441A-9426-2FA8AB94D9B4}" type="parTrans" cxnId="{57BDF757-62BE-42C6-B2D8-B5B568909542}">
      <dgm:prSet/>
      <dgm:spPr/>
      <dgm:t>
        <a:bodyPr/>
        <a:lstStyle/>
        <a:p>
          <a:endParaRPr lang="de-DE"/>
        </a:p>
      </dgm:t>
    </dgm:pt>
    <dgm:pt modelId="{CA91D798-4288-4AD3-BE20-E9AE39D84630}" type="sibTrans" cxnId="{57BDF757-62BE-42C6-B2D8-B5B568909542}">
      <dgm:prSet/>
      <dgm:spPr/>
      <dgm:t>
        <a:bodyPr/>
        <a:lstStyle/>
        <a:p>
          <a:endParaRPr lang="de-DE"/>
        </a:p>
      </dgm:t>
    </dgm:pt>
    <dgm:pt modelId="{227A5ACD-BC1A-45DD-B8B4-FF75363DBB8D}">
      <dgm:prSet/>
      <dgm:spPr/>
      <dgm:t>
        <a:bodyPr/>
        <a:lstStyle/>
        <a:p>
          <a:r>
            <a:rPr lang="en-US" dirty="0"/>
            <a:t>Suppliers of Large Corporations</a:t>
          </a:r>
        </a:p>
      </dgm:t>
    </dgm:pt>
    <dgm:pt modelId="{652EF86C-7E95-400E-A5C6-596432B41A2C}" type="parTrans" cxnId="{D15CA531-1094-42ED-B87A-184DB305F4E5}">
      <dgm:prSet/>
      <dgm:spPr/>
      <dgm:t>
        <a:bodyPr/>
        <a:lstStyle/>
        <a:p>
          <a:endParaRPr lang="de-DE"/>
        </a:p>
      </dgm:t>
    </dgm:pt>
    <dgm:pt modelId="{C8831C08-4B71-4E0D-980A-1685FC842158}" type="sibTrans" cxnId="{D15CA531-1094-42ED-B87A-184DB305F4E5}">
      <dgm:prSet/>
      <dgm:spPr/>
      <dgm:t>
        <a:bodyPr/>
        <a:lstStyle/>
        <a:p>
          <a:endParaRPr lang="de-DE"/>
        </a:p>
      </dgm:t>
    </dgm:pt>
    <dgm:pt modelId="{67A52C30-27C8-49C4-8D0F-957A076B1E4A}">
      <dgm:prSet/>
      <dgm:spPr/>
      <dgm:t>
        <a:bodyPr/>
        <a:lstStyle/>
        <a:p>
          <a:r>
            <a:rPr lang="en-US" dirty="0"/>
            <a:t>Contribution to Economy</a:t>
          </a:r>
        </a:p>
      </dgm:t>
    </dgm:pt>
    <dgm:pt modelId="{B19217D6-34CC-4DD3-846D-29F9AC93671D}" type="parTrans" cxnId="{34FB4447-142C-46F9-A5F4-56879EA650AB}">
      <dgm:prSet/>
      <dgm:spPr/>
      <dgm:t>
        <a:bodyPr/>
        <a:lstStyle/>
        <a:p>
          <a:endParaRPr lang="de-DE"/>
        </a:p>
      </dgm:t>
    </dgm:pt>
    <dgm:pt modelId="{C5CCD463-A8F2-4140-83AD-6D4181D0F97B}" type="sibTrans" cxnId="{34FB4447-142C-46F9-A5F4-56879EA650AB}">
      <dgm:prSet/>
      <dgm:spPr/>
      <dgm:t>
        <a:bodyPr/>
        <a:lstStyle/>
        <a:p>
          <a:endParaRPr lang="de-DE"/>
        </a:p>
      </dgm:t>
    </dgm:pt>
    <dgm:pt modelId="{003582C0-D7EF-4F82-9121-65ACEB6ACE4B}">
      <dgm:prSet/>
      <dgm:spPr/>
      <dgm:t>
        <a:bodyPr/>
        <a:lstStyle/>
        <a:p>
          <a:r>
            <a:rPr lang="en-US" dirty="0"/>
            <a:t>Niche Markets</a:t>
          </a:r>
        </a:p>
      </dgm:t>
    </dgm:pt>
    <dgm:pt modelId="{6617BB0A-C1F5-41C0-89C9-D60FBD1654F9}" type="parTrans" cxnId="{DC03814C-59B1-44D3-A4E9-057D4601C805}">
      <dgm:prSet/>
      <dgm:spPr/>
      <dgm:t>
        <a:bodyPr/>
        <a:lstStyle/>
        <a:p>
          <a:endParaRPr lang="de-DE"/>
        </a:p>
      </dgm:t>
    </dgm:pt>
    <dgm:pt modelId="{72E6F359-66EE-486D-84D0-44E05B83A2E5}" type="sibTrans" cxnId="{DC03814C-59B1-44D3-A4E9-057D4601C805}">
      <dgm:prSet/>
      <dgm:spPr/>
      <dgm:t>
        <a:bodyPr/>
        <a:lstStyle/>
        <a:p>
          <a:endParaRPr lang="de-DE"/>
        </a:p>
      </dgm:t>
    </dgm:pt>
    <dgm:pt modelId="{CC650FA1-C130-4E1F-A7A2-F76246D93B53}" type="pres">
      <dgm:prSet presAssocID="{6DCD23FD-2398-4837-B2DD-E38D5C1B0512}" presName="diagram" presStyleCnt="0">
        <dgm:presLayoutVars>
          <dgm:dir/>
          <dgm:resizeHandles val="exact"/>
        </dgm:presLayoutVars>
      </dgm:prSet>
      <dgm:spPr/>
    </dgm:pt>
    <dgm:pt modelId="{322EEA7C-7AED-46FE-B16A-149D53D42C59}" type="pres">
      <dgm:prSet presAssocID="{BAB1A4BC-409A-4C7E-811B-54879D89093D}" presName="node" presStyleLbl="node1" presStyleIdx="0" presStyleCnt="5">
        <dgm:presLayoutVars>
          <dgm:bulletEnabled val="1"/>
        </dgm:presLayoutVars>
      </dgm:prSet>
      <dgm:spPr/>
    </dgm:pt>
    <dgm:pt modelId="{512436B4-7BE6-4CBC-A61B-338A3AEDFFFE}" type="pres">
      <dgm:prSet presAssocID="{CA1C23D3-3B15-41E5-B4CB-B1DAE988C210}" presName="sibTrans" presStyleCnt="0"/>
      <dgm:spPr/>
    </dgm:pt>
    <dgm:pt modelId="{C475F823-24FB-438B-BE4A-0C30203B37CC}" type="pres">
      <dgm:prSet presAssocID="{4BB19AF2-6351-4B86-B445-99714C711EB5}" presName="node" presStyleLbl="node1" presStyleIdx="1" presStyleCnt="5">
        <dgm:presLayoutVars>
          <dgm:bulletEnabled val="1"/>
        </dgm:presLayoutVars>
      </dgm:prSet>
      <dgm:spPr/>
    </dgm:pt>
    <dgm:pt modelId="{61C2DA6F-36DA-4B43-803F-9D3037485122}" type="pres">
      <dgm:prSet presAssocID="{CA91D798-4288-4AD3-BE20-E9AE39D84630}" presName="sibTrans" presStyleCnt="0"/>
      <dgm:spPr/>
    </dgm:pt>
    <dgm:pt modelId="{7E42A989-8F9E-43C6-B4AA-DADC9971ED78}" type="pres">
      <dgm:prSet presAssocID="{227A5ACD-BC1A-45DD-B8B4-FF75363DBB8D}" presName="node" presStyleLbl="node1" presStyleIdx="2" presStyleCnt="5">
        <dgm:presLayoutVars>
          <dgm:bulletEnabled val="1"/>
        </dgm:presLayoutVars>
      </dgm:prSet>
      <dgm:spPr/>
    </dgm:pt>
    <dgm:pt modelId="{13686711-BC7E-4F3B-8FAC-6F25259B9783}" type="pres">
      <dgm:prSet presAssocID="{C8831C08-4B71-4E0D-980A-1685FC842158}" presName="sibTrans" presStyleCnt="0"/>
      <dgm:spPr/>
    </dgm:pt>
    <dgm:pt modelId="{D8E23D42-6713-47DA-9E48-E77E390F443B}" type="pres">
      <dgm:prSet presAssocID="{67A52C30-27C8-49C4-8D0F-957A076B1E4A}" presName="node" presStyleLbl="node1" presStyleIdx="3" presStyleCnt="5">
        <dgm:presLayoutVars>
          <dgm:bulletEnabled val="1"/>
        </dgm:presLayoutVars>
      </dgm:prSet>
      <dgm:spPr/>
    </dgm:pt>
    <dgm:pt modelId="{8B22BF11-38D2-49D1-8E48-10FB2B038831}" type="pres">
      <dgm:prSet presAssocID="{C5CCD463-A8F2-4140-83AD-6D4181D0F97B}" presName="sibTrans" presStyleCnt="0"/>
      <dgm:spPr/>
    </dgm:pt>
    <dgm:pt modelId="{EF4502F8-D656-445F-AB9D-E8BEB20E258C}" type="pres">
      <dgm:prSet presAssocID="{003582C0-D7EF-4F82-9121-65ACEB6ACE4B}" presName="node" presStyleLbl="node1" presStyleIdx="4" presStyleCnt="5">
        <dgm:presLayoutVars>
          <dgm:bulletEnabled val="1"/>
        </dgm:presLayoutVars>
      </dgm:prSet>
      <dgm:spPr/>
    </dgm:pt>
  </dgm:ptLst>
  <dgm:cxnLst>
    <dgm:cxn modelId="{989F4A25-DCF6-40D4-8172-1E5B3AA23A60}" type="presOf" srcId="{6DCD23FD-2398-4837-B2DD-E38D5C1B0512}" destId="{CC650FA1-C130-4E1F-A7A2-F76246D93B53}" srcOrd="0" destOrd="0" presId="urn:microsoft.com/office/officeart/2005/8/layout/default"/>
    <dgm:cxn modelId="{1266612C-2C5E-4120-A707-BCE617EF2B6D}" type="presOf" srcId="{227A5ACD-BC1A-45DD-B8B4-FF75363DBB8D}" destId="{7E42A989-8F9E-43C6-B4AA-DADC9971ED78}" srcOrd="0" destOrd="0" presId="urn:microsoft.com/office/officeart/2005/8/layout/default"/>
    <dgm:cxn modelId="{D15CA531-1094-42ED-B87A-184DB305F4E5}" srcId="{6DCD23FD-2398-4837-B2DD-E38D5C1B0512}" destId="{227A5ACD-BC1A-45DD-B8B4-FF75363DBB8D}" srcOrd="2" destOrd="0" parTransId="{652EF86C-7E95-400E-A5C6-596432B41A2C}" sibTransId="{C8831C08-4B71-4E0D-980A-1685FC842158}"/>
    <dgm:cxn modelId="{34FB4447-142C-46F9-A5F4-56879EA650AB}" srcId="{6DCD23FD-2398-4837-B2DD-E38D5C1B0512}" destId="{67A52C30-27C8-49C4-8D0F-957A076B1E4A}" srcOrd="3" destOrd="0" parTransId="{B19217D6-34CC-4DD3-846D-29F9AC93671D}" sibTransId="{C5CCD463-A8F2-4140-83AD-6D4181D0F97B}"/>
    <dgm:cxn modelId="{DC03814C-59B1-44D3-A4E9-057D4601C805}" srcId="{6DCD23FD-2398-4837-B2DD-E38D5C1B0512}" destId="{003582C0-D7EF-4F82-9121-65ACEB6ACE4B}" srcOrd="4" destOrd="0" parTransId="{6617BB0A-C1F5-41C0-89C9-D60FBD1654F9}" sibTransId="{72E6F359-66EE-486D-84D0-44E05B83A2E5}"/>
    <dgm:cxn modelId="{57BDF757-62BE-42C6-B2D8-B5B568909542}" srcId="{6DCD23FD-2398-4837-B2DD-E38D5C1B0512}" destId="{4BB19AF2-6351-4B86-B445-99714C711EB5}" srcOrd="1" destOrd="0" parTransId="{529F7371-1877-441A-9426-2FA8AB94D9B4}" sibTransId="{CA91D798-4288-4AD3-BE20-E9AE39D84630}"/>
    <dgm:cxn modelId="{C7657DA1-160D-4672-8773-65F49499843E}" type="presOf" srcId="{67A52C30-27C8-49C4-8D0F-957A076B1E4A}" destId="{D8E23D42-6713-47DA-9E48-E77E390F443B}" srcOrd="0" destOrd="0" presId="urn:microsoft.com/office/officeart/2005/8/layout/default"/>
    <dgm:cxn modelId="{5EC75ADB-DA17-48C2-A2B8-A8B238921975}" type="presOf" srcId="{4BB19AF2-6351-4B86-B445-99714C711EB5}" destId="{C475F823-24FB-438B-BE4A-0C30203B37CC}" srcOrd="0" destOrd="0" presId="urn:microsoft.com/office/officeart/2005/8/layout/default"/>
    <dgm:cxn modelId="{018256E4-0A91-4D3A-B3FC-1647833663CB}" type="presOf" srcId="{BAB1A4BC-409A-4C7E-811B-54879D89093D}" destId="{322EEA7C-7AED-46FE-B16A-149D53D42C59}" srcOrd="0" destOrd="0" presId="urn:microsoft.com/office/officeart/2005/8/layout/default"/>
    <dgm:cxn modelId="{1457FDED-26B5-4823-9F72-D2DFEDAF9324}" type="presOf" srcId="{003582C0-D7EF-4F82-9121-65ACEB6ACE4B}" destId="{EF4502F8-D656-445F-AB9D-E8BEB20E258C}" srcOrd="0" destOrd="0" presId="urn:microsoft.com/office/officeart/2005/8/layout/default"/>
    <dgm:cxn modelId="{BB52E4FA-CA27-4E19-B455-976E93492731}" srcId="{6DCD23FD-2398-4837-B2DD-E38D5C1B0512}" destId="{BAB1A4BC-409A-4C7E-811B-54879D89093D}" srcOrd="0" destOrd="0" parTransId="{780F2F2D-F8FF-476D-96A6-B875612E418F}" sibTransId="{CA1C23D3-3B15-41E5-B4CB-B1DAE988C210}"/>
    <dgm:cxn modelId="{81A88D39-3F92-4DAA-A23F-A6E86F93BBAE}" type="presParOf" srcId="{CC650FA1-C130-4E1F-A7A2-F76246D93B53}" destId="{322EEA7C-7AED-46FE-B16A-149D53D42C59}" srcOrd="0" destOrd="0" presId="urn:microsoft.com/office/officeart/2005/8/layout/default"/>
    <dgm:cxn modelId="{CF4552DE-0EE8-4311-BE65-B24111915168}" type="presParOf" srcId="{CC650FA1-C130-4E1F-A7A2-F76246D93B53}" destId="{512436B4-7BE6-4CBC-A61B-338A3AEDFFFE}" srcOrd="1" destOrd="0" presId="urn:microsoft.com/office/officeart/2005/8/layout/default"/>
    <dgm:cxn modelId="{1E68D589-3B66-49AA-BEEA-97673AE58DDE}" type="presParOf" srcId="{CC650FA1-C130-4E1F-A7A2-F76246D93B53}" destId="{C475F823-24FB-438B-BE4A-0C30203B37CC}" srcOrd="2" destOrd="0" presId="urn:microsoft.com/office/officeart/2005/8/layout/default"/>
    <dgm:cxn modelId="{47BE37B1-F269-45B4-843A-C7D6B1735C20}" type="presParOf" srcId="{CC650FA1-C130-4E1F-A7A2-F76246D93B53}" destId="{61C2DA6F-36DA-4B43-803F-9D3037485122}" srcOrd="3" destOrd="0" presId="urn:microsoft.com/office/officeart/2005/8/layout/default"/>
    <dgm:cxn modelId="{1665648E-CC12-496E-95C3-E9F3BF63B9D9}" type="presParOf" srcId="{CC650FA1-C130-4E1F-A7A2-F76246D93B53}" destId="{7E42A989-8F9E-43C6-B4AA-DADC9971ED78}" srcOrd="4" destOrd="0" presId="urn:microsoft.com/office/officeart/2005/8/layout/default"/>
    <dgm:cxn modelId="{AE868C5A-9D43-4FE6-AF0A-1B9EE5E59147}" type="presParOf" srcId="{CC650FA1-C130-4E1F-A7A2-F76246D93B53}" destId="{13686711-BC7E-4F3B-8FAC-6F25259B9783}" srcOrd="5" destOrd="0" presId="urn:microsoft.com/office/officeart/2005/8/layout/default"/>
    <dgm:cxn modelId="{890A9FDD-4774-4D1C-AB7D-8D7EEA4330C7}" type="presParOf" srcId="{CC650FA1-C130-4E1F-A7A2-F76246D93B53}" destId="{D8E23D42-6713-47DA-9E48-E77E390F443B}" srcOrd="6" destOrd="0" presId="urn:microsoft.com/office/officeart/2005/8/layout/default"/>
    <dgm:cxn modelId="{1AC9EBA2-BF66-4339-9FB9-0A1EDE33807D}" type="presParOf" srcId="{CC650FA1-C130-4E1F-A7A2-F76246D93B53}" destId="{8B22BF11-38D2-49D1-8E48-10FB2B038831}" srcOrd="7" destOrd="0" presId="urn:microsoft.com/office/officeart/2005/8/layout/default"/>
    <dgm:cxn modelId="{89BB1E6A-0687-4FB3-801A-AD647B55CFF8}" type="presParOf" srcId="{CC650FA1-C130-4E1F-A7A2-F76246D93B53}" destId="{EF4502F8-D656-445F-AB9D-E8BEB20E258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0CDBFE-466C-4147-ABA2-4AA4AED9C6B1}"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DEB87240-5CE2-4A38-92E0-BF36069A71D2}">
      <dgm:prSet phldrT="[Text]"/>
      <dgm:spPr/>
      <dgm:t>
        <a:bodyPr/>
        <a:lstStyle/>
        <a:p>
          <a:r>
            <a:rPr lang="en-GB" noProof="0" dirty="0"/>
            <a:t>1950-60s SMEs out of date, MNCs are the future</a:t>
          </a:r>
        </a:p>
      </dgm:t>
    </dgm:pt>
    <dgm:pt modelId="{A44069E9-602D-4195-9DF5-056394C14631}" type="parTrans" cxnId="{2ECB811A-F679-46BE-83E3-A014F97545FC}">
      <dgm:prSet/>
      <dgm:spPr/>
      <dgm:t>
        <a:bodyPr/>
        <a:lstStyle/>
        <a:p>
          <a:endParaRPr lang="en-US"/>
        </a:p>
      </dgm:t>
    </dgm:pt>
    <dgm:pt modelId="{166745F6-3F66-4348-ABD8-19E2B849633B}" type="sibTrans" cxnId="{2ECB811A-F679-46BE-83E3-A014F97545FC}">
      <dgm:prSet/>
      <dgm:spPr/>
      <dgm:t>
        <a:bodyPr/>
        <a:lstStyle/>
        <a:p>
          <a:endParaRPr lang="en-US"/>
        </a:p>
      </dgm:t>
    </dgm:pt>
    <dgm:pt modelId="{2A30FDE9-280B-4BDD-B437-C5A1E5E39A76}">
      <dgm:prSet phldrT="[Text]"/>
      <dgm:spPr/>
      <dgm:t>
        <a:bodyPr/>
        <a:lstStyle/>
        <a:p>
          <a:r>
            <a:rPr lang="en-GB" noProof="0" dirty="0"/>
            <a:t>1970-80s SMEs are saviours of </a:t>
          </a:r>
          <a:r>
            <a:rPr lang="en-US" dirty="0"/>
            <a:t>the economy</a:t>
          </a:r>
        </a:p>
      </dgm:t>
    </dgm:pt>
    <dgm:pt modelId="{2A871B1F-CB06-402E-BD98-4E7DAF6F1C3B}" type="parTrans" cxnId="{4830049D-2EDF-4C52-8692-CDA125C0883F}">
      <dgm:prSet/>
      <dgm:spPr/>
      <dgm:t>
        <a:bodyPr/>
        <a:lstStyle/>
        <a:p>
          <a:endParaRPr lang="en-US"/>
        </a:p>
      </dgm:t>
    </dgm:pt>
    <dgm:pt modelId="{75EB36D7-70BE-41E7-A68C-EAB0EDEE01DB}" type="sibTrans" cxnId="{4830049D-2EDF-4C52-8692-CDA125C0883F}">
      <dgm:prSet/>
      <dgm:spPr/>
      <dgm:t>
        <a:bodyPr/>
        <a:lstStyle/>
        <a:p>
          <a:endParaRPr lang="en-US"/>
        </a:p>
      </dgm:t>
    </dgm:pt>
    <dgm:pt modelId="{767167EC-ACBD-40CD-822B-6F7F7791F1D8}">
      <dgm:prSet phldrT="[Text]"/>
      <dgm:spPr/>
      <dgm:t>
        <a:bodyPr/>
        <a:lstStyle/>
        <a:p>
          <a:r>
            <a:rPr lang="en-US" dirty="0"/>
            <a:t>1990s onwards, SMEs are key to fuller employment</a:t>
          </a:r>
        </a:p>
      </dgm:t>
    </dgm:pt>
    <dgm:pt modelId="{F4854825-865A-4E22-A748-D7C4C135BF82}" type="parTrans" cxnId="{D135A134-92C0-4458-B5D1-5745341BB283}">
      <dgm:prSet/>
      <dgm:spPr/>
      <dgm:t>
        <a:bodyPr/>
        <a:lstStyle/>
        <a:p>
          <a:endParaRPr lang="en-US"/>
        </a:p>
      </dgm:t>
    </dgm:pt>
    <dgm:pt modelId="{D5D0D68C-9D02-4BE3-ABE6-0915D7B749FF}" type="sibTrans" cxnId="{D135A134-92C0-4458-B5D1-5745341BB283}">
      <dgm:prSet/>
      <dgm:spPr/>
      <dgm:t>
        <a:bodyPr/>
        <a:lstStyle/>
        <a:p>
          <a:endParaRPr lang="en-US"/>
        </a:p>
      </dgm:t>
    </dgm:pt>
    <dgm:pt modelId="{8B0F5CB2-81BE-46EA-A687-57395766134F}" type="pres">
      <dgm:prSet presAssocID="{730CDBFE-466C-4147-ABA2-4AA4AED9C6B1}" presName="outerComposite" presStyleCnt="0">
        <dgm:presLayoutVars>
          <dgm:chMax val="5"/>
          <dgm:dir/>
          <dgm:resizeHandles val="exact"/>
        </dgm:presLayoutVars>
      </dgm:prSet>
      <dgm:spPr/>
    </dgm:pt>
    <dgm:pt modelId="{86A4562E-4EC8-4F88-8A26-FA666C06EBC1}" type="pres">
      <dgm:prSet presAssocID="{730CDBFE-466C-4147-ABA2-4AA4AED9C6B1}" presName="dummyMaxCanvas" presStyleCnt="0">
        <dgm:presLayoutVars/>
      </dgm:prSet>
      <dgm:spPr/>
    </dgm:pt>
    <dgm:pt modelId="{4581AF66-838A-41B6-ACEA-68E240B4A345}" type="pres">
      <dgm:prSet presAssocID="{730CDBFE-466C-4147-ABA2-4AA4AED9C6B1}" presName="ThreeNodes_1" presStyleLbl="node1" presStyleIdx="0" presStyleCnt="3">
        <dgm:presLayoutVars>
          <dgm:bulletEnabled val="1"/>
        </dgm:presLayoutVars>
      </dgm:prSet>
      <dgm:spPr/>
    </dgm:pt>
    <dgm:pt modelId="{9F909D76-D960-4AA8-AB09-FEBC4EC9F1C1}" type="pres">
      <dgm:prSet presAssocID="{730CDBFE-466C-4147-ABA2-4AA4AED9C6B1}" presName="ThreeNodes_2" presStyleLbl="node1" presStyleIdx="1" presStyleCnt="3">
        <dgm:presLayoutVars>
          <dgm:bulletEnabled val="1"/>
        </dgm:presLayoutVars>
      </dgm:prSet>
      <dgm:spPr/>
    </dgm:pt>
    <dgm:pt modelId="{87B22E28-636E-4496-919A-2AA49AFD31BD}" type="pres">
      <dgm:prSet presAssocID="{730CDBFE-466C-4147-ABA2-4AA4AED9C6B1}" presName="ThreeNodes_3" presStyleLbl="node1" presStyleIdx="2" presStyleCnt="3" custLinFactNeighborX="0" custLinFactNeighborY="-626">
        <dgm:presLayoutVars>
          <dgm:bulletEnabled val="1"/>
        </dgm:presLayoutVars>
      </dgm:prSet>
      <dgm:spPr/>
    </dgm:pt>
    <dgm:pt modelId="{8C89ADD0-8CFA-45A3-AF7F-7D7033EC2108}" type="pres">
      <dgm:prSet presAssocID="{730CDBFE-466C-4147-ABA2-4AA4AED9C6B1}" presName="ThreeConn_1-2" presStyleLbl="fgAccFollowNode1" presStyleIdx="0" presStyleCnt="2">
        <dgm:presLayoutVars>
          <dgm:bulletEnabled val="1"/>
        </dgm:presLayoutVars>
      </dgm:prSet>
      <dgm:spPr/>
    </dgm:pt>
    <dgm:pt modelId="{85999CAB-7D08-41C0-89C9-587D2AC9B066}" type="pres">
      <dgm:prSet presAssocID="{730CDBFE-466C-4147-ABA2-4AA4AED9C6B1}" presName="ThreeConn_2-3" presStyleLbl="fgAccFollowNode1" presStyleIdx="1" presStyleCnt="2">
        <dgm:presLayoutVars>
          <dgm:bulletEnabled val="1"/>
        </dgm:presLayoutVars>
      </dgm:prSet>
      <dgm:spPr/>
    </dgm:pt>
    <dgm:pt modelId="{BABA1190-9015-4CC4-B686-45DCB777E453}" type="pres">
      <dgm:prSet presAssocID="{730CDBFE-466C-4147-ABA2-4AA4AED9C6B1}" presName="ThreeNodes_1_text" presStyleLbl="node1" presStyleIdx="2" presStyleCnt="3">
        <dgm:presLayoutVars>
          <dgm:bulletEnabled val="1"/>
        </dgm:presLayoutVars>
      </dgm:prSet>
      <dgm:spPr/>
    </dgm:pt>
    <dgm:pt modelId="{83943F37-D386-47DE-B0E9-781D4BB8543B}" type="pres">
      <dgm:prSet presAssocID="{730CDBFE-466C-4147-ABA2-4AA4AED9C6B1}" presName="ThreeNodes_2_text" presStyleLbl="node1" presStyleIdx="2" presStyleCnt="3">
        <dgm:presLayoutVars>
          <dgm:bulletEnabled val="1"/>
        </dgm:presLayoutVars>
      </dgm:prSet>
      <dgm:spPr/>
    </dgm:pt>
    <dgm:pt modelId="{572DA05F-F1C0-4039-BFEC-C406C1F516A1}" type="pres">
      <dgm:prSet presAssocID="{730CDBFE-466C-4147-ABA2-4AA4AED9C6B1}" presName="ThreeNodes_3_text" presStyleLbl="node1" presStyleIdx="2" presStyleCnt="3">
        <dgm:presLayoutVars>
          <dgm:bulletEnabled val="1"/>
        </dgm:presLayoutVars>
      </dgm:prSet>
      <dgm:spPr/>
    </dgm:pt>
  </dgm:ptLst>
  <dgm:cxnLst>
    <dgm:cxn modelId="{808FC60A-B021-4CE6-8FA8-5C38E72BC40D}" type="presOf" srcId="{2A30FDE9-280B-4BDD-B437-C5A1E5E39A76}" destId="{83943F37-D386-47DE-B0E9-781D4BB8543B}" srcOrd="1" destOrd="0" presId="urn:microsoft.com/office/officeart/2005/8/layout/vProcess5"/>
    <dgm:cxn modelId="{FBCE4E18-6A98-4F6F-A416-AF4C11E3A236}" type="presOf" srcId="{DEB87240-5CE2-4A38-92E0-BF36069A71D2}" destId="{BABA1190-9015-4CC4-B686-45DCB777E453}" srcOrd="1" destOrd="0" presId="urn:microsoft.com/office/officeart/2005/8/layout/vProcess5"/>
    <dgm:cxn modelId="{2ECB811A-F679-46BE-83E3-A014F97545FC}" srcId="{730CDBFE-466C-4147-ABA2-4AA4AED9C6B1}" destId="{DEB87240-5CE2-4A38-92E0-BF36069A71D2}" srcOrd="0" destOrd="0" parTransId="{A44069E9-602D-4195-9DF5-056394C14631}" sibTransId="{166745F6-3F66-4348-ABD8-19E2B849633B}"/>
    <dgm:cxn modelId="{D1424F1E-C3DB-4790-96C3-7EE7977807CC}" type="presOf" srcId="{75EB36D7-70BE-41E7-A68C-EAB0EDEE01DB}" destId="{85999CAB-7D08-41C0-89C9-587D2AC9B066}" srcOrd="0" destOrd="0" presId="urn:microsoft.com/office/officeart/2005/8/layout/vProcess5"/>
    <dgm:cxn modelId="{D135A134-92C0-4458-B5D1-5745341BB283}" srcId="{730CDBFE-466C-4147-ABA2-4AA4AED9C6B1}" destId="{767167EC-ACBD-40CD-822B-6F7F7791F1D8}" srcOrd="2" destOrd="0" parTransId="{F4854825-865A-4E22-A748-D7C4C135BF82}" sibTransId="{D5D0D68C-9D02-4BE3-ABE6-0915D7B749FF}"/>
    <dgm:cxn modelId="{34EBCC3B-2824-4B4B-A61B-3202C91A2632}" type="presOf" srcId="{DEB87240-5CE2-4A38-92E0-BF36069A71D2}" destId="{4581AF66-838A-41B6-ACEA-68E240B4A345}" srcOrd="0" destOrd="0" presId="urn:microsoft.com/office/officeart/2005/8/layout/vProcess5"/>
    <dgm:cxn modelId="{D2063A79-1F4D-4C01-916D-35C79B907186}" type="presOf" srcId="{2A30FDE9-280B-4BDD-B437-C5A1E5E39A76}" destId="{9F909D76-D960-4AA8-AB09-FEBC4EC9F1C1}" srcOrd="0" destOrd="0" presId="urn:microsoft.com/office/officeart/2005/8/layout/vProcess5"/>
    <dgm:cxn modelId="{FBF01488-36C0-4D78-BAE5-63CE8FCF2A51}" type="presOf" srcId="{767167EC-ACBD-40CD-822B-6F7F7791F1D8}" destId="{572DA05F-F1C0-4039-BFEC-C406C1F516A1}" srcOrd="1" destOrd="0" presId="urn:microsoft.com/office/officeart/2005/8/layout/vProcess5"/>
    <dgm:cxn modelId="{29F5CA9A-193C-4439-81D2-0767739105AC}" type="presOf" srcId="{767167EC-ACBD-40CD-822B-6F7F7791F1D8}" destId="{87B22E28-636E-4496-919A-2AA49AFD31BD}" srcOrd="0" destOrd="0" presId="urn:microsoft.com/office/officeart/2005/8/layout/vProcess5"/>
    <dgm:cxn modelId="{4830049D-2EDF-4C52-8692-CDA125C0883F}" srcId="{730CDBFE-466C-4147-ABA2-4AA4AED9C6B1}" destId="{2A30FDE9-280B-4BDD-B437-C5A1E5E39A76}" srcOrd="1" destOrd="0" parTransId="{2A871B1F-CB06-402E-BD98-4E7DAF6F1C3B}" sibTransId="{75EB36D7-70BE-41E7-A68C-EAB0EDEE01DB}"/>
    <dgm:cxn modelId="{25E2D3BE-101A-4049-BE1C-F23FDB00CF0C}" type="presOf" srcId="{166745F6-3F66-4348-ABD8-19E2B849633B}" destId="{8C89ADD0-8CFA-45A3-AF7F-7D7033EC2108}" srcOrd="0" destOrd="0" presId="urn:microsoft.com/office/officeart/2005/8/layout/vProcess5"/>
    <dgm:cxn modelId="{60FD7FFB-1952-4D85-87EC-9E025489FEE7}" type="presOf" srcId="{730CDBFE-466C-4147-ABA2-4AA4AED9C6B1}" destId="{8B0F5CB2-81BE-46EA-A687-57395766134F}" srcOrd="0" destOrd="0" presId="urn:microsoft.com/office/officeart/2005/8/layout/vProcess5"/>
    <dgm:cxn modelId="{A4738766-2EC7-49A5-9F4E-60239E54D8E0}" type="presParOf" srcId="{8B0F5CB2-81BE-46EA-A687-57395766134F}" destId="{86A4562E-4EC8-4F88-8A26-FA666C06EBC1}" srcOrd="0" destOrd="0" presId="urn:microsoft.com/office/officeart/2005/8/layout/vProcess5"/>
    <dgm:cxn modelId="{1E65E6A7-54E2-44A8-A90A-8004C296C887}" type="presParOf" srcId="{8B0F5CB2-81BE-46EA-A687-57395766134F}" destId="{4581AF66-838A-41B6-ACEA-68E240B4A345}" srcOrd="1" destOrd="0" presId="urn:microsoft.com/office/officeart/2005/8/layout/vProcess5"/>
    <dgm:cxn modelId="{55B5F141-6F2D-436E-A0AB-F343954030DF}" type="presParOf" srcId="{8B0F5CB2-81BE-46EA-A687-57395766134F}" destId="{9F909D76-D960-4AA8-AB09-FEBC4EC9F1C1}" srcOrd="2" destOrd="0" presId="urn:microsoft.com/office/officeart/2005/8/layout/vProcess5"/>
    <dgm:cxn modelId="{E6301B66-F70F-4342-8D20-B03181A1FD22}" type="presParOf" srcId="{8B0F5CB2-81BE-46EA-A687-57395766134F}" destId="{87B22E28-636E-4496-919A-2AA49AFD31BD}" srcOrd="3" destOrd="0" presId="urn:microsoft.com/office/officeart/2005/8/layout/vProcess5"/>
    <dgm:cxn modelId="{34C3BD8D-C784-4894-BFE1-F4B98DBDF503}" type="presParOf" srcId="{8B0F5CB2-81BE-46EA-A687-57395766134F}" destId="{8C89ADD0-8CFA-45A3-AF7F-7D7033EC2108}" srcOrd="4" destOrd="0" presId="urn:microsoft.com/office/officeart/2005/8/layout/vProcess5"/>
    <dgm:cxn modelId="{B20379A3-A144-4277-80A7-9DB9485531D5}" type="presParOf" srcId="{8B0F5CB2-81BE-46EA-A687-57395766134F}" destId="{85999CAB-7D08-41C0-89C9-587D2AC9B066}" srcOrd="5" destOrd="0" presId="urn:microsoft.com/office/officeart/2005/8/layout/vProcess5"/>
    <dgm:cxn modelId="{A1D783C8-71B7-43E2-9F72-842199774BFA}" type="presParOf" srcId="{8B0F5CB2-81BE-46EA-A687-57395766134F}" destId="{BABA1190-9015-4CC4-B686-45DCB777E453}" srcOrd="6" destOrd="0" presId="urn:microsoft.com/office/officeart/2005/8/layout/vProcess5"/>
    <dgm:cxn modelId="{C4AA70FB-D449-494B-A1AF-1CAC8F97CF4F}" type="presParOf" srcId="{8B0F5CB2-81BE-46EA-A687-57395766134F}" destId="{83943F37-D386-47DE-B0E9-781D4BB8543B}" srcOrd="7" destOrd="0" presId="urn:microsoft.com/office/officeart/2005/8/layout/vProcess5"/>
    <dgm:cxn modelId="{922B8DC3-002E-40B9-97B9-A8C15FA77670}" type="presParOf" srcId="{8B0F5CB2-81BE-46EA-A687-57395766134F}" destId="{572DA05F-F1C0-4039-BFEC-C406C1F516A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4CE39D-2E18-4DF9-A72F-A7E4EFEB8636}" type="doc">
      <dgm:prSet loTypeId="urn:microsoft.com/office/officeart/2005/8/layout/bList2" loCatId="list" qsTypeId="urn:microsoft.com/office/officeart/2005/8/quickstyle/simple1" qsCatId="simple" csTypeId="urn:microsoft.com/office/officeart/2005/8/colors/accent6_1" csCatId="accent6" phldr="1"/>
      <dgm:spPr/>
      <dgm:t>
        <a:bodyPr/>
        <a:lstStyle/>
        <a:p>
          <a:endParaRPr lang="de-DE"/>
        </a:p>
      </dgm:t>
    </dgm:pt>
    <dgm:pt modelId="{3FDC52C3-2E7C-48EC-AA58-2981D8F65362}">
      <dgm:prSet phldrT="[Text]" custT="1"/>
      <dgm:spPr/>
      <dgm:t>
        <a:bodyPr/>
        <a:lstStyle/>
        <a:p>
          <a:r>
            <a:rPr lang="en-GB" sz="2000" b="1" noProof="0" dirty="0"/>
            <a:t>Influence of the owner</a:t>
          </a:r>
        </a:p>
      </dgm:t>
    </dgm:pt>
    <dgm:pt modelId="{CA2F6B68-607C-4A59-B8C6-CBD8667ADA85}" type="parTrans" cxnId="{8669AAC0-29AA-4DC1-B13C-960CF5E8C3BE}">
      <dgm:prSet/>
      <dgm:spPr/>
      <dgm:t>
        <a:bodyPr/>
        <a:lstStyle/>
        <a:p>
          <a:endParaRPr lang="de-DE"/>
        </a:p>
      </dgm:t>
    </dgm:pt>
    <dgm:pt modelId="{DEB69795-8399-4E7D-B1A8-4C04E6C90C68}" type="sibTrans" cxnId="{8669AAC0-29AA-4DC1-B13C-960CF5E8C3BE}">
      <dgm:prSet/>
      <dgm:spPr/>
      <dgm:t>
        <a:bodyPr/>
        <a:lstStyle/>
        <a:p>
          <a:endParaRPr lang="de-DE"/>
        </a:p>
      </dgm:t>
    </dgm:pt>
    <dgm:pt modelId="{2403D93F-245A-43E2-BC39-796A2FE3D35A}">
      <dgm:prSet custT="1"/>
      <dgm:spPr/>
      <dgm:t>
        <a:bodyPr/>
        <a:lstStyle/>
        <a:p>
          <a:r>
            <a:rPr lang="en-GB" sz="2000" b="1" noProof="0" dirty="0"/>
            <a:t>Minimal degree of differentiation</a:t>
          </a:r>
        </a:p>
      </dgm:t>
    </dgm:pt>
    <dgm:pt modelId="{073596B6-0C7F-47F5-9B47-C7D89E241D24}" type="parTrans" cxnId="{5F0A5C02-FC24-4291-891B-3E079BECB5D4}">
      <dgm:prSet/>
      <dgm:spPr/>
      <dgm:t>
        <a:bodyPr/>
        <a:lstStyle/>
        <a:p>
          <a:endParaRPr lang="de-DE"/>
        </a:p>
      </dgm:t>
    </dgm:pt>
    <dgm:pt modelId="{5BC003CC-6B5C-4945-87B2-AB0DB5E3DABD}" type="sibTrans" cxnId="{5F0A5C02-FC24-4291-891B-3E079BECB5D4}">
      <dgm:prSet/>
      <dgm:spPr/>
      <dgm:t>
        <a:bodyPr/>
        <a:lstStyle/>
        <a:p>
          <a:endParaRPr lang="de-DE"/>
        </a:p>
      </dgm:t>
    </dgm:pt>
    <dgm:pt modelId="{98B8A1CE-C610-4690-85C9-A4E5BB81A5D4}">
      <dgm:prSet custT="1"/>
      <dgm:spPr/>
      <dgm:t>
        <a:bodyPr/>
        <a:lstStyle/>
        <a:p>
          <a:r>
            <a:rPr lang="en-GB" sz="2000" noProof="0" dirty="0"/>
            <a:t>Horizontal: high centralisation </a:t>
          </a:r>
        </a:p>
      </dgm:t>
    </dgm:pt>
    <dgm:pt modelId="{9A7BF2AC-4BC9-4953-A5B5-A7E54900CEAE}" type="parTrans" cxnId="{3B8B09F2-0728-4145-A1D3-3D835132595E}">
      <dgm:prSet/>
      <dgm:spPr/>
      <dgm:t>
        <a:bodyPr/>
        <a:lstStyle/>
        <a:p>
          <a:endParaRPr lang="de-DE"/>
        </a:p>
      </dgm:t>
    </dgm:pt>
    <dgm:pt modelId="{1D30DEB0-C177-487D-AD40-733A852BE4BC}" type="sibTrans" cxnId="{3B8B09F2-0728-4145-A1D3-3D835132595E}">
      <dgm:prSet/>
      <dgm:spPr/>
      <dgm:t>
        <a:bodyPr/>
        <a:lstStyle/>
        <a:p>
          <a:endParaRPr lang="de-DE"/>
        </a:p>
      </dgm:t>
    </dgm:pt>
    <dgm:pt modelId="{F978F0FA-61C0-4C9C-AC4A-34BE9042A54D}">
      <dgm:prSet custT="1"/>
      <dgm:spPr/>
      <dgm:t>
        <a:bodyPr/>
        <a:lstStyle/>
        <a:p>
          <a:r>
            <a:rPr lang="en-GB" sz="2000" noProof="0" dirty="0"/>
            <a:t>Vertical: flat structures</a:t>
          </a:r>
        </a:p>
      </dgm:t>
    </dgm:pt>
    <dgm:pt modelId="{4F75D983-3C91-4FFB-AC8A-B1C46FF9B83E}" type="parTrans" cxnId="{F6D8E17E-22C3-475F-BE20-BC703C18B154}">
      <dgm:prSet/>
      <dgm:spPr/>
      <dgm:t>
        <a:bodyPr/>
        <a:lstStyle/>
        <a:p>
          <a:endParaRPr lang="de-DE"/>
        </a:p>
      </dgm:t>
    </dgm:pt>
    <dgm:pt modelId="{E8AB5479-57EE-43DC-83A0-2178C0E8AE80}" type="sibTrans" cxnId="{F6D8E17E-22C3-475F-BE20-BC703C18B154}">
      <dgm:prSet/>
      <dgm:spPr/>
      <dgm:t>
        <a:bodyPr/>
        <a:lstStyle/>
        <a:p>
          <a:endParaRPr lang="de-DE"/>
        </a:p>
      </dgm:t>
    </dgm:pt>
    <dgm:pt modelId="{410632A6-8204-43C7-80C3-ED0E97003424}">
      <dgm:prSet custT="1"/>
      <dgm:spPr/>
      <dgm:t>
        <a:bodyPr/>
        <a:lstStyle/>
        <a:p>
          <a:r>
            <a:rPr lang="en-GB" sz="2000" noProof="0" dirty="0"/>
            <a:t>Spatial: usually geographically close</a:t>
          </a:r>
        </a:p>
      </dgm:t>
    </dgm:pt>
    <dgm:pt modelId="{07E763E3-0890-4AAF-990B-367EE0F5B580}" type="parTrans" cxnId="{6B3F6371-2838-498C-A357-D1BF4803FD7B}">
      <dgm:prSet/>
      <dgm:spPr/>
      <dgm:t>
        <a:bodyPr/>
        <a:lstStyle/>
        <a:p>
          <a:endParaRPr lang="de-DE"/>
        </a:p>
      </dgm:t>
    </dgm:pt>
    <dgm:pt modelId="{747EF113-4392-4170-A88E-72865B969182}" type="sibTrans" cxnId="{6B3F6371-2838-498C-A357-D1BF4803FD7B}">
      <dgm:prSet/>
      <dgm:spPr/>
      <dgm:t>
        <a:bodyPr/>
        <a:lstStyle/>
        <a:p>
          <a:endParaRPr lang="de-DE"/>
        </a:p>
      </dgm:t>
    </dgm:pt>
    <dgm:pt modelId="{10B94DED-805C-485E-A753-AB10C45466A9}">
      <dgm:prSet custT="1"/>
      <dgm:spPr/>
      <dgm:t>
        <a:bodyPr/>
        <a:lstStyle/>
        <a:p>
          <a:r>
            <a:rPr lang="en-GB" sz="2000" b="1" noProof="0" dirty="0"/>
            <a:t>No bureaucracy</a:t>
          </a:r>
        </a:p>
      </dgm:t>
    </dgm:pt>
    <dgm:pt modelId="{6CF2FC5C-B07C-4D0F-AD7F-712F76D8E413}" type="parTrans" cxnId="{573AFF4A-6A62-4D20-92F0-7540E34F4808}">
      <dgm:prSet/>
      <dgm:spPr/>
      <dgm:t>
        <a:bodyPr/>
        <a:lstStyle/>
        <a:p>
          <a:endParaRPr lang="de-DE"/>
        </a:p>
      </dgm:t>
    </dgm:pt>
    <dgm:pt modelId="{4D755357-E800-4AA8-BA76-ACAA664695CE}" type="sibTrans" cxnId="{573AFF4A-6A62-4D20-92F0-7540E34F4808}">
      <dgm:prSet/>
      <dgm:spPr/>
      <dgm:t>
        <a:bodyPr/>
        <a:lstStyle/>
        <a:p>
          <a:endParaRPr lang="de-DE"/>
        </a:p>
      </dgm:t>
    </dgm:pt>
    <dgm:pt modelId="{2206F47B-B715-4FE4-95C9-6F5768BCAA6E}">
      <dgm:prSet custT="1"/>
      <dgm:spPr/>
      <dgm:t>
        <a:bodyPr/>
        <a:lstStyle/>
        <a:p>
          <a:r>
            <a:rPr lang="en-GB" sz="2000" b="1" noProof="0" dirty="0"/>
            <a:t>Culture younger</a:t>
          </a:r>
        </a:p>
      </dgm:t>
    </dgm:pt>
    <dgm:pt modelId="{DCE77CD2-D94B-4F65-B0B6-E9F2D3285F4C}" type="parTrans" cxnId="{3C62BB58-E769-48CB-9DFF-D39D4FC5CCE1}">
      <dgm:prSet/>
      <dgm:spPr/>
      <dgm:t>
        <a:bodyPr/>
        <a:lstStyle/>
        <a:p>
          <a:endParaRPr lang="de-DE"/>
        </a:p>
      </dgm:t>
    </dgm:pt>
    <dgm:pt modelId="{B0CF2339-1554-4C11-A10F-FE2E13C85E5C}" type="sibTrans" cxnId="{3C62BB58-E769-48CB-9DFF-D39D4FC5CCE1}">
      <dgm:prSet/>
      <dgm:spPr/>
      <dgm:t>
        <a:bodyPr/>
        <a:lstStyle/>
        <a:p>
          <a:endParaRPr lang="de-DE"/>
        </a:p>
      </dgm:t>
    </dgm:pt>
    <dgm:pt modelId="{9155CD04-BDED-4477-8E2A-5680C6778DFB}">
      <dgm:prSet custT="1"/>
      <dgm:spPr/>
      <dgm:t>
        <a:bodyPr/>
        <a:lstStyle/>
        <a:p>
          <a:r>
            <a:rPr lang="en-GB" sz="2000" noProof="0" dirty="0"/>
            <a:t>Low barriers to communication </a:t>
          </a:r>
        </a:p>
      </dgm:t>
    </dgm:pt>
    <dgm:pt modelId="{83183328-452C-4CB2-9305-A300DC622B60}" type="parTrans" cxnId="{1D83E2C3-27D8-4DB2-9B58-B3D36930B0C3}">
      <dgm:prSet/>
      <dgm:spPr/>
      <dgm:t>
        <a:bodyPr/>
        <a:lstStyle/>
        <a:p>
          <a:endParaRPr lang="de-DE"/>
        </a:p>
      </dgm:t>
    </dgm:pt>
    <dgm:pt modelId="{6AB8C42D-B388-4292-B276-736AA5D3563A}" type="sibTrans" cxnId="{1D83E2C3-27D8-4DB2-9B58-B3D36930B0C3}">
      <dgm:prSet/>
      <dgm:spPr/>
      <dgm:t>
        <a:bodyPr/>
        <a:lstStyle/>
        <a:p>
          <a:endParaRPr lang="de-DE"/>
        </a:p>
      </dgm:t>
    </dgm:pt>
    <dgm:pt modelId="{D78C32B5-1521-4E54-8EB9-8C8A4AFFB87A}">
      <dgm:prSet custT="1"/>
      <dgm:spPr/>
      <dgm:t>
        <a:bodyPr/>
        <a:lstStyle/>
        <a:p>
          <a:r>
            <a:rPr lang="en-GB" sz="2000" noProof="0" dirty="0"/>
            <a:t>Less entrenched</a:t>
          </a:r>
        </a:p>
      </dgm:t>
    </dgm:pt>
    <dgm:pt modelId="{24C43DED-8F1F-4915-B503-D1B445E855F2}" type="parTrans" cxnId="{2A847DB5-CCCC-415F-ACFE-E7ABA61894BA}">
      <dgm:prSet/>
      <dgm:spPr/>
      <dgm:t>
        <a:bodyPr/>
        <a:lstStyle/>
        <a:p>
          <a:endParaRPr lang="de-DE"/>
        </a:p>
      </dgm:t>
    </dgm:pt>
    <dgm:pt modelId="{DA0B2ADB-CC85-498F-9F09-76A85F15F4DB}" type="sibTrans" cxnId="{2A847DB5-CCCC-415F-ACFE-E7ABA61894BA}">
      <dgm:prSet/>
      <dgm:spPr/>
      <dgm:t>
        <a:bodyPr/>
        <a:lstStyle/>
        <a:p>
          <a:endParaRPr lang="de-DE"/>
        </a:p>
      </dgm:t>
    </dgm:pt>
    <dgm:pt modelId="{BE2AF7CD-D30C-4F86-8BC7-686979E85AC6}">
      <dgm:prSet custT="1"/>
      <dgm:spPr/>
      <dgm:t>
        <a:bodyPr/>
        <a:lstStyle/>
        <a:p>
          <a:r>
            <a:rPr lang="en-GB" sz="2000" noProof="0" dirty="0"/>
            <a:t>Management style reflection of own personality</a:t>
          </a:r>
        </a:p>
      </dgm:t>
    </dgm:pt>
    <dgm:pt modelId="{BF32B161-DBB7-4D79-B593-A27D67A8DA92}" type="parTrans" cxnId="{27062B47-8E60-46AC-B87C-EED29385A0A6}">
      <dgm:prSet/>
      <dgm:spPr/>
      <dgm:t>
        <a:bodyPr/>
        <a:lstStyle/>
        <a:p>
          <a:endParaRPr lang="de-DE"/>
        </a:p>
      </dgm:t>
    </dgm:pt>
    <dgm:pt modelId="{FE23F78C-27F1-4143-8AD0-499D46F1CEA0}" type="sibTrans" cxnId="{27062B47-8E60-46AC-B87C-EED29385A0A6}">
      <dgm:prSet/>
      <dgm:spPr/>
      <dgm:t>
        <a:bodyPr/>
        <a:lstStyle/>
        <a:p>
          <a:endParaRPr lang="de-DE"/>
        </a:p>
      </dgm:t>
    </dgm:pt>
    <dgm:pt modelId="{A43A0333-3CB2-452E-BAB2-63918CE36F11}">
      <dgm:prSet custT="1"/>
      <dgm:spPr/>
      <dgm:t>
        <a:bodyPr/>
        <a:lstStyle/>
        <a:p>
          <a:r>
            <a:rPr lang="en-GB" sz="2000" b="1" noProof="0" dirty="0"/>
            <a:t>High level of innovation</a:t>
          </a:r>
        </a:p>
      </dgm:t>
    </dgm:pt>
    <dgm:pt modelId="{A55819B7-43EB-4D53-BD6C-713523968C5B}" type="parTrans" cxnId="{69FFF87D-635A-4988-9277-AB1D0B4BEA22}">
      <dgm:prSet/>
      <dgm:spPr/>
      <dgm:t>
        <a:bodyPr/>
        <a:lstStyle/>
        <a:p>
          <a:endParaRPr lang="de-DE"/>
        </a:p>
      </dgm:t>
    </dgm:pt>
    <dgm:pt modelId="{C9600FA9-57F6-4738-A394-610B0FE34176}" type="sibTrans" cxnId="{69FFF87D-635A-4988-9277-AB1D0B4BEA22}">
      <dgm:prSet/>
      <dgm:spPr/>
      <dgm:t>
        <a:bodyPr/>
        <a:lstStyle/>
        <a:p>
          <a:endParaRPr lang="de-DE"/>
        </a:p>
      </dgm:t>
    </dgm:pt>
    <dgm:pt modelId="{0DCA85AB-8945-4727-A4ED-64123EA100A4}">
      <dgm:prSet custT="1"/>
      <dgm:spPr/>
      <dgm:t>
        <a:bodyPr/>
        <a:lstStyle/>
        <a:p>
          <a:r>
            <a:rPr lang="en-GB" sz="2000" noProof="0" dirty="0"/>
            <a:t>Often aimed at niche market</a:t>
          </a:r>
        </a:p>
      </dgm:t>
    </dgm:pt>
    <dgm:pt modelId="{86B5B18F-CC80-4D6E-B5F4-EFA52F9D4534}" type="parTrans" cxnId="{0B0DC71E-3867-420D-9923-D084C1BFE5C0}">
      <dgm:prSet/>
      <dgm:spPr/>
      <dgm:t>
        <a:bodyPr/>
        <a:lstStyle/>
        <a:p>
          <a:endParaRPr lang="de-DE"/>
        </a:p>
      </dgm:t>
    </dgm:pt>
    <dgm:pt modelId="{D19056E4-57A1-429F-93D3-7938FA978A7D}" type="sibTrans" cxnId="{0B0DC71E-3867-420D-9923-D084C1BFE5C0}">
      <dgm:prSet/>
      <dgm:spPr/>
      <dgm:t>
        <a:bodyPr/>
        <a:lstStyle/>
        <a:p>
          <a:endParaRPr lang="de-DE"/>
        </a:p>
      </dgm:t>
    </dgm:pt>
    <dgm:pt modelId="{81DE4954-17A5-4AEA-B7A7-C516CEF8D876}">
      <dgm:prSet custT="1"/>
      <dgm:spPr/>
      <dgm:t>
        <a:bodyPr/>
        <a:lstStyle/>
        <a:p>
          <a:r>
            <a:rPr lang="en-GB" sz="2000" b="1" noProof="0" dirty="0"/>
            <a:t>Lack of:</a:t>
          </a:r>
        </a:p>
      </dgm:t>
    </dgm:pt>
    <dgm:pt modelId="{C446E829-1E79-455D-BC4E-7C6CDDD1A540}" type="parTrans" cxnId="{FB257014-87E7-414D-B361-11767D42E889}">
      <dgm:prSet/>
      <dgm:spPr/>
      <dgm:t>
        <a:bodyPr/>
        <a:lstStyle/>
        <a:p>
          <a:endParaRPr lang="de-DE"/>
        </a:p>
      </dgm:t>
    </dgm:pt>
    <dgm:pt modelId="{014C149B-3268-4CC7-9126-3136EA86E232}" type="sibTrans" cxnId="{FB257014-87E7-414D-B361-11767D42E889}">
      <dgm:prSet/>
      <dgm:spPr/>
      <dgm:t>
        <a:bodyPr/>
        <a:lstStyle/>
        <a:p>
          <a:endParaRPr lang="de-DE"/>
        </a:p>
      </dgm:t>
    </dgm:pt>
    <dgm:pt modelId="{E6802521-16EF-4D6B-A9DB-672E1B306486}">
      <dgm:prSet custT="1"/>
      <dgm:spPr/>
      <dgm:t>
        <a:bodyPr/>
        <a:lstStyle/>
        <a:p>
          <a:r>
            <a:rPr lang="en-GB" sz="2000" noProof="0" dirty="0"/>
            <a:t>Economies of scale</a:t>
          </a:r>
        </a:p>
      </dgm:t>
    </dgm:pt>
    <dgm:pt modelId="{27CAF738-11CA-41F5-A460-878673B8EDCE}" type="parTrans" cxnId="{DEDCB368-DD6F-41C3-A270-BA8B9F4B5249}">
      <dgm:prSet/>
      <dgm:spPr/>
      <dgm:t>
        <a:bodyPr/>
        <a:lstStyle/>
        <a:p>
          <a:endParaRPr lang="de-DE"/>
        </a:p>
      </dgm:t>
    </dgm:pt>
    <dgm:pt modelId="{1A8C5CEF-C498-4873-97CA-1CC1E2CF8EDB}" type="sibTrans" cxnId="{DEDCB368-DD6F-41C3-A270-BA8B9F4B5249}">
      <dgm:prSet/>
      <dgm:spPr/>
      <dgm:t>
        <a:bodyPr/>
        <a:lstStyle/>
        <a:p>
          <a:endParaRPr lang="de-DE"/>
        </a:p>
      </dgm:t>
    </dgm:pt>
    <dgm:pt modelId="{501F6132-D8D2-44EA-9541-B703095FB610}">
      <dgm:prSet custT="1"/>
      <dgm:spPr/>
      <dgm:t>
        <a:bodyPr/>
        <a:lstStyle/>
        <a:p>
          <a:r>
            <a:rPr lang="en-GB" sz="2000" noProof="0" dirty="0"/>
            <a:t>Access to capital, skills, and other resources</a:t>
          </a:r>
        </a:p>
      </dgm:t>
    </dgm:pt>
    <dgm:pt modelId="{0B468408-E595-4ED6-9326-7CC85FE0A44F}" type="parTrans" cxnId="{E5C94521-4AC0-4C8F-81C6-565D2FC37E88}">
      <dgm:prSet/>
      <dgm:spPr/>
      <dgm:t>
        <a:bodyPr/>
        <a:lstStyle/>
        <a:p>
          <a:endParaRPr lang="de-DE"/>
        </a:p>
      </dgm:t>
    </dgm:pt>
    <dgm:pt modelId="{38BB09BE-7682-4F85-8C46-200038B5A5ED}" type="sibTrans" cxnId="{E5C94521-4AC0-4C8F-81C6-565D2FC37E88}">
      <dgm:prSet/>
      <dgm:spPr/>
      <dgm:t>
        <a:bodyPr/>
        <a:lstStyle/>
        <a:p>
          <a:endParaRPr lang="de-DE"/>
        </a:p>
      </dgm:t>
    </dgm:pt>
    <dgm:pt modelId="{8545695D-EBC9-44B4-B580-AE8EC71F9EC9}">
      <dgm:prSet custT="1"/>
      <dgm:spPr/>
      <dgm:t>
        <a:bodyPr/>
        <a:lstStyle/>
        <a:p>
          <a:r>
            <a:rPr lang="en-GB" sz="2000" noProof="0" dirty="0"/>
            <a:t>Influence over the external environment</a:t>
          </a:r>
          <a:br>
            <a:rPr lang="en-GB" sz="2000" noProof="0" dirty="0"/>
          </a:br>
          <a:endParaRPr lang="en-GB" sz="2000" noProof="0" dirty="0"/>
        </a:p>
      </dgm:t>
    </dgm:pt>
    <dgm:pt modelId="{4897CA0F-2268-478F-9DE5-33DE3EFC9577}" type="parTrans" cxnId="{FCEDFDF7-9425-4235-B9F9-AFE241827640}">
      <dgm:prSet/>
      <dgm:spPr/>
      <dgm:t>
        <a:bodyPr/>
        <a:lstStyle/>
        <a:p>
          <a:endParaRPr lang="de-DE"/>
        </a:p>
      </dgm:t>
    </dgm:pt>
    <dgm:pt modelId="{4731607C-D248-4793-A1ED-2F052793597A}" type="sibTrans" cxnId="{FCEDFDF7-9425-4235-B9F9-AFE241827640}">
      <dgm:prSet/>
      <dgm:spPr/>
      <dgm:t>
        <a:bodyPr/>
        <a:lstStyle/>
        <a:p>
          <a:endParaRPr lang="de-DE"/>
        </a:p>
      </dgm:t>
    </dgm:pt>
    <dgm:pt modelId="{6BDD83D8-4A50-4D82-A66C-352721A2CD37}">
      <dgm:prSet custT="1"/>
      <dgm:spPr/>
      <dgm:t>
        <a:bodyPr/>
        <a:lstStyle/>
        <a:p>
          <a:r>
            <a:rPr lang="en-GB" sz="2000" noProof="0" dirty="0"/>
            <a:t>Smooth workflow</a:t>
          </a:r>
        </a:p>
      </dgm:t>
    </dgm:pt>
    <dgm:pt modelId="{D3AC7F8C-FC94-4C82-B67E-43144EF12DBE}" type="parTrans" cxnId="{9CB4AF82-31F3-4FAF-B62A-DFC2EEB07B2D}">
      <dgm:prSet/>
      <dgm:spPr/>
      <dgm:t>
        <a:bodyPr/>
        <a:lstStyle/>
        <a:p>
          <a:endParaRPr lang="de-DE"/>
        </a:p>
      </dgm:t>
    </dgm:pt>
    <dgm:pt modelId="{54D841B1-6DED-47B8-BB3B-3CBBE1785051}" type="sibTrans" cxnId="{9CB4AF82-31F3-4FAF-B62A-DFC2EEB07B2D}">
      <dgm:prSet/>
      <dgm:spPr/>
      <dgm:t>
        <a:bodyPr/>
        <a:lstStyle/>
        <a:p>
          <a:endParaRPr lang="de-DE"/>
        </a:p>
      </dgm:t>
    </dgm:pt>
    <dgm:pt modelId="{0E36B3BC-FCA5-45A3-95FC-DC0FD3C339CE}">
      <dgm:prSet phldrT="[Text]" custT="1"/>
      <dgm:spPr/>
      <dgm:t>
        <a:bodyPr/>
        <a:lstStyle/>
        <a:p>
          <a:r>
            <a:rPr lang="en-GB" sz="2000" noProof="0" dirty="0"/>
            <a:t>Low formalisation</a:t>
          </a:r>
        </a:p>
      </dgm:t>
    </dgm:pt>
    <dgm:pt modelId="{2B441BE4-07BC-4F9D-9225-1AE3E953F0A6}" type="parTrans" cxnId="{8285EC3C-B6B7-4C18-B707-52C290B49FA5}">
      <dgm:prSet/>
      <dgm:spPr/>
      <dgm:t>
        <a:bodyPr/>
        <a:lstStyle/>
        <a:p>
          <a:endParaRPr lang="de-DE"/>
        </a:p>
      </dgm:t>
    </dgm:pt>
    <dgm:pt modelId="{B66AF0F0-D4FC-47CB-8012-ABBCD9B19235}" type="sibTrans" cxnId="{8285EC3C-B6B7-4C18-B707-52C290B49FA5}">
      <dgm:prSet/>
      <dgm:spPr/>
      <dgm:t>
        <a:bodyPr/>
        <a:lstStyle/>
        <a:p>
          <a:endParaRPr lang="de-DE"/>
        </a:p>
      </dgm:t>
    </dgm:pt>
    <dgm:pt modelId="{38DE945A-DC00-4B27-8FF3-2E4CD5E5779C}">
      <dgm:prSet custT="1"/>
      <dgm:spPr/>
      <dgm:t>
        <a:bodyPr/>
        <a:lstStyle/>
        <a:p>
          <a:r>
            <a:rPr lang="en-GB" sz="2000" noProof="0" dirty="0"/>
            <a:t>Change less required and easier to obtain if needed</a:t>
          </a:r>
        </a:p>
      </dgm:t>
    </dgm:pt>
    <dgm:pt modelId="{6118F3D0-1747-4C76-8B5D-5C9C65FB2798}" type="parTrans" cxnId="{966A240B-C2FE-40E2-964A-06EDA49C3D01}">
      <dgm:prSet/>
      <dgm:spPr/>
      <dgm:t>
        <a:bodyPr/>
        <a:lstStyle/>
        <a:p>
          <a:endParaRPr lang="de-DE"/>
        </a:p>
      </dgm:t>
    </dgm:pt>
    <dgm:pt modelId="{D98E923A-70F2-4563-B483-4D7ADE6BA494}" type="sibTrans" cxnId="{966A240B-C2FE-40E2-964A-06EDA49C3D01}">
      <dgm:prSet/>
      <dgm:spPr/>
      <dgm:t>
        <a:bodyPr/>
        <a:lstStyle/>
        <a:p>
          <a:endParaRPr lang="de-DE"/>
        </a:p>
      </dgm:t>
    </dgm:pt>
    <dgm:pt modelId="{6F7DDC85-16ED-4222-B62E-8B150E8F65D5}">
      <dgm:prSet phldrT="[Text]" custT="1"/>
      <dgm:spPr/>
      <dgm:t>
        <a:bodyPr/>
        <a:lstStyle/>
        <a:p>
          <a:r>
            <a:rPr lang="en-GB" sz="2000" noProof="0" dirty="0"/>
            <a:t>Decides location, product, target market, inputs, HR</a:t>
          </a:r>
        </a:p>
      </dgm:t>
    </dgm:pt>
    <dgm:pt modelId="{F3F214BD-4B41-4254-8E6F-52105E03E99D}" type="parTrans" cxnId="{360C088E-A71F-4009-B1E3-29A63BAA0271}">
      <dgm:prSet/>
      <dgm:spPr/>
      <dgm:t>
        <a:bodyPr/>
        <a:lstStyle/>
        <a:p>
          <a:endParaRPr lang="de-DE"/>
        </a:p>
      </dgm:t>
    </dgm:pt>
    <dgm:pt modelId="{4FF33FCC-B51B-4343-84A6-B1182DB5FB8F}" type="sibTrans" cxnId="{360C088E-A71F-4009-B1E3-29A63BAA0271}">
      <dgm:prSet/>
      <dgm:spPr/>
      <dgm:t>
        <a:bodyPr/>
        <a:lstStyle/>
        <a:p>
          <a:endParaRPr lang="de-DE"/>
        </a:p>
      </dgm:t>
    </dgm:pt>
    <dgm:pt modelId="{44C0542F-CC8E-4ACC-A80F-175E9EEEA55F}" type="pres">
      <dgm:prSet presAssocID="{3C4CE39D-2E18-4DF9-A72F-A7E4EFEB8636}" presName="diagram" presStyleCnt="0">
        <dgm:presLayoutVars>
          <dgm:dir/>
          <dgm:animLvl val="lvl"/>
          <dgm:resizeHandles val="exact"/>
        </dgm:presLayoutVars>
      </dgm:prSet>
      <dgm:spPr/>
    </dgm:pt>
    <dgm:pt modelId="{96C063E8-B7A1-4488-A126-7A634E4F05B9}" type="pres">
      <dgm:prSet presAssocID="{2403D93F-245A-43E2-BC39-796A2FE3D35A}" presName="compNode" presStyleCnt="0"/>
      <dgm:spPr/>
    </dgm:pt>
    <dgm:pt modelId="{04A9CA93-0A67-4A93-BD1E-299EC496AE18}" type="pres">
      <dgm:prSet presAssocID="{2403D93F-245A-43E2-BC39-796A2FE3D35A}" presName="childRect" presStyleLbl="bgAcc1" presStyleIdx="0" presStyleCnt="6" custScaleX="123787" custLinFactNeighborY="12551">
        <dgm:presLayoutVars>
          <dgm:bulletEnabled val="1"/>
        </dgm:presLayoutVars>
      </dgm:prSet>
      <dgm:spPr/>
    </dgm:pt>
    <dgm:pt modelId="{015137B6-3D9F-4B69-8AE1-AFE0C5ACC204}" type="pres">
      <dgm:prSet presAssocID="{2403D93F-245A-43E2-BC39-796A2FE3D35A}" presName="parentText" presStyleLbl="node1" presStyleIdx="0" presStyleCnt="0">
        <dgm:presLayoutVars>
          <dgm:chMax val="0"/>
          <dgm:bulletEnabled val="1"/>
        </dgm:presLayoutVars>
      </dgm:prSet>
      <dgm:spPr/>
    </dgm:pt>
    <dgm:pt modelId="{C4D3BA3F-9EAE-4E66-8986-09337321CA62}" type="pres">
      <dgm:prSet presAssocID="{2403D93F-245A-43E2-BC39-796A2FE3D35A}" presName="parentRect" presStyleLbl="alignNode1" presStyleIdx="0" presStyleCnt="6" custScaleX="123787" custLinFactNeighborY="29183"/>
      <dgm:spPr/>
    </dgm:pt>
    <dgm:pt modelId="{F2F91045-F98E-4F59-9FFF-C477E21696CF}" type="pres">
      <dgm:prSet presAssocID="{2403D93F-245A-43E2-BC39-796A2FE3D35A}" presName="adorn" presStyleLbl="fgAccFollowNode1" presStyleIdx="0" presStyleCnt="6" custLinFactNeighborY="26763"/>
      <dgm:spPr/>
    </dgm:pt>
    <dgm:pt modelId="{00FD1FB0-3646-4BB8-980A-CE356968EAF6}" type="pres">
      <dgm:prSet presAssocID="{5BC003CC-6B5C-4945-87B2-AB0DB5E3DABD}" presName="sibTrans" presStyleLbl="sibTrans2D1" presStyleIdx="0" presStyleCnt="0"/>
      <dgm:spPr/>
    </dgm:pt>
    <dgm:pt modelId="{6B266DF3-B0D9-4290-A134-ED18DF02FC44}" type="pres">
      <dgm:prSet presAssocID="{10B94DED-805C-485E-A753-AB10C45466A9}" presName="compNode" presStyleCnt="0"/>
      <dgm:spPr/>
    </dgm:pt>
    <dgm:pt modelId="{9D0131D9-9240-4F17-80C0-948FD224BA45}" type="pres">
      <dgm:prSet presAssocID="{10B94DED-805C-485E-A753-AB10C45466A9}" presName="childRect" presStyleLbl="bgAcc1" presStyleIdx="1" presStyleCnt="6" custScaleX="123787" custLinFactNeighborY="12551">
        <dgm:presLayoutVars>
          <dgm:bulletEnabled val="1"/>
        </dgm:presLayoutVars>
      </dgm:prSet>
      <dgm:spPr/>
    </dgm:pt>
    <dgm:pt modelId="{0D3B1C8D-7A0B-41E3-8C46-9D2DCAE3A806}" type="pres">
      <dgm:prSet presAssocID="{10B94DED-805C-485E-A753-AB10C45466A9}" presName="parentText" presStyleLbl="node1" presStyleIdx="0" presStyleCnt="0">
        <dgm:presLayoutVars>
          <dgm:chMax val="0"/>
          <dgm:bulletEnabled val="1"/>
        </dgm:presLayoutVars>
      </dgm:prSet>
      <dgm:spPr/>
    </dgm:pt>
    <dgm:pt modelId="{6E472A17-0416-4DA1-948B-F8419A32B1CC}" type="pres">
      <dgm:prSet presAssocID="{10B94DED-805C-485E-A753-AB10C45466A9}" presName="parentRect" presStyleLbl="alignNode1" presStyleIdx="1" presStyleCnt="6" custScaleX="123787" custLinFactNeighborY="29183"/>
      <dgm:spPr/>
    </dgm:pt>
    <dgm:pt modelId="{29C0D087-C95B-420C-9D2C-E547F50FFE56}" type="pres">
      <dgm:prSet presAssocID="{10B94DED-805C-485E-A753-AB10C45466A9}" presName="adorn" presStyleLbl="fgAccFollowNode1" presStyleIdx="1" presStyleCnt="6" custLinFactNeighborY="26763"/>
      <dgm:spPr/>
    </dgm:pt>
    <dgm:pt modelId="{239328C9-26F0-43C9-8C98-6128BE010979}" type="pres">
      <dgm:prSet presAssocID="{4D755357-E800-4AA8-BA76-ACAA664695CE}" presName="sibTrans" presStyleLbl="sibTrans2D1" presStyleIdx="0" presStyleCnt="0"/>
      <dgm:spPr/>
    </dgm:pt>
    <dgm:pt modelId="{4658D04B-FEAE-406F-9437-4BCFF4488E1A}" type="pres">
      <dgm:prSet presAssocID="{2206F47B-B715-4FE4-95C9-6F5768BCAA6E}" presName="compNode" presStyleCnt="0"/>
      <dgm:spPr/>
    </dgm:pt>
    <dgm:pt modelId="{1C0970AE-01EC-4E96-A4A8-C3D2697C1E8C}" type="pres">
      <dgm:prSet presAssocID="{2206F47B-B715-4FE4-95C9-6F5768BCAA6E}" presName="childRect" presStyleLbl="bgAcc1" presStyleIdx="2" presStyleCnt="6" custScaleX="123787" custLinFactNeighborY="12551">
        <dgm:presLayoutVars>
          <dgm:bulletEnabled val="1"/>
        </dgm:presLayoutVars>
      </dgm:prSet>
      <dgm:spPr/>
    </dgm:pt>
    <dgm:pt modelId="{809A456F-F7F6-41B5-AAE4-8E3D0FFEEADB}" type="pres">
      <dgm:prSet presAssocID="{2206F47B-B715-4FE4-95C9-6F5768BCAA6E}" presName="parentText" presStyleLbl="node1" presStyleIdx="0" presStyleCnt="0">
        <dgm:presLayoutVars>
          <dgm:chMax val="0"/>
          <dgm:bulletEnabled val="1"/>
        </dgm:presLayoutVars>
      </dgm:prSet>
      <dgm:spPr/>
    </dgm:pt>
    <dgm:pt modelId="{4AF3BCEE-9D68-4B96-8A5E-6B98675F6E5B}" type="pres">
      <dgm:prSet presAssocID="{2206F47B-B715-4FE4-95C9-6F5768BCAA6E}" presName="parentRect" presStyleLbl="alignNode1" presStyleIdx="2" presStyleCnt="6" custScaleX="123787" custLinFactNeighborY="29183"/>
      <dgm:spPr/>
    </dgm:pt>
    <dgm:pt modelId="{C109AECF-B29D-47A7-BCD5-C5D16A87BE51}" type="pres">
      <dgm:prSet presAssocID="{2206F47B-B715-4FE4-95C9-6F5768BCAA6E}" presName="adorn" presStyleLbl="fgAccFollowNode1" presStyleIdx="2" presStyleCnt="6" custLinFactNeighborY="26763"/>
      <dgm:spPr/>
    </dgm:pt>
    <dgm:pt modelId="{4F461F7D-CA01-4F8B-B68D-28441B2730B0}" type="pres">
      <dgm:prSet presAssocID="{B0CF2339-1554-4C11-A10F-FE2E13C85E5C}" presName="sibTrans" presStyleLbl="sibTrans2D1" presStyleIdx="0" presStyleCnt="0"/>
      <dgm:spPr/>
    </dgm:pt>
    <dgm:pt modelId="{AFDF3950-18E4-47D0-918A-CAF5C68AF433}" type="pres">
      <dgm:prSet presAssocID="{3FDC52C3-2E7C-48EC-AA58-2981D8F65362}" presName="compNode" presStyleCnt="0"/>
      <dgm:spPr/>
    </dgm:pt>
    <dgm:pt modelId="{6549F4AA-A7E7-4091-A3BE-7BFB24E38A0A}" type="pres">
      <dgm:prSet presAssocID="{3FDC52C3-2E7C-48EC-AA58-2981D8F65362}" presName="childRect" presStyleLbl="bgAcc1" presStyleIdx="3" presStyleCnt="6" custScaleX="123787">
        <dgm:presLayoutVars>
          <dgm:bulletEnabled val="1"/>
        </dgm:presLayoutVars>
      </dgm:prSet>
      <dgm:spPr/>
    </dgm:pt>
    <dgm:pt modelId="{7A87511F-41DF-423A-A273-5F7150AC33D5}" type="pres">
      <dgm:prSet presAssocID="{3FDC52C3-2E7C-48EC-AA58-2981D8F65362}" presName="parentText" presStyleLbl="node1" presStyleIdx="0" presStyleCnt="0">
        <dgm:presLayoutVars>
          <dgm:chMax val="0"/>
          <dgm:bulletEnabled val="1"/>
        </dgm:presLayoutVars>
      </dgm:prSet>
      <dgm:spPr/>
    </dgm:pt>
    <dgm:pt modelId="{4829ADB5-C926-42E2-BEB9-A6280BBA0048}" type="pres">
      <dgm:prSet presAssocID="{3FDC52C3-2E7C-48EC-AA58-2981D8F65362}" presName="parentRect" presStyleLbl="alignNode1" presStyleIdx="3" presStyleCnt="6" custScaleX="123787"/>
      <dgm:spPr/>
    </dgm:pt>
    <dgm:pt modelId="{6C08F2D0-B583-45B5-9CDD-17D7558E122C}" type="pres">
      <dgm:prSet presAssocID="{3FDC52C3-2E7C-48EC-AA58-2981D8F65362}" presName="adorn" presStyleLbl="fgAccFollowNode1" presStyleIdx="3" presStyleCnt="6"/>
      <dgm:spPr/>
    </dgm:pt>
    <dgm:pt modelId="{E3298ED1-7D0F-406C-BF33-8831C86F669F}" type="pres">
      <dgm:prSet presAssocID="{DEB69795-8399-4E7D-B1A8-4C04E6C90C68}" presName="sibTrans" presStyleLbl="sibTrans2D1" presStyleIdx="0" presStyleCnt="0"/>
      <dgm:spPr/>
    </dgm:pt>
    <dgm:pt modelId="{D138C4ED-883F-4663-BF0E-C23F7B23EF75}" type="pres">
      <dgm:prSet presAssocID="{A43A0333-3CB2-452E-BAB2-63918CE36F11}" presName="compNode" presStyleCnt="0"/>
      <dgm:spPr/>
    </dgm:pt>
    <dgm:pt modelId="{26E80C91-68EE-4C85-BBA2-3394A7F663DE}" type="pres">
      <dgm:prSet presAssocID="{A43A0333-3CB2-452E-BAB2-63918CE36F11}" presName="childRect" presStyleLbl="bgAcc1" presStyleIdx="4" presStyleCnt="6" custScaleX="123787">
        <dgm:presLayoutVars>
          <dgm:bulletEnabled val="1"/>
        </dgm:presLayoutVars>
      </dgm:prSet>
      <dgm:spPr/>
    </dgm:pt>
    <dgm:pt modelId="{C23202C8-1D76-415D-9314-064CA9BF94EB}" type="pres">
      <dgm:prSet presAssocID="{A43A0333-3CB2-452E-BAB2-63918CE36F11}" presName="parentText" presStyleLbl="node1" presStyleIdx="0" presStyleCnt="0">
        <dgm:presLayoutVars>
          <dgm:chMax val="0"/>
          <dgm:bulletEnabled val="1"/>
        </dgm:presLayoutVars>
      </dgm:prSet>
      <dgm:spPr/>
    </dgm:pt>
    <dgm:pt modelId="{FF69F227-A0E6-4865-945C-1E4AC84170A4}" type="pres">
      <dgm:prSet presAssocID="{A43A0333-3CB2-452E-BAB2-63918CE36F11}" presName="parentRect" presStyleLbl="alignNode1" presStyleIdx="4" presStyleCnt="6" custScaleX="123787"/>
      <dgm:spPr/>
    </dgm:pt>
    <dgm:pt modelId="{557E7A6A-D09C-4AC4-9750-59EEB5BE5E47}" type="pres">
      <dgm:prSet presAssocID="{A43A0333-3CB2-452E-BAB2-63918CE36F11}" presName="adorn" presStyleLbl="fgAccFollowNode1" presStyleIdx="4" presStyleCnt="6"/>
      <dgm:spPr/>
    </dgm:pt>
    <dgm:pt modelId="{C7A75CEF-C43F-4688-A270-459126425003}" type="pres">
      <dgm:prSet presAssocID="{C9600FA9-57F6-4738-A394-610B0FE34176}" presName="sibTrans" presStyleLbl="sibTrans2D1" presStyleIdx="0" presStyleCnt="0"/>
      <dgm:spPr/>
    </dgm:pt>
    <dgm:pt modelId="{AEFF495F-011D-4359-850B-3B5AB98E9A35}" type="pres">
      <dgm:prSet presAssocID="{81DE4954-17A5-4AEA-B7A7-C516CEF8D876}" presName="compNode" presStyleCnt="0"/>
      <dgm:spPr/>
    </dgm:pt>
    <dgm:pt modelId="{80C443EA-68E3-4908-98BB-5199A3B01C98}" type="pres">
      <dgm:prSet presAssocID="{81DE4954-17A5-4AEA-B7A7-C516CEF8D876}" presName="childRect" presStyleLbl="bgAcc1" presStyleIdx="5" presStyleCnt="6" custScaleX="123787">
        <dgm:presLayoutVars>
          <dgm:bulletEnabled val="1"/>
        </dgm:presLayoutVars>
      </dgm:prSet>
      <dgm:spPr/>
    </dgm:pt>
    <dgm:pt modelId="{C43C29E7-5096-47A0-AB11-A8A5E40AAB24}" type="pres">
      <dgm:prSet presAssocID="{81DE4954-17A5-4AEA-B7A7-C516CEF8D876}" presName="parentText" presStyleLbl="node1" presStyleIdx="0" presStyleCnt="0">
        <dgm:presLayoutVars>
          <dgm:chMax val="0"/>
          <dgm:bulletEnabled val="1"/>
        </dgm:presLayoutVars>
      </dgm:prSet>
      <dgm:spPr/>
    </dgm:pt>
    <dgm:pt modelId="{276B027B-4A03-4883-B5C1-8BEC84A99669}" type="pres">
      <dgm:prSet presAssocID="{81DE4954-17A5-4AEA-B7A7-C516CEF8D876}" presName="parentRect" presStyleLbl="alignNode1" presStyleIdx="5" presStyleCnt="6" custScaleX="123787"/>
      <dgm:spPr/>
    </dgm:pt>
    <dgm:pt modelId="{057C1D3E-91B5-46C6-A656-DAA657444523}" type="pres">
      <dgm:prSet presAssocID="{81DE4954-17A5-4AEA-B7A7-C516CEF8D876}" presName="adorn" presStyleLbl="fgAccFollowNode1" presStyleIdx="5" presStyleCnt="6"/>
      <dgm:spPr/>
    </dgm:pt>
  </dgm:ptLst>
  <dgm:cxnLst>
    <dgm:cxn modelId="{5F0A5C02-FC24-4291-891B-3E079BECB5D4}" srcId="{3C4CE39D-2E18-4DF9-A72F-A7E4EFEB8636}" destId="{2403D93F-245A-43E2-BC39-796A2FE3D35A}" srcOrd="0" destOrd="0" parTransId="{073596B6-0C7F-47F5-9B47-C7D89E241D24}" sibTransId="{5BC003CC-6B5C-4945-87B2-AB0DB5E3DABD}"/>
    <dgm:cxn modelId="{966A240B-C2FE-40E2-964A-06EDA49C3D01}" srcId="{2206F47B-B715-4FE4-95C9-6F5768BCAA6E}" destId="{38DE945A-DC00-4B27-8FF3-2E4CD5E5779C}" srcOrd="1" destOrd="0" parTransId="{6118F3D0-1747-4C76-8B5D-5C9C65FB2798}" sibTransId="{D98E923A-70F2-4563-B483-4D7ADE6BA494}"/>
    <dgm:cxn modelId="{BF052C0F-6546-48E7-B08E-54ACD8C344D8}" type="presOf" srcId="{9155CD04-BDED-4477-8E2A-5680C6778DFB}" destId="{9D0131D9-9240-4F17-80C0-948FD224BA45}" srcOrd="0" destOrd="0" presId="urn:microsoft.com/office/officeart/2005/8/layout/bList2"/>
    <dgm:cxn modelId="{FB257014-87E7-414D-B361-11767D42E889}" srcId="{3C4CE39D-2E18-4DF9-A72F-A7E4EFEB8636}" destId="{81DE4954-17A5-4AEA-B7A7-C516CEF8D876}" srcOrd="5" destOrd="0" parTransId="{C446E829-1E79-455D-BC4E-7C6CDDD1A540}" sibTransId="{014C149B-3268-4CC7-9126-3136EA86E232}"/>
    <dgm:cxn modelId="{AFD8491C-BD31-4B34-A2CD-606B960A035E}" type="presOf" srcId="{F978F0FA-61C0-4C9C-AC4A-34BE9042A54D}" destId="{04A9CA93-0A67-4A93-BD1E-299EC496AE18}" srcOrd="0" destOrd="1" presId="urn:microsoft.com/office/officeart/2005/8/layout/bList2"/>
    <dgm:cxn modelId="{0B0DC71E-3867-420D-9923-D084C1BFE5C0}" srcId="{A43A0333-3CB2-452E-BAB2-63918CE36F11}" destId="{0DCA85AB-8945-4727-A4ED-64123EA100A4}" srcOrd="0" destOrd="0" parTransId="{86B5B18F-CC80-4D6E-B5F4-EFA52F9D4534}" sibTransId="{D19056E4-57A1-429F-93D3-7938FA978A7D}"/>
    <dgm:cxn modelId="{E5C94521-4AC0-4C8F-81C6-565D2FC37E88}" srcId="{81DE4954-17A5-4AEA-B7A7-C516CEF8D876}" destId="{501F6132-D8D2-44EA-9541-B703095FB610}" srcOrd="1" destOrd="0" parTransId="{0B468408-E595-4ED6-9326-7CC85FE0A44F}" sibTransId="{38BB09BE-7682-4F85-8C46-200038B5A5ED}"/>
    <dgm:cxn modelId="{0E872F22-2DF1-4406-A4B0-A910C3DCBF4B}" type="presOf" srcId="{5BC003CC-6B5C-4945-87B2-AB0DB5E3DABD}" destId="{00FD1FB0-3646-4BB8-980A-CE356968EAF6}" srcOrd="0" destOrd="0" presId="urn:microsoft.com/office/officeart/2005/8/layout/bList2"/>
    <dgm:cxn modelId="{24060825-5E05-4F63-B4DF-BFE2E5DEB823}" type="presOf" srcId="{6F7DDC85-16ED-4222-B62E-8B150E8F65D5}" destId="{6549F4AA-A7E7-4091-A3BE-7BFB24E38A0A}" srcOrd="0" destOrd="0" presId="urn:microsoft.com/office/officeart/2005/8/layout/bList2"/>
    <dgm:cxn modelId="{F3D49D2A-5C9D-453B-A657-E53238FE93C9}" type="presOf" srcId="{501F6132-D8D2-44EA-9541-B703095FB610}" destId="{80C443EA-68E3-4908-98BB-5199A3B01C98}" srcOrd="0" destOrd="1" presId="urn:microsoft.com/office/officeart/2005/8/layout/bList2"/>
    <dgm:cxn modelId="{F1F9AD3C-B3AF-43E3-A060-DFF7010151EE}" type="presOf" srcId="{D78C32B5-1521-4E54-8EB9-8C8A4AFFB87A}" destId="{1C0970AE-01EC-4E96-A4A8-C3D2697C1E8C}" srcOrd="0" destOrd="0" presId="urn:microsoft.com/office/officeart/2005/8/layout/bList2"/>
    <dgm:cxn modelId="{8285EC3C-B6B7-4C18-B707-52C290B49FA5}" srcId="{10B94DED-805C-485E-A753-AB10C45466A9}" destId="{0E36B3BC-FCA5-45A3-95FC-DC0FD3C339CE}" srcOrd="2" destOrd="0" parTransId="{2B441BE4-07BC-4F9D-9225-1AE3E953F0A6}" sibTransId="{B66AF0F0-D4FC-47CB-8012-ABBCD9B19235}"/>
    <dgm:cxn modelId="{468DFB5D-9A01-4897-99FF-2A5DE6DDE1EF}" type="presOf" srcId="{A43A0333-3CB2-452E-BAB2-63918CE36F11}" destId="{C23202C8-1D76-415D-9314-064CA9BF94EB}" srcOrd="0" destOrd="0" presId="urn:microsoft.com/office/officeart/2005/8/layout/bList2"/>
    <dgm:cxn modelId="{01519D43-47D0-47AC-85C8-C2A02AA12EE8}" type="presOf" srcId="{C9600FA9-57F6-4738-A394-610B0FE34176}" destId="{C7A75CEF-C43F-4688-A270-459126425003}" srcOrd="0" destOrd="0" presId="urn:microsoft.com/office/officeart/2005/8/layout/bList2"/>
    <dgm:cxn modelId="{1CF78364-20D3-4983-B735-F4D85BDB36ED}" type="presOf" srcId="{81DE4954-17A5-4AEA-B7A7-C516CEF8D876}" destId="{276B027B-4A03-4883-B5C1-8BEC84A99669}" srcOrd="1" destOrd="0" presId="urn:microsoft.com/office/officeart/2005/8/layout/bList2"/>
    <dgm:cxn modelId="{0286F944-9323-40E8-84D6-2F13F83F6412}" type="presOf" srcId="{410632A6-8204-43C7-80C3-ED0E97003424}" destId="{04A9CA93-0A67-4A93-BD1E-299EC496AE18}" srcOrd="0" destOrd="2" presId="urn:microsoft.com/office/officeart/2005/8/layout/bList2"/>
    <dgm:cxn modelId="{C7C51245-AFA3-4255-BB20-D9E72BF05100}" type="presOf" srcId="{2206F47B-B715-4FE4-95C9-6F5768BCAA6E}" destId="{809A456F-F7F6-41B5-AAE4-8E3D0FFEEADB}" srcOrd="0" destOrd="0" presId="urn:microsoft.com/office/officeart/2005/8/layout/bList2"/>
    <dgm:cxn modelId="{95610C46-8177-46C5-BCA1-291D994221E1}" type="presOf" srcId="{2403D93F-245A-43E2-BC39-796A2FE3D35A}" destId="{015137B6-3D9F-4B69-8AE1-AFE0C5ACC204}" srcOrd="0" destOrd="0" presId="urn:microsoft.com/office/officeart/2005/8/layout/bList2"/>
    <dgm:cxn modelId="{27062B47-8E60-46AC-B87C-EED29385A0A6}" srcId="{3FDC52C3-2E7C-48EC-AA58-2981D8F65362}" destId="{BE2AF7CD-D30C-4F86-8BC7-686979E85AC6}" srcOrd="1" destOrd="0" parTransId="{BF32B161-DBB7-4D79-B593-A27D67A8DA92}" sibTransId="{FE23F78C-27F1-4143-8AD0-499D46F1CEA0}"/>
    <dgm:cxn modelId="{DEDCB368-DD6F-41C3-A270-BA8B9F4B5249}" srcId="{81DE4954-17A5-4AEA-B7A7-C516CEF8D876}" destId="{E6802521-16EF-4D6B-A9DB-672E1B306486}" srcOrd="0" destOrd="0" parTransId="{27CAF738-11CA-41F5-A460-878673B8EDCE}" sibTransId="{1A8C5CEF-C498-4873-97CA-1CC1E2CF8EDB}"/>
    <dgm:cxn modelId="{573AFF4A-6A62-4D20-92F0-7540E34F4808}" srcId="{3C4CE39D-2E18-4DF9-A72F-A7E4EFEB8636}" destId="{10B94DED-805C-485E-A753-AB10C45466A9}" srcOrd="1" destOrd="0" parTransId="{6CF2FC5C-B07C-4D0F-AD7F-712F76D8E413}" sibTransId="{4D755357-E800-4AA8-BA76-ACAA664695CE}"/>
    <dgm:cxn modelId="{698E0251-49B3-402D-B855-93FA474977F8}" type="presOf" srcId="{2403D93F-245A-43E2-BC39-796A2FE3D35A}" destId="{C4D3BA3F-9EAE-4E66-8986-09337321CA62}" srcOrd="1" destOrd="0" presId="urn:microsoft.com/office/officeart/2005/8/layout/bList2"/>
    <dgm:cxn modelId="{6B3F6371-2838-498C-A357-D1BF4803FD7B}" srcId="{2403D93F-245A-43E2-BC39-796A2FE3D35A}" destId="{410632A6-8204-43C7-80C3-ED0E97003424}" srcOrd="2" destOrd="0" parTransId="{07E763E3-0890-4AAF-990B-367EE0F5B580}" sibTransId="{747EF113-4392-4170-A88E-72865B969182}"/>
    <dgm:cxn modelId="{5C45AD51-32E5-4FE2-98E4-2871874ED0F5}" type="presOf" srcId="{0E36B3BC-FCA5-45A3-95FC-DC0FD3C339CE}" destId="{9D0131D9-9240-4F17-80C0-948FD224BA45}" srcOrd="0" destOrd="2" presId="urn:microsoft.com/office/officeart/2005/8/layout/bList2"/>
    <dgm:cxn modelId="{46F73878-D217-43DE-9776-3590687AA64B}" type="presOf" srcId="{38DE945A-DC00-4B27-8FF3-2E4CD5E5779C}" destId="{1C0970AE-01EC-4E96-A4A8-C3D2697C1E8C}" srcOrd="0" destOrd="1" presId="urn:microsoft.com/office/officeart/2005/8/layout/bList2"/>
    <dgm:cxn modelId="{4FBA6778-CA20-45F1-8EFF-03C3A2214201}" type="presOf" srcId="{B0CF2339-1554-4C11-A10F-FE2E13C85E5C}" destId="{4F461F7D-CA01-4F8B-B68D-28441B2730B0}" srcOrd="0" destOrd="0" presId="urn:microsoft.com/office/officeart/2005/8/layout/bList2"/>
    <dgm:cxn modelId="{3C62BB58-E769-48CB-9DFF-D39D4FC5CCE1}" srcId="{3C4CE39D-2E18-4DF9-A72F-A7E4EFEB8636}" destId="{2206F47B-B715-4FE4-95C9-6F5768BCAA6E}" srcOrd="2" destOrd="0" parTransId="{DCE77CD2-D94B-4F65-B0B6-E9F2D3285F4C}" sibTransId="{B0CF2339-1554-4C11-A10F-FE2E13C85E5C}"/>
    <dgm:cxn modelId="{3961007D-C19F-4088-8036-E3C58790FC42}" type="presOf" srcId="{3FDC52C3-2E7C-48EC-AA58-2981D8F65362}" destId="{7A87511F-41DF-423A-A273-5F7150AC33D5}" srcOrd="0" destOrd="0" presId="urn:microsoft.com/office/officeart/2005/8/layout/bList2"/>
    <dgm:cxn modelId="{69FFF87D-635A-4988-9277-AB1D0B4BEA22}" srcId="{3C4CE39D-2E18-4DF9-A72F-A7E4EFEB8636}" destId="{A43A0333-3CB2-452E-BAB2-63918CE36F11}" srcOrd="4" destOrd="0" parTransId="{A55819B7-43EB-4D53-BD6C-713523968C5B}" sibTransId="{C9600FA9-57F6-4738-A394-610B0FE34176}"/>
    <dgm:cxn modelId="{F6D8E17E-22C3-475F-BE20-BC703C18B154}" srcId="{2403D93F-245A-43E2-BC39-796A2FE3D35A}" destId="{F978F0FA-61C0-4C9C-AC4A-34BE9042A54D}" srcOrd="1" destOrd="0" parTransId="{4F75D983-3C91-4FFB-AC8A-B1C46FF9B83E}" sibTransId="{E8AB5479-57EE-43DC-83A0-2178C0E8AE80}"/>
    <dgm:cxn modelId="{9CB4AF82-31F3-4FAF-B62A-DFC2EEB07B2D}" srcId="{10B94DED-805C-485E-A753-AB10C45466A9}" destId="{6BDD83D8-4A50-4D82-A66C-352721A2CD37}" srcOrd="1" destOrd="0" parTransId="{D3AC7F8C-FC94-4C82-B67E-43144EF12DBE}" sibTransId="{54D841B1-6DED-47B8-BB3B-3CBBE1785051}"/>
    <dgm:cxn modelId="{AB047584-2069-4F82-848B-04D478D3CBD6}" type="presOf" srcId="{4D755357-E800-4AA8-BA76-ACAA664695CE}" destId="{239328C9-26F0-43C9-8C98-6128BE010979}" srcOrd="0" destOrd="0" presId="urn:microsoft.com/office/officeart/2005/8/layout/bList2"/>
    <dgm:cxn modelId="{BD405C88-23D0-4709-88BC-435A236D2B5B}" type="presOf" srcId="{A43A0333-3CB2-452E-BAB2-63918CE36F11}" destId="{FF69F227-A0E6-4865-945C-1E4AC84170A4}" srcOrd="1" destOrd="0" presId="urn:microsoft.com/office/officeart/2005/8/layout/bList2"/>
    <dgm:cxn modelId="{360C088E-A71F-4009-B1E3-29A63BAA0271}" srcId="{3FDC52C3-2E7C-48EC-AA58-2981D8F65362}" destId="{6F7DDC85-16ED-4222-B62E-8B150E8F65D5}" srcOrd="0" destOrd="0" parTransId="{F3F214BD-4B41-4254-8E6F-52105E03E99D}" sibTransId="{4FF33FCC-B51B-4343-84A6-B1182DB5FB8F}"/>
    <dgm:cxn modelId="{0FC84090-35ED-4141-A233-DA6E9E612694}" type="presOf" srcId="{8545695D-EBC9-44B4-B580-AE8EC71F9EC9}" destId="{80C443EA-68E3-4908-98BB-5199A3B01C98}" srcOrd="0" destOrd="2" presId="urn:microsoft.com/office/officeart/2005/8/layout/bList2"/>
    <dgm:cxn modelId="{3975ED94-7C09-4BA5-901E-28151E66D225}" type="presOf" srcId="{2206F47B-B715-4FE4-95C9-6F5768BCAA6E}" destId="{4AF3BCEE-9D68-4B96-8A5E-6B98675F6E5B}" srcOrd="1" destOrd="0" presId="urn:microsoft.com/office/officeart/2005/8/layout/bList2"/>
    <dgm:cxn modelId="{7A7C0C95-F28A-4A10-A0E8-5B4A1FD0B9EB}" type="presOf" srcId="{0DCA85AB-8945-4727-A4ED-64123EA100A4}" destId="{26E80C91-68EE-4C85-BBA2-3394A7F663DE}" srcOrd="0" destOrd="0" presId="urn:microsoft.com/office/officeart/2005/8/layout/bList2"/>
    <dgm:cxn modelId="{E2A3449E-7839-4271-B5C0-E9F60DE31EDC}" type="presOf" srcId="{10B94DED-805C-485E-A753-AB10C45466A9}" destId="{0D3B1C8D-7A0B-41E3-8C46-9D2DCAE3A806}" srcOrd="0" destOrd="0" presId="urn:microsoft.com/office/officeart/2005/8/layout/bList2"/>
    <dgm:cxn modelId="{24CDEDA2-BA81-4A9B-AA12-706C0D5CA913}" type="presOf" srcId="{BE2AF7CD-D30C-4F86-8BC7-686979E85AC6}" destId="{6549F4AA-A7E7-4091-A3BE-7BFB24E38A0A}" srcOrd="0" destOrd="1" presId="urn:microsoft.com/office/officeart/2005/8/layout/bList2"/>
    <dgm:cxn modelId="{2A847DB5-CCCC-415F-ACFE-E7ABA61894BA}" srcId="{2206F47B-B715-4FE4-95C9-6F5768BCAA6E}" destId="{D78C32B5-1521-4E54-8EB9-8C8A4AFFB87A}" srcOrd="0" destOrd="0" parTransId="{24C43DED-8F1F-4915-B503-D1B445E855F2}" sibTransId="{DA0B2ADB-CC85-498F-9F09-76A85F15F4DB}"/>
    <dgm:cxn modelId="{3FFC1AB9-852F-40BF-BF13-7769FD41BC5C}" type="presOf" srcId="{E6802521-16EF-4D6B-A9DB-672E1B306486}" destId="{80C443EA-68E3-4908-98BB-5199A3B01C98}" srcOrd="0" destOrd="0" presId="urn:microsoft.com/office/officeart/2005/8/layout/bList2"/>
    <dgm:cxn modelId="{8669AAC0-29AA-4DC1-B13C-960CF5E8C3BE}" srcId="{3C4CE39D-2E18-4DF9-A72F-A7E4EFEB8636}" destId="{3FDC52C3-2E7C-48EC-AA58-2981D8F65362}" srcOrd="3" destOrd="0" parTransId="{CA2F6B68-607C-4A59-B8C6-CBD8667ADA85}" sibTransId="{DEB69795-8399-4E7D-B1A8-4C04E6C90C68}"/>
    <dgm:cxn modelId="{1D83E2C3-27D8-4DB2-9B58-B3D36930B0C3}" srcId="{10B94DED-805C-485E-A753-AB10C45466A9}" destId="{9155CD04-BDED-4477-8E2A-5680C6778DFB}" srcOrd="0" destOrd="0" parTransId="{83183328-452C-4CB2-9305-A300DC622B60}" sibTransId="{6AB8C42D-B388-4292-B276-736AA5D3563A}"/>
    <dgm:cxn modelId="{E9E3DCC4-2B1B-4363-BA64-2D5BA02662D5}" type="presOf" srcId="{3FDC52C3-2E7C-48EC-AA58-2981D8F65362}" destId="{4829ADB5-C926-42E2-BEB9-A6280BBA0048}" srcOrd="1" destOrd="0" presId="urn:microsoft.com/office/officeart/2005/8/layout/bList2"/>
    <dgm:cxn modelId="{F43C53C6-F313-4358-B95F-D5519C548DC5}" type="presOf" srcId="{81DE4954-17A5-4AEA-B7A7-C516CEF8D876}" destId="{C43C29E7-5096-47A0-AB11-A8A5E40AAB24}" srcOrd="0" destOrd="0" presId="urn:microsoft.com/office/officeart/2005/8/layout/bList2"/>
    <dgm:cxn modelId="{973D29D1-5550-4BBA-A595-E5BB560F8924}" type="presOf" srcId="{6BDD83D8-4A50-4D82-A66C-352721A2CD37}" destId="{9D0131D9-9240-4F17-80C0-948FD224BA45}" srcOrd="0" destOrd="1" presId="urn:microsoft.com/office/officeart/2005/8/layout/bList2"/>
    <dgm:cxn modelId="{CE16D8D8-0F71-4AD4-AC4F-A727E2C864B5}" type="presOf" srcId="{3C4CE39D-2E18-4DF9-A72F-A7E4EFEB8636}" destId="{44C0542F-CC8E-4ACC-A80F-175E9EEEA55F}" srcOrd="0" destOrd="0" presId="urn:microsoft.com/office/officeart/2005/8/layout/bList2"/>
    <dgm:cxn modelId="{925AABE9-9467-4000-84E9-F1E0348AFA2B}" type="presOf" srcId="{98B8A1CE-C610-4690-85C9-A4E5BB81A5D4}" destId="{04A9CA93-0A67-4A93-BD1E-299EC496AE18}" srcOrd="0" destOrd="0" presId="urn:microsoft.com/office/officeart/2005/8/layout/bList2"/>
    <dgm:cxn modelId="{4A74DDED-6B09-4D96-A62D-941BF644D7A0}" type="presOf" srcId="{10B94DED-805C-485E-A753-AB10C45466A9}" destId="{6E472A17-0416-4DA1-948B-F8419A32B1CC}" srcOrd="1" destOrd="0" presId="urn:microsoft.com/office/officeart/2005/8/layout/bList2"/>
    <dgm:cxn modelId="{3B8B09F2-0728-4145-A1D3-3D835132595E}" srcId="{2403D93F-245A-43E2-BC39-796A2FE3D35A}" destId="{98B8A1CE-C610-4690-85C9-A4E5BB81A5D4}" srcOrd="0" destOrd="0" parTransId="{9A7BF2AC-4BC9-4953-A5B5-A7E54900CEAE}" sibTransId="{1D30DEB0-C177-487D-AD40-733A852BE4BC}"/>
    <dgm:cxn modelId="{FCEDFDF7-9425-4235-B9F9-AFE241827640}" srcId="{81DE4954-17A5-4AEA-B7A7-C516CEF8D876}" destId="{8545695D-EBC9-44B4-B580-AE8EC71F9EC9}" srcOrd="2" destOrd="0" parTransId="{4897CA0F-2268-478F-9DE5-33DE3EFC9577}" sibTransId="{4731607C-D248-4793-A1ED-2F052793597A}"/>
    <dgm:cxn modelId="{18FCE7FF-7461-45C7-B167-216D5137FDE0}" type="presOf" srcId="{DEB69795-8399-4E7D-B1A8-4C04E6C90C68}" destId="{E3298ED1-7D0F-406C-BF33-8831C86F669F}" srcOrd="0" destOrd="0" presId="urn:microsoft.com/office/officeart/2005/8/layout/bList2"/>
    <dgm:cxn modelId="{5D4BA375-C5F1-4887-B368-DB281F809369}" type="presParOf" srcId="{44C0542F-CC8E-4ACC-A80F-175E9EEEA55F}" destId="{96C063E8-B7A1-4488-A126-7A634E4F05B9}" srcOrd="0" destOrd="0" presId="urn:microsoft.com/office/officeart/2005/8/layout/bList2"/>
    <dgm:cxn modelId="{4CDB10FC-DA3E-4E21-825F-9D99E9A0E363}" type="presParOf" srcId="{96C063E8-B7A1-4488-A126-7A634E4F05B9}" destId="{04A9CA93-0A67-4A93-BD1E-299EC496AE18}" srcOrd="0" destOrd="0" presId="urn:microsoft.com/office/officeart/2005/8/layout/bList2"/>
    <dgm:cxn modelId="{A50A1083-5CF7-4AB5-8C87-E6E300626A44}" type="presParOf" srcId="{96C063E8-B7A1-4488-A126-7A634E4F05B9}" destId="{015137B6-3D9F-4B69-8AE1-AFE0C5ACC204}" srcOrd="1" destOrd="0" presId="urn:microsoft.com/office/officeart/2005/8/layout/bList2"/>
    <dgm:cxn modelId="{3861D825-76D8-495C-87C4-513C91E3640A}" type="presParOf" srcId="{96C063E8-B7A1-4488-A126-7A634E4F05B9}" destId="{C4D3BA3F-9EAE-4E66-8986-09337321CA62}" srcOrd="2" destOrd="0" presId="urn:microsoft.com/office/officeart/2005/8/layout/bList2"/>
    <dgm:cxn modelId="{305A74F9-14EE-474A-9AE7-52666BB6BB0B}" type="presParOf" srcId="{96C063E8-B7A1-4488-A126-7A634E4F05B9}" destId="{F2F91045-F98E-4F59-9FFF-C477E21696CF}" srcOrd="3" destOrd="0" presId="urn:microsoft.com/office/officeart/2005/8/layout/bList2"/>
    <dgm:cxn modelId="{9CB5B2FC-B870-4763-B581-6D93DEBA625C}" type="presParOf" srcId="{44C0542F-CC8E-4ACC-A80F-175E9EEEA55F}" destId="{00FD1FB0-3646-4BB8-980A-CE356968EAF6}" srcOrd="1" destOrd="0" presId="urn:microsoft.com/office/officeart/2005/8/layout/bList2"/>
    <dgm:cxn modelId="{8DE97663-DF8F-48DE-A5CB-54686E951F91}" type="presParOf" srcId="{44C0542F-CC8E-4ACC-A80F-175E9EEEA55F}" destId="{6B266DF3-B0D9-4290-A134-ED18DF02FC44}" srcOrd="2" destOrd="0" presId="urn:microsoft.com/office/officeart/2005/8/layout/bList2"/>
    <dgm:cxn modelId="{2357645A-8D98-4E7A-BB00-D9CB9C4A30A8}" type="presParOf" srcId="{6B266DF3-B0D9-4290-A134-ED18DF02FC44}" destId="{9D0131D9-9240-4F17-80C0-948FD224BA45}" srcOrd="0" destOrd="0" presId="urn:microsoft.com/office/officeart/2005/8/layout/bList2"/>
    <dgm:cxn modelId="{BFE90BB8-F847-46FF-83C7-DCB3535884A8}" type="presParOf" srcId="{6B266DF3-B0D9-4290-A134-ED18DF02FC44}" destId="{0D3B1C8D-7A0B-41E3-8C46-9D2DCAE3A806}" srcOrd="1" destOrd="0" presId="urn:microsoft.com/office/officeart/2005/8/layout/bList2"/>
    <dgm:cxn modelId="{82479D57-4689-4D34-8B6C-ACCF286BB628}" type="presParOf" srcId="{6B266DF3-B0D9-4290-A134-ED18DF02FC44}" destId="{6E472A17-0416-4DA1-948B-F8419A32B1CC}" srcOrd="2" destOrd="0" presId="urn:microsoft.com/office/officeart/2005/8/layout/bList2"/>
    <dgm:cxn modelId="{BB09FE25-46DC-4718-819D-395721B58988}" type="presParOf" srcId="{6B266DF3-B0D9-4290-A134-ED18DF02FC44}" destId="{29C0D087-C95B-420C-9D2C-E547F50FFE56}" srcOrd="3" destOrd="0" presId="urn:microsoft.com/office/officeart/2005/8/layout/bList2"/>
    <dgm:cxn modelId="{AF7599D6-A5ED-47EF-836C-C27665AA9470}" type="presParOf" srcId="{44C0542F-CC8E-4ACC-A80F-175E9EEEA55F}" destId="{239328C9-26F0-43C9-8C98-6128BE010979}" srcOrd="3" destOrd="0" presId="urn:microsoft.com/office/officeart/2005/8/layout/bList2"/>
    <dgm:cxn modelId="{9F0B4D65-F01A-4C88-BDD9-648FBB4A18DB}" type="presParOf" srcId="{44C0542F-CC8E-4ACC-A80F-175E9EEEA55F}" destId="{4658D04B-FEAE-406F-9437-4BCFF4488E1A}" srcOrd="4" destOrd="0" presId="urn:microsoft.com/office/officeart/2005/8/layout/bList2"/>
    <dgm:cxn modelId="{D638449B-09A2-412B-AFD3-C220C3CC75F2}" type="presParOf" srcId="{4658D04B-FEAE-406F-9437-4BCFF4488E1A}" destId="{1C0970AE-01EC-4E96-A4A8-C3D2697C1E8C}" srcOrd="0" destOrd="0" presId="urn:microsoft.com/office/officeart/2005/8/layout/bList2"/>
    <dgm:cxn modelId="{7E255AB8-2159-4A67-BAFD-37AEFD8CE17D}" type="presParOf" srcId="{4658D04B-FEAE-406F-9437-4BCFF4488E1A}" destId="{809A456F-F7F6-41B5-AAE4-8E3D0FFEEADB}" srcOrd="1" destOrd="0" presId="urn:microsoft.com/office/officeart/2005/8/layout/bList2"/>
    <dgm:cxn modelId="{BF874E2C-32F1-4F2D-8E7B-74D9E2C011E5}" type="presParOf" srcId="{4658D04B-FEAE-406F-9437-4BCFF4488E1A}" destId="{4AF3BCEE-9D68-4B96-8A5E-6B98675F6E5B}" srcOrd="2" destOrd="0" presId="urn:microsoft.com/office/officeart/2005/8/layout/bList2"/>
    <dgm:cxn modelId="{25787901-8A58-4906-8AB9-EA4C7E7AE16C}" type="presParOf" srcId="{4658D04B-FEAE-406F-9437-4BCFF4488E1A}" destId="{C109AECF-B29D-47A7-BCD5-C5D16A87BE51}" srcOrd="3" destOrd="0" presId="urn:microsoft.com/office/officeart/2005/8/layout/bList2"/>
    <dgm:cxn modelId="{332D48B9-5E45-4C85-8811-5EA4E982E3D9}" type="presParOf" srcId="{44C0542F-CC8E-4ACC-A80F-175E9EEEA55F}" destId="{4F461F7D-CA01-4F8B-B68D-28441B2730B0}" srcOrd="5" destOrd="0" presId="urn:microsoft.com/office/officeart/2005/8/layout/bList2"/>
    <dgm:cxn modelId="{D436D985-1DA2-41AF-94AA-DE9FD4899E3E}" type="presParOf" srcId="{44C0542F-CC8E-4ACC-A80F-175E9EEEA55F}" destId="{AFDF3950-18E4-47D0-918A-CAF5C68AF433}" srcOrd="6" destOrd="0" presId="urn:microsoft.com/office/officeart/2005/8/layout/bList2"/>
    <dgm:cxn modelId="{1F1EF57F-41B3-420B-892F-381D1D829056}" type="presParOf" srcId="{AFDF3950-18E4-47D0-918A-CAF5C68AF433}" destId="{6549F4AA-A7E7-4091-A3BE-7BFB24E38A0A}" srcOrd="0" destOrd="0" presId="urn:microsoft.com/office/officeart/2005/8/layout/bList2"/>
    <dgm:cxn modelId="{0FE2410C-F709-4296-9245-AEAF08E2EA41}" type="presParOf" srcId="{AFDF3950-18E4-47D0-918A-CAF5C68AF433}" destId="{7A87511F-41DF-423A-A273-5F7150AC33D5}" srcOrd="1" destOrd="0" presId="urn:microsoft.com/office/officeart/2005/8/layout/bList2"/>
    <dgm:cxn modelId="{98D532C9-FFB1-4B2B-A640-03A0B9904AC9}" type="presParOf" srcId="{AFDF3950-18E4-47D0-918A-CAF5C68AF433}" destId="{4829ADB5-C926-42E2-BEB9-A6280BBA0048}" srcOrd="2" destOrd="0" presId="urn:microsoft.com/office/officeart/2005/8/layout/bList2"/>
    <dgm:cxn modelId="{485E1BBC-F9DA-4967-AF8C-A75DB71F7623}" type="presParOf" srcId="{AFDF3950-18E4-47D0-918A-CAF5C68AF433}" destId="{6C08F2D0-B583-45B5-9CDD-17D7558E122C}" srcOrd="3" destOrd="0" presId="urn:microsoft.com/office/officeart/2005/8/layout/bList2"/>
    <dgm:cxn modelId="{912FD1CB-B142-4C6F-A0A6-0EA3D4482EDB}" type="presParOf" srcId="{44C0542F-CC8E-4ACC-A80F-175E9EEEA55F}" destId="{E3298ED1-7D0F-406C-BF33-8831C86F669F}" srcOrd="7" destOrd="0" presId="urn:microsoft.com/office/officeart/2005/8/layout/bList2"/>
    <dgm:cxn modelId="{5255277B-C18C-46C2-B3EC-712C0FD54576}" type="presParOf" srcId="{44C0542F-CC8E-4ACC-A80F-175E9EEEA55F}" destId="{D138C4ED-883F-4663-BF0E-C23F7B23EF75}" srcOrd="8" destOrd="0" presId="urn:microsoft.com/office/officeart/2005/8/layout/bList2"/>
    <dgm:cxn modelId="{D39156DE-DAA6-461F-AF54-90B55206D84D}" type="presParOf" srcId="{D138C4ED-883F-4663-BF0E-C23F7B23EF75}" destId="{26E80C91-68EE-4C85-BBA2-3394A7F663DE}" srcOrd="0" destOrd="0" presId="urn:microsoft.com/office/officeart/2005/8/layout/bList2"/>
    <dgm:cxn modelId="{1383B409-DE4F-4AB2-9C45-0A2867332470}" type="presParOf" srcId="{D138C4ED-883F-4663-BF0E-C23F7B23EF75}" destId="{C23202C8-1D76-415D-9314-064CA9BF94EB}" srcOrd="1" destOrd="0" presId="urn:microsoft.com/office/officeart/2005/8/layout/bList2"/>
    <dgm:cxn modelId="{078CF2E5-14BB-4BB1-9CF6-72AC3AB47DA2}" type="presParOf" srcId="{D138C4ED-883F-4663-BF0E-C23F7B23EF75}" destId="{FF69F227-A0E6-4865-945C-1E4AC84170A4}" srcOrd="2" destOrd="0" presId="urn:microsoft.com/office/officeart/2005/8/layout/bList2"/>
    <dgm:cxn modelId="{49978814-C5F7-405E-A169-0D83CF11C4B0}" type="presParOf" srcId="{D138C4ED-883F-4663-BF0E-C23F7B23EF75}" destId="{557E7A6A-D09C-4AC4-9750-59EEB5BE5E47}" srcOrd="3" destOrd="0" presId="urn:microsoft.com/office/officeart/2005/8/layout/bList2"/>
    <dgm:cxn modelId="{F060863D-0FAC-49B9-98AB-C0064A591A11}" type="presParOf" srcId="{44C0542F-CC8E-4ACC-A80F-175E9EEEA55F}" destId="{C7A75CEF-C43F-4688-A270-459126425003}" srcOrd="9" destOrd="0" presId="urn:microsoft.com/office/officeart/2005/8/layout/bList2"/>
    <dgm:cxn modelId="{D1AC7FC9-A2BB-46E7-B952-DFE2258895B2}" type="presParOf" srcId="{44C0542F-CC8E-4ACC-A80F-175E9EEEA55F}" destId="{AEFF495F-011D-4359-850B-3B5AB98E9A35}" srcOrd="10" destOrd="0" presId="urn:microsoft.com/office/officeart/2005/8/layout/bList2"/>
    <dgm:cxn modelId="{20B9F550-52B3-4F91-ACD0-3C1D77BC817D}" type="presParOf" srcId="{AEFF495F-011D-4359-850B-3B5AB98E9A35}" destId="{80C443EA-68E3-4908-98BB-5199A3B01C98}" srcOrd="0" destOrd="0" presId="urn:microsoft.com/office/officeart/2005/8/layout/bList2"/>
    <dgm:cxn modelId="{E10B6ED7-B033-4958-B11F-DA4ECA8B6A73}" type="presParOf" srcId="{AEFF495F-011D-4359-850B-3B5AB98E9A35}" destId="{C43C29E7-5096-47A0-AB11-A8A5E40AAB24}" srcOrd="1" destOrd="0" presId="urn:microsoft.com/office/officeart/2005/8/layout/bList2"/>
    <dgm:cxn modelId="{6320E540-08A3-4106-8598-C93718D1F2CF}" type="presParOf" srcId="{AEFF495F-011D-4359-850B-3B5AB98E9A35}" destId="{276B027B-4A03-4883-B5C1-8BEC84A99669}" srcOrd="2" destOrd="0" presId="urn:microsoft.com/office/officeart/2005/8/layout/bList2"/>
    <dgm:cxn modelId="{1CFCBEB8-959C-462A-A10E-380B6D3EEEE5}" type="presParOf" srcId="{AEFF495F-011D-4359-850B-3B5AB98E9A35}" destId="{057C1D3E-91B5-46C6-A656-DAA657444523}"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381DDF-AB77-4F6C-958B-D28FF50F8B33}" type="doc">
      <dgm:prSet loTypeId="urn:microsoft.com/office/officeart/2005/8/layout/arrow2" loCatId="process" qsTypeId="urn:microsoft.com/office/officeart/2005/8/quickstyle/simple1" qsCatId="simple" csTypeId="urn:microsoft.com/office/officeart/2005/8/colors/accent6_4" csCatId="accent6" phldr="1"/>
      <dgm:spPr/>
    </dgm:pt>
    <dgm:pt modelId="{9A11252C-18E4-473F-A9D8-F356E9DE7F80}">
      <dgm:prSet phldrT="[Text]"/>
      <dgm:spPr/>
      <dgm:t>
        <a:bodyPr/>
        <a:lstStyle/>
        <a:p>
          <a:r>
            <a:rPr lang="en-US" dirty="0"/>
            <a:t>Making a sale and producing product or service</a:t>
          </a:r>
        </a:p>
      </dgm:t>
    </dgm:pt>
    <dgm:pt modelId="{4367D1DC-40AD-484B-803F-41950BC30FBE}" type="parTrans" cxnId="{ED89A719-0108-41D2-A22E-5BA3F19ED821}">
      <dgm:prSet/>
      <dgm:spPr/>
      <dgm:t>
        <a:bodyPr/>
        <a:lstStyle/>
        <a:p>
          <a:endParaRPr lang="en-US"/>
        </a:p>
      </dgm:t>
    </dgm:pt>
    <dgm:pt modelId="{D6260CE2-8A2E-4343-9477-9DEE0AAE0E71}" type="sibTrans" cxnId="{ED89A719-0108-41D2-A22E-5BA3F19ED821}">
      <dgm:prSet/>
      <dgm:spPr/>
      <dgm:t>
        <a:bodyPr/>
        <a:lstStyle/>
        <a:p>
          <a:endParaRPr lang="en-US"/>
        </a:p>
      </dgm:t>
    </dgm:pt>
    <dgm:pt modelId="{0E01EE54-89B5-4584-BBD4-86DBF50B22D1}">
      <dgm:prSet phldrT="[Text]"/>
      <dgm:spPr/>
      <dgm:t>
        <a:bodyPr/>
        <a:lstStyle/>
        <a:p>
          <a:r>
            <a:rPr lang="en-US" dirty="0"/>
            <a:t>Generate profit and cash flow</a:t>
          </a:r>
        </a:p>
      </dgm:t>
    </dgm:pt>
    <dgm:pt modelId="{8581CFA5-0E68-42CA-9041-1EAD40D7B79E}" type="parTrans" cxnId="{CACB618F-896A-43D6-8CEF-BC96D3A6DA2C}">
      <dgm:prSet/>
      <dgm:spPr/>
      <dgm:t>
        <a:bodyPr/>
        <a:lstStyle/>
        <a:p>
          <a:endParaRPr lang="en-US"/>
        </a:p>
      </dgm:t>
    </dgm:pt>
    <dgm:pt modelId="{E8FD2B18-D6CF-4F39-BCA1-8C544127ADCA}" type="sibTrans" cxnId="{CACB618F-896A-43D6-8CEF-BC96D3A6DA2C}">
      <dgm:prSet/>
      <dgm:spPr/>
      <dgm:t>
        <a:bodyPr/>
        <a:lstStyle/>
        <a:p>
          <a:endParaRPr lang="en-US"/>
        </a:p>
      </dgm:t>
    </dgm:pt>
    <dgm:pt modelId="{B49F66FF-94CD-475D-BECB-4CA4844892BA}">
      <dgm:prSet phldrT="[Text]"/>
      <dgm:spPr/>
      <dgm:t>
        <a:bodyPr/>
        <a:lstStyle/>
        <a:p>
          <a:r>
            <a:rPr lang="en-US" dirty="0"/>
            <a:t>Improve the efficiency of how profits are generated</a:t>
          </a:r>
        </a:p>
      </dgm:t>
    </dgm:pt>
    <dgm:pt modelId="{181A8530-9BAB-4169-B220-31B64AE8185A}" type="parTrans" cxnId="{08D50EA5-5446-4D5E-B098-FA3C6236EBD5}">
      <dgm:prSet/>
      <dgm:spPr/>
      <dgm:t>
        <a:bodyPr/>
        <a:lstStyle/>
        <a:p>
          <a:endParaRPr lang="en-US"/>
        </a:p>
      </dgm:t>
    </dgm:pt>
    <dgm:pt modelId="{E0175266-D5AB-46B3-AE5C-4E4644B0198C}" type="sibTrans" cxnId="{08D50EA5-5446-4D5E-B098-FA3C6236EBD5}">
      <dgm:prSet/>
      <dgm:spPr/>
      <dgm:t>
        <a:bodyPr/>
        <a:lstStyle/>
        <a:p>
          <a:endParaRPr lang="en-US"/>
        </a:p>
      </dgm:t>
    </dgm:pt>
    <dgm:pt modelId="{F6CBAE43-7918-4191-978E-0E36AE5C7B60}" type="pres">
      <dgm:prSet presAssocID="{4B381DDF-AB77-4F6C-958B-D28FF50F8B33}" presName="arrowDiagram" presStyleCnt="0">
        <dgm:presLayoutVars>
          <dgm:chMax val="5"/>
          <dgm:dir/>
          <dgm:resizeHandles val="exact"/>
        </dgm:presLayoutVars>
      </dgm:prSet>
      <dgm:spPr/>
    </dgm:pt>
    <dgm:pt modelId="{EB8D12FF-CC6B-4A1A-A74E-9A7D97D0436D}" type="pres">
      <dgm:prSet presAssocID="{4B381DDF-AB77-4F6C-958B-D28FF50F8B33}" presName="arrow" presStyleLbl="bgShp" presStyleIdx="0" presStyleCnt="1"/>
      <dgm:spPr/>
    </dgm:pt>
    <dgm:pt modelId="{1BB0B0B4-DADF-47D1-A6C6-91E8EF469074}" type="pres">
      <dgm:prSet presAssocID="{4B381DDF-AB77-4F6C-958B-D28FF50F8B33}" presName="arrowDiagram3" presStyleCnt="0"/>
      <dgm:spPr/>
    </dgm:pt>
    <dgm:pt modelId="{7071D357-DA9E-4206-8426-D1B74F4ABCE6}" type="pres">
      <dgm:prSet presAssocID="{9A11252C-18E4-473F-A9D8-F356E9DE7F80}" presName="bullet3a" presStyleLbl="node1" presStyleIdx="0" presStyleCnt="3"/>
      <dgm:spPr/>
    </dgm:pt>
    <dgm:pt modelId="{BB479D13-3D2B-40F7-9461-FB227C67E0E8}" type="pres">
      <dgm:prSet presAssocID="{9A11252C-18E4-473F-A9D8-F356E9DE7F80}" presName="textBox3a" presStyleLbl="revTx" presStyleIdx="0" presStyleCnt="3">
        <dgm:presLayoutVars>
          <dgm:bulletEnabled val="1"/>
        </dgm:presLayoutVars>
      </dgm:prSet>
      <dgm:spPr/>
    </dgm:pt>
    <dgm:pt modelId="{261ED73F-319F-4C4B-8FA8-CB1080632392}" type="pres">
      <dgm:prSet presAssocID="{0E01EE54-89B5-4584-BBD4-86DBF50B22D1}" presName="bullet3b" presStyleLbl="node1" presStyleIdx="1" presStyleCnt="3"/>
      <dgm:spPr/>
    </dgm:pt>
    <dgm:pt modelId="{1442118C-2F0C-4C3B-A450-3753959A2E6A}" type="pres">
      <dgm:prSet presAssocID="{0E01EE54-89B5-4584-BBD4-86DBF50B22D1}" presName="textBox3b" presStyleLbl="revTx" presStyleIdx="1" presStyleCnt="3">
        <dgm:presLayoutVars>
          <dgm:bulletEnabled val="1"/>
        </dgm:presLayoutVars>
      </dgm:prSet>
      <dgm:spPr/>
    </dgm:pt>
    <dgm:pt modelId="{F1262825-27D7-436D-A37A-BE1D83C445CC}" type="pres">
      <dgm:prSet presAssocID="{B49F66FF-94CD-475D-BECB-4CA4844892BA}" presName="bullet3c" presStyleLbl="node1" presStyleIdx="2" presStyleCnt="3"/>
      <dgm:spPr/>
    </dgm:pt>
    <dgm:pt modelId="{B4E7D464-6BA6-4D7F-B783-0094AA34E8E8}" type="pres">
      <dgm:prSet presAssocID="{B49F66FF-94CD-475D-BECB-4CA4844892BA}" presName="textBox3c" presStyleLbl="revTx" presStyleIdx="2" presStyleCnt="3">
        <dgm:presLayoutVars>
          <dgm:bulletEnabled val="1"/>
        </dgm:presLayoutVars>
      </dgm:prSet>
      <dgm:spPr/>
    </dgm:pt>
  </dgm:ptLst>
  <dgm:cxnLst>
    <dgm:cxn modelId="{D57FC60B-41AC-4160-AB18-BCF4F2322E54}" type="presOf" srcId="{4B381DDF-AB77-4F6C-958B-D28FF50F8B33}" destId="{F6CBAE43-7918-4191-978E-0E36AE5C7B60}" srcOrd="0" destOrd="0" presId="urn:microsoft.com/office/officeart/2005/8/layout/arrow2"/>
    <dgm:cxn modelId="{ED89A719-0108-41D2-A22E-5BA3F19ED821}" srcId="{4B381DDF-AB77-4F6C-958B-D28FF50F8B33}" destId="{9A11252C-18E4-473F-A9D8-F356E9DE7F80}" srcOrd="0" destOrd="0" parTransId="{4367D1DC-40AD-484B-803F-41950BC30FBE}" sibTransId="{D6260CE2-8A2E-4343-9477-9DEE0AAE0E71}"/>
    <dgm:cxn modelId="{6EF49848-6FE5-48FA-A21E-A2617C4AA121}" type="presOf" srcId="{0E01EE54-89B5-4584-BBD4-86DBF50B22D1}" destId="{1442118C-2F0C-4C3B-A450-3753959A2E6A}" srcOrd="0" destOrd="0" presId="urn:microsoft.com/office/officeart/2005/8/layout/arrow2"/>
    <dgm:cxn modelId="{CACB618F-896A-43D6-8CEF-BC96D3A6DA2C}" srcId="{4B381DDF-AB77-4F6C-958B-D28FF50F8B33}" destId="{0E01EE54-89B5-4584-BBD4-86DBF50B22D1}" srcOrd="1" destOrd="0" parTransId="{8581CFA5-0E68-42CA-9041-1EAD40D7B79E}" sibTransId="{E8FD2B18-D6CF-4F39-BCA1-8C544127ADCA}"/>
    <dgm:cxn modelId="{08D50EA5-5446-4D5E-B098-FA3C6236EBD5}" srcId="{4B381DDF-AB77-4F6C-958B-D28FF50F8B33}" destId="{B49F66FF-94CD-475D-BECB-4CA4844892BA}" srcOrd="2" destOrd="0" parTransId="{181A8530-9BAB-4169-B220-31B64AE8185A}" sibTransId="{E0175266-D5AB-46B3-AE5C-4E4644B0198C}"/>
    <dgm:cxn modelId="{3E335DAE-62F7-460C-91C8-B4374F955FCC}" type="presOf" srcId="{9A11252C-18E4-473F-A9D8-F356E9DE7F80}" destId="{BB479D13-3D2B-40F7-9461-FB227C67E0E8}" srcOrd="0" destOrd="0" presId="urn:microsoft.com/office/officeart/2005/8/layout/arrow2"/>
    <dgm:cxn modelId="{4AE9C9D1-968D-46FC-83B9-DD44C83DCD23}" type="presOf" srcId="{B49F66FF-94CD-475D-BECB-4CA4844892BA}" destId="{B4E7D464-6BA6-4D7F-B783-0094AA34E8E8}" srcOrd="0" destOrd="0" presId="urn:microsoft.com/office/officeart/2005/8/layout/arrow2"/>
    <dgm:cxn modelId="{4B207382-5524-4215-B49E-37C2034079DC}" type="presParOf" srcId="{F6CBAE43-7918-4191-978E-0E36AE5C7B60}" destId="{EB8D12FF-CC6B-4A1A-A74E-9A7D97D0436D}" srcOrd="0" destOrd="0" presId="urn:microsoft.com/office/officeart/2005/8/layout/arrow2"/>
    <dgm:cxn modelId="{681B6298-0EA1-4895-9C22-79417944A20C}" type="presParOf" srcId="{F6CBAE43-7918-4191-978E-0E36AE5C7B60}" destId="{1BB0B0B4-DADF-47D1-A6C6-91E8EF469074}" srcOrd="1" destOrd="0" presId="urn:microsoft.com/office/officeart/2005/8/layout/arrow2"/>
    <dgm:cxn modelId="{A0B0F12C-6B3A-42CA-949C-3E7A05755169}" type="presParOf" srcId="{1BB0B0B4-DADF-47D1-A6C6-91E8EF469074}" destId="{7071D357-DA9E-4206-8426-D1B74F4ABCE6}" srcOrd="0" destOrd="0" presId="urn:microsoft.com/office/officeart/2005/8/layout/arrow2"/>
    <dgm:cxn modelId="{1184D9C1-1BB0-40C3-B774-7A22E1283914}" type="presParOf" srcId="{1BB0B0B4-DADF-47D1-A6C6-91E8EF469074}" destId="{BB479D13-3D2B-40F7-9461-FB227C67E0E8}" srcOrd="1" destOrd="0" presId="urn:microsoft.com/office/officeart/2005/8/layout/arrow2"/>
    <dgm:cxn modelId="{83F27606-7B0F-4081-86F4-204EB43959EA}" type="presParOf" srcId="{1BB0B0B4-DADF-47D1-A6C6-91E8EF469074}" destId="{261ED73F-319F-4C4B-8FA8-CB1080632392}" srcOrd="2" destOrd="0" presId="urn:microsoft.com/office/officeart/2005/8/layout/arrow2"/>
    <dgm:cxn modelId="{CCB45D08-2269-4C0D-BF30-245594BAC6A9}" type="presParOf" srcId="{1BB0B0B4-DADF-47D1-A6C6-91E8EF469074}" destId="{1442118C-2F0C-4C3B-A450-3753959A2E6A}" srcOrd="3" destOrd="0" presId="urn:microsoft.com/office/officeart/2005/8/layout/arrow2"/>
    <dgm:cxn modelId="{A2E575F1-CA1D-4705-92ED-DCAC49F60547}" type="presParOf" srcId="{1BB0B0B4-DADF-47D1-A6C6-91E8EF469074}" destId="{F1262825-27D7-436D-A37A-BE1D83C445CC}" srcOrd="4" destOrd="0" presId="urn:microsoft.com/office/officeart/2005/8/layout/arrow2"/>
    <dgm:cxn modelId="{F1B64174-B7C3-43F0-80DD-22A1B529BB53}" type="presParOf" srcId="{1BB0B0B4-DADF-47D1-A6C6-91E8EF469074}" destId="{B4E7D464-6BA6-4D7F-B783-0094AA34E8E8}"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D49146-A622-4E61-B8DE-6A511A6DACE7}" type="doc">
      <dgm:prSet loTypeId="urn:microsoft.com/office/officeart/2005/8/layout/arrow4" loCatId="relationship" qsTypeId="urn:microsoft.com/office/officeart/2005/8/quickstyle/simple1" qsCatId="simple" csTypeId="urn:microsoft.com/office/officeart/2005/8/colors/colorful5" csCatId="colorful" phldr="1"/>
      <dgm:spPr/>
      <dgm:t>
        <a:bodyPr/>
        <a:lstStyle/>
        <a:p>
          <a:endParaRPr lang="de-DE"/>
        </a:p>
      </dgm:t>
    </dgm:pt>
    <dgm:pt modelId="{C7B8CFFF-08F2-4635-AE2C-606623614181}">
      <dgm:prSet phldrT="[Text]" custT="1"/>
      <dgm:spPr/>
      <dgm:t>
        <a:bodyPr/>
        <a:lstStyle/>
        <a:p>
          <a:r>
            <a:rPr lang="en-US" sz="2400" dirty="0"/>
            <a:t>Size: </a:t>
          </a:r>
          <a:endParaRPr lang="de-DE" sz="2400" dirty="0"/>
        </a:p>
      </dgm:t>
    </dgm:pt>
    <dgm:pt modelId="{0A4E5B1B-ABCD-4A30-801E-D5FA29585FB5}" type="parTrans" cxnId="{D215C0B1-287F-47FB-A97F-D913FA75E7F5}">
      <dgm:prSet/>
      <dgm:spPr/>
      <dgm:t>
        <a:bodyPr/>
        <a:lstStyle/>
        <a:p>
          <a:endParaRPr lang="de-DE" sz="2400"/>
        </a:p>
      </dgm:t>
    </dgm:pt>
    <dgm:pt modelId="{2328C07C-F810-4BE6-9861-443603B5ED80}" type="sibTrans" cxnId="{D215C0B1-287F-47FB-A97F-D913FA75E7F5}">
      <dgm:prSet/>
      <dgm:spPr/>
      <dgm:t>
        <a:bodyPr/>
        <a:lstStyle/>
        <a:p>
          <a:endParaRPr lang="de-DE" sz="2400"/>
        </a:p>
      </dgm:t>
    </dgm:pt>
    <dgm:pt modelId="{C336F851-E404-46BC-88B7-1010373275A1}">
      <dgm:prSet phldrT="[Text]" custT="1"/>
      <dgm:spPr/>
      <dgm:t>
        <a:bodyPr/>
        <a:lstStyle/>
        <a:p>
          <a:r>
            <a:rPr lang="en-GB" sz="2400" noProof="0" dirty="0"/>
            <a:t>Size:</a:t>
          </a:r>
        </a:p>
      </dgm:t>
    </dgm:pt>
    <dgm:pt modelId="{A2CB36B0-686D-4F70-A265-BE284CFAF49E}" type="parTrans" cxnId="{2EE3396D-FBD3-48EB-BA28-E6BF37E7736B}">
      <dgm:prSet/>
      <dgm:spPr/>
      <dgm:t>
        <a:bodyPr/>
        <a:lstStyle/>
        <a:p>
          <a:endParaRPr lang="de-DE" sz="2400"/>
        </a:p>
      </dgm:t>
    </dgm:pt>
    <dgm:pt modelId="{11E3C428-DDE3-4CA3-84C9-62CFFD9017F8}" type="sibTrans" cxnId="{2EE3396D-FBD3-48EB-BA28-E6BF37E7736B}">
      <dgm:prSet/>
      <dgm:spPr/>
      <dgm:t>
        <a:bodyPr/>
        <a:lstStyle/>
        <a:p>
          <a:endParaRPr lang="de-DE" sz="2400"/>
        </a:p>
      </dgm:t>
    </dgm:pt>
    <dgm:pt modelId="{AE05D2E8-1EC2-448B-BE3A-FC117418F54A}">
      <dgm:prSet phldrT="[Text]" custT="1"/>
      <dgm:spPr/>
      <dgm:t>
        <a:bodyPr/>
        <a:lstStyle/>
        <a:p>
          <a:r>
            <a:rPr lang="en-GB" sz="1800" noProof="0" dirty="0"/>
            <a:t>Leads to lower employee satisfaction</a:t>
          </a:r>
        </a:p>
      </dgm:t>
    </dgm:pt>
    <dgm:pt modelId="{086CEF08-8F85-4971-93A4-5240FD4A24F0}" type="parTrans" cxnId="{CD25CDD7-9A67-44B3-B082-F1129BF039E2}">
      <dgm:prSet/>
      <dgm:spPr/>
      <dgm:t>
        <a:bodyPr/>
        <a:lstStyle/>
        <a:p>
          <a:endParaRPr lang="de-DE" sz="2400"/>
        </a:p>
      </dgm:t>
    </dgm:pt>
    <dgm:pt modelId="{140A90F0-8FF4-4073-A7B6-46827C6621AD}" type="sibTrans" cxnId="{CD25CDD7-9A67-44B3-B082-F1129BF039E2}">
      <dgm:prSet/>
      <dgm:spPr/>
      <dgm:t>
        <a:bodyPr/>
        <a:lstStyle/>
        <a:p>
          <a:endParaRPr lang="de-DE" sz="2400"/>
        </a:p>
      </dgm:t>
    </dgm:pt>
    <dgm:pt modelId="{631E524F-01AA-4249-B49B-FFD49214404B}">
      <dgm:prSet custT="1"/>
      <dgm:spPr/>
      <dgm:t>
        <a:bodyPr/>
        <a:lstStyle/>
        <a:p>
          <a:r>
            <a:rPr lang="en-US" sz="1800" dirty="0"/>
            <a:t>Provides leverage for capturing significant market share</a:t>
          </a:r>
        </a:p>
      </dgm:t>
    </dgm:pt>
    <dgm:pt modelId="{B0E2D847-DBFA-4A8A-B035-9783DA17BEA7}" type="parTrans" cxnId="{875619EA-679F-4FC7-9783-D97014DCAA81}">
      <dgm:prSet/>
      <dgm:spPr/>
      <dgm:t>
        <a:bodyPr/>
        <a:lstStyle/>
        <a:p>
          <a:endParaRPr lang="de-DE" sz="2400"/>
        </a:p>
      </dgm:t>
    </dgm:pt>
    <dgm:pt modelId="{8A256184-48E4-4AD9-84D6-E236EDD8955F}" type="sibTrans" cxnId="{875619EA-679F-4FC7-9783-D97014DCAA81}">
      <dgm:prSet/>
      <dgm:spPr/>
      <dgm:t>
        <a:bodyPr/>
        <a:lstStyle/>
        <a:p>
          <a:endParaRPr lang="de-DE" sz="2400"/>
        </a:p>
      </dgm:t>
    </dgm:pt>
    <dgm:pt modelId="{03B7307A-DE03-4E9E-8241-038F0A6E100C}">
      <dgm:prSet custT="1"/>
      <dgm:spPr/>
      <dgm:t>
        <a:bodyPr/>
        <a:lstStyle/>
        <a:p>
          <a:r>
            <a:rPr lang="en-US" sz="1800" dirty="0"/>
            <a:t>Improves access to low-cost capital</a:t>
          </a:r>
        </a:p>
      </dgm:t>
    </dgm:pt>
    <dgm:pt modelId="{BF93212A-3D90-4A01-8F99-11577279DCEB}" type="parTrans" cxnId="{D99A9DFA-2234-4978-A24B-31AAB67D4D98}">
      <dgm:prSet/>
      <dgm:spPr/>
      <dgm:t>
        <a:bodyPr/>
        <a:lstStyle/>
        <a:p>
          <a:endParaRPr lang="de-DE" sz="2400"/>
        </a:p>
      </dgm:t>
    </dgm:pt>
    <dgm:pt modelId="{95ADBE7D-F5DE-4435-876F-D637D282739C}" type="sibTrans" cxnId="{D99A9DFA-2234-4978-A24B-31AAB67D4D98}">
      <dgm:prSet/>
      <dgm:spPr/>
      <dgm:t>
        <a:bodyPr/>
        <a:lstStyle/>
        <a:p>
          <a:endParaRPr lang="de-DE" sz="2400"/>
        </a:p>
      </dgm:t>
    </dgm:pt>
    <dgm:pt modelId="{6CACE7D3-A076-484C-9E79-2BDD8B0DAD16}">
      <dgm:prSet custT="1"/>
      <dgm:spPr/>
      <dgm:t>
        <a:bodyPr/>
        <a:lstStyle/>
        <a:p>
          <a:r>
            <a:rPr lang="en-US" sz="1800"/>
            <a:t>Improved brand recognition and advertising benefits</a:t>
          </a:r>
          <a:endParaRPr lang="en-US" sz="1800" dirty="0"/>
        </a:p>
      </dgm:t>
    </dgm:pt>
    <dgm:pt modelId="{11F6C0EC-AE2B-438D-BCF7-2518E867172A}" type="parTrans" cxnId="{40021D48-C733-4DB5-9F69-444A4F26EBC5}">
      <dgm:prSet/>
      <dgm:spPr/>
      <dgm:t>
        <a:bodyPr/>
        <a:lstStyle/>
        <a:p>
          <a:endParaRPr lang="de-DE" sz="2400"/>
        </a:p>
      </dgm:t>
    </dgm:pt>
    <dgm:pt modelId="{7506C7D4-B341-4026-9626-08099B3EFD4F}" type="sibTrans" cxnId="{40021D48-C733-4DB5-9F69-444A4F26EBC5}">
      <dgm:prSet/>
      <dgm:spPr/>
      <dgm:t>
        <a:bodyPr/>
        <a:lstStyle/>
        <a:p>
          <a:endParaRPr lang="de-DE" sz="2400"/>
        </a:p>
      </dgm:t>
    </dgm:pt>
    <dgm:pt modelId="{545F3E01-0D7B-4FE2-BD69-899B4E48AA9F}">
      <dgm:prSet custT="1"/>
      <dgm:spPr/>
      <dgm:t>
        <a:bodyPr/>
        <a:lstStyle/>
        <a:p>
          <a:r>
            <a:rPr lang="en-US" sz="1800"/>
            <a:t>Permits greater investment in research and development</a:t>
          </a:r>
          <a:endParaRPr lang="en-US" sz="1800" dirty="0"/>
        </a:p>
      </dgm:t>
    </dgm:pt>
    <dgm:pt modelId="{1E8F3DE3-72BF-4913-AC8C-BB6236D908AA}" type="parTrans" cxnId="{759441E1-2A4C-4A05-83CF-E36FB16F0A65}">
      <dgm:prSet/>
      <dgm:spPr/>
      <dgm:t>
        <a:bodyPr/>
        <a:lstStyle/>
        <a:p>
          <a:endParaRPr lang="de-DE" sz="2400"/>
        </a:p>
      </dgm:t>
    </dgm:pt>
    <dgm:pt modelId="{5C5767CA-8DBB-4383-AB84-84922D629171}" type="sibTrans" cxnId="{759441E1-2A4C-4A05-83CF-E36FB16F0A65}">
      <dgm:prSet/>
      <dgm:spPr/>
      <dgm:t>
        <a:bodyPr/>
        <a:lstStyle/>
        <a:p>
          <a:endParaRPr lang="de-DE" sz="2400"/>
        </a:p>
      </dgm:t>
    </dgm:pt>
    <dgm:pt modelId="{05DAA79F-7E69-4D67-9757-330A75E64D88}">
      <dgm:prSet custT="1"/>
      <dgm:spPr/>
      <dgm:t>
        <a:bodyPr/>
        <a:lstStyle/>
        <a:p>
          <a:r>
            <a:rPr lang="en-US" sz="1800"/>
            <a:t>Permits global reach </a:t>
          </a:r>
          <a:endParaRPr lang="en-US" sz="1800" dirty="0"/>
        </a:p>
      </dgm:t>
    </dgm:pt>
    <dgm:pt modelId="{B3D5D0DB-CACC-451E-96D5-FD3B5AFDEA37}" type="parTrans" cxnId="{04B34526-3F50-4479-9972-07AD8FE53D3E}">
      <dgm:prSet/>
      <dgm:spPr/>
      <dgm:t>
        <a:bodyPr/>
        <a:lstStyle/>
        <a:p>
          <a:endParaRPr lang="de-DE" sz="2400"/>
        </a:p>
      </dgm:t>
    </dgm:pt>
    <dgm:pt modelId="{7509434B-9936-4E4E-9070-20FEC34C11FA}" type="sibTrans" cxnId="{04B34526-3F50-4479-9972-07AD8FE53D3E}">
      <dgm:prSet/>
      <dgm:spPr/>
      <dgm:t>
        <a:bodyPr/>
        <a:lstStyle/>
        <a:p>
          <a:endParaRPr lang="de-DE" sz="2400"/>
        </a:p>
      </dgm:t>
    </dgm:pt>
    <dgm:pt modelId="{325ADDAB-45E3-4E55-B801-89247EF9F930}">
      <dgm:prSet custT="1"/>
      <dgm:spPr/>
      <dgm:t>
        <a:bodyPr/>
        <a:lstStyle/>
        <a:p>
          <a:r>
            <a:rPr lang="en-US" sz="1800"/>
            <a:t>Facilitates expertise and systems development</a:t>
          </a:r>
          <a:endParaRPr lang="en-US" sz="1800" dirty="0"/>
        </a:p>
      </dgm:t>
    </dgm:pt>
    <dgm:pt modelId="{C0A05A89-B339-4720-A3EB-82D2BDCCCD90}" type="parTrans" cxnId="{03774AF1-599E-4FF2-ADE4-10B26F5C8262}">
      <dgm:prSet/>
      <dgm:spPr/>
      <dgm:t>
        <a:bodyPr/>
        <a:lstStyle/>
        <a:p>
          <a:endParaRPr lang="de-DE" sz="2400"/>
        </a:p>
      </dgm:t>
    </dgm:pt>
    <dgm:pt modelId="{D04C2830-B159-40CE-984E-403E40F4D728}" type="sibTrans" cxnId="{03774AF1-599E-4FF2-ADE4-10B26F5C8262}">
      <dgm:prSet/>
      <dgm:spPr/>
      <dgm:t>
        <a:bodyPr/>
        <a:lstStyle/>
        <a:p>
          <a:endParaRPr lang="de-DE" sz="2400"/>
        </a:p>
      </dgm:t>
    </dgm:pt>
    <dgm:pt modelId="{8736B1D4-206A-408C-9CFE-E798BABC4FAB}">
      <dgm:prSet custT="1"/>
      <dgm:spPr/>
      <dgm:t>
        <a:bodyPr/>
        <a:lstStyle/>
        <a:p>
          <a:r>
            <a:rPr lang="en-GB" sz="1800" noProof="0" dirty="0"/>
            <a:t>Leads to resistance to innovation</a:t>
          </a:r>
        </a:p>
      </dgm:t>
    </dgm:pt>
    <dgm:pt modelId="{2C2619E1-374A-4768-A6FD-4F4592D63607}" type="parTrans" cxnId="{875F227E-479A-465E-BE28-7A08350005C2}">
      <dgm:prSet/>
      <dgm:spPr/>
      <dgm:t>
        <a:bodyPr/>
        <a:lstStyle/>
        <a:p>
          <a:endParaRPr lang="de-DE" sz="2400"/>
        </a:p>
      </dgm:t>
    </dgm:pt>
    <dgm:pt modelId="{C45FE079-E989-4245-A82D-25B442078A9A}" type="sibTrans" cxnId="{875F227E-479A-465E-BE28-7A08350005C2}">
      <dgm:prSet/>
      <dgm:spPr/>
      <dgm:t>
        <a:bodyPr/>
        <a:lstStyle/>
        <a:p>
          <a:endParaRPr lang="de-DE" sz="2400"/>
        </a:p>
      </dgm:t>
    </dgm:pt>
    <dgm:pt modelId="{14EDCE6F-C239-4BD8-BD76-92B3F2A23F33}">
      <dgm:prSet custT="1"/>
      <dgm:spPr/>
      <dgm:t>
        <a:bodyPr/>
        <a:lstStyle/>
        <a:p>
          <a:r>
            <a:rPr lang="en-GB" sz="1800" noProof="0" dirty="0"/>
            <a:t>Leads to coordination problems</a:t>
          </a:r>
        </a:p>
      </dgm:t>
    </dgm:pt>
    <dgm:pt modelId="{F6B3D6EF-C6D9-4DFE-9049-A81EFB31B7B4}" type="parTrans" cxnId="{D548C2EB-F924-4E94-A2AB-6FC00612AC15}">
      <dgm:prSet/>
      <dgm:spPr/>
      <dgm:t>
        <a:bodyPr/>
        <a:lstStyle/>
        <a:p>
          <a:endParaRPr lang="de-DE" sz="2400"/>
        </a:p>
      </dgm:t>
    </dgm:pt>
    <dgm:pt modelId="{062093A1-BDDB-4BEC-8927-B907A285B9D0}" type="sibTrans" cxnId="{D548C2EB-F924-4E94-A2AB-6FC00612AC15}">
      <dgm:prSet/>
      <dgm:spPr/>
      <dgm:t>
        <a:bodyPr/>
        <a:lstStyle/>
        <a:p>
          <a:endParaRPr lang="de-DE" sz="2400"/>
        </a:p>
      </dgm:t>
    </dgm:pt>
    <dgm:pt modelId="{61FF757F-63F0-482B-8CA5-DDE0293979A2}">
      <dgm:prSet custT="1"/>
      <dgm:spPr/>
      <dgm:t>
        <a:bodyPr/>
        <a:lstStyle/>
        <a:p>
          <a:r>
            <a:rPr lang="en-GB" sz="1800" noProof="0" dirty="0"/>
            <a:t>Leads to high formalisation</a:t>
          </a:r>
        </a:p>
      </dgm:t>
    </dgm:pt>
    <dgm:pt modelId="{280E582D-EB50-4D5E-8774-91E0DA77351F}" type="parTrans" cxnId="{505DB94A-3F60-4E6B-942A-08BC360D8EB7}">
      <dgm:prSet/>
      <dgm:spPr/>
      <dgm:t>
        <a:bodyPr/>
        <a:lstStyle/>
        <a:p>
          <a:endParaRPr lang="de-DE" sz="2400"/>
        </a:p>
      </dgm:t>
    </dgm:pt>
    <dgm:pt modelId="{B3F0DD0B-9D3A-485D-A1A9-556535EACD00}" type="sibTrans" cxnId="{505DB94A-3F60-4E6B-942A-08BC360D8EB7}">
      <dgm:prSet/>
      <dgm:spPr/>
      <dgm:t>
        <a:bodyPr/>
        <a:lstStyle/>
        <a:p>
          <a:endParaRPr lang="de-DE" sz="2400"/>
        </a:p>
      </dgm:t>
    </dgm:pt>
    <dgm:pt modelId="{276E06DF-43AA-4BFF-88C8-D03883B90F8A}">
      <dgm:prSet custT="1"/>
      <dgm:spPr/>
      <dgm:t>
        <a:bodyPr/>
        <a:lstStyle/>
        <a:p>
          <a:r>
            <a:rPr lang="en-GB" sz="1800" noProof="0" dirty="0"/>
            <a:t>Often highly scrutinised</a:t>
          </a:r>
        </a:p>
      </dgm:t>
    </dgm:pt>
    <dgm:pt modelId="{2C4B24F0-649A-4F61-B293-27A75DC99ECB}" type="parTrans" cxnId="{05940DAC-F394-4183-B87B-38C4D869385E}">
      <dgm:prSet/>
      <dgm:spPr/>
      <dgm:t>
        <a:bodyPr/>
        <a:lstStyle/>
        <a:p>
          <a:endParaRPr lang="de-DE" sz="2400"/>
        </a:p>
      </dgm:t>
    </dgm:pt>
    <dgm:pt modelId="{7AA0C597-1EDF-415B-AB23-902B1AD7F205}" type="sibTrans" cxnId="{05940DAC-F394-4183-B87B-38C4D869385E}">
      <dgm:prSet/>
      <dgm:spPr/>
      <dgm:t>
        <a:bodyPr/>
        <a:lstStyle/>
        <a:p>
          <a:endParaRPr lang="de-DE" sz="2400"/>
        </a:p>
      </dgm:t>
    </dgm:pt>
    <dgm:pt modelId="{1BB4A843-1A98-4A2F-A7C1-96746572F346}" type="pres">
      <dgm:prSet presAssocID="{57D49146-A622-4E61-B8DE-6A511A6DACE7}" presName="compositeShape" presStyleCnt="0">
        <dgm:presLayoutVars>
          <dgm:chMax val="2"/>
          <dgm:dir/>
          <dgm:resizeHandles val="exact"/>
        </dgm:presLayoutVars>
      </dgm:prSet>
      <dgm:spPr/>
    </dgm:pt>
    <dgm:pt modelId="{A8E2142C-CE09-454D-A362-43992FFA5AFD}" type="pres">
      <dgm:prSet presAssocID="{C7B8CFFF-08F2-4635-AE2C-606623614181}" presName="upArrow" presStyleLbl="node1" presStyleIdx="0" presStyleCnt="2"/>
      <dgm:spPr/>
    </dgm:pt>
    <dgm:pt modelId="{0715762B-BFA6-4B98-9462-C87CC1F6F71C}" type="pres">
      <dgm:prSet presAssocID="{C7B8CFFF-08F2-4635-AE2C-606623614181}" presName="upArrowText" presStyleLbl="revTx" presStyleIdx="0" presStyleCnt="2">
        <dgm:presLayoutVars>
          <dgm:chMax val="0"/>
          <dgm:bulletEnabled val="1"/>
        </dgm:presLayoutVars>
      </dgm:prSet>
      <dgm:spPr/>
    </dgm:pt>
    <dgm:pt modelId="{2A1C314A-9906-40F3-906D-322A91D49910}" type="pres">
      <dgm:prSet presAssocID="{C336F851-E404-46BC-88B7-1010373275A1}" presName="downArrow" presStyleLbl="node1" presStyleIdx="1" presStyleCnt="2"/>
      <dgm:spPr/>
    </dgm:pt>
    <dgm:pt modelId="{6515ED18-21A5-4498-83AF-E6CA9C5CA1A5}" type="pres">
      <dgm:prSet presAssocID="{C336F851-E404-46BC-88B7-1010373275A1}" presName="downArrowText" presStyleLbl="revTx" presStyleIdx="1" presStyleCnt="2">
        <dgm:presLayoutVars>
          <dgm:chMax val="0"/>
          <dgm:bulletEnabled val="1"/>
        </dgm:presLayoutVars>
      </dgm:prSet>
      <dgm:spPr/>
    </dgm:pt>
  </dgm:ptLst>
  <dgm:cxnLst>
    <dgm:cxn modelId="{900F4D06-291F-4A6C-AE9D-533A0BE21F9C}" type="presOf" srcId="{631E524F-01AA-4249-B49B-FFD49214404B}" destId="{0715762B-BFA6-4B98-9462-C87CC1F6F71C}" srcOrd="0" destOrd="1" presId="urn:microsoft.com/office/officeart/2005/8/layout/arrow4"/>
    <dgm:cxn modelId="{DA63C723-A435-4B6A-9B69-17102F33527B}" type="presOf" srcId="{03B7307A-DE03-4E9E-8241-038F0A6E100C}" destId="{0715762B-BFA6-4B98-9462-C87CC1F6F71C}" srcOrd="0" destOrd="2" presId="urn:microsoft.com/office/officeart/2005/8/layout/arrow4"/>
    <dgm:cxn modelId="{04B34526-3F50-4479-9972-07AD8FE53D3E}" srcId="{C7B8CFFF-08F2-4635-AE2C-606623614181}" destId="{05DAA79F-7E69-4D67-9757-330A75E64D88}" srcOrd="4" destOrd="0" parTransId="{B3D5D0DB-CACC-451E-96D5-FD3B5AFDEA37}" sibTransId="{7509434B-9936-4E4E-9070-20FEC34C11FA}"/>
    <dgm:cxn modelId="{70F09629-2178-44B9-988E-E825FAD8A873}" type="presOf" srcId="{8736B1D4-206A-408C-9CFE-E798BABC4FAB}" destId="{6515ED18-21A5-4498-83AF-E6CA9C5CA1A5}" srcOrd="0" destOrd="2" presId="urn:microsoft.com/office/officeart/2005/8/layout/arrow4"/>
    <dgm:cxn modelId="{B70B3743-CA89-4844-920E-66B3304B5538}" type="presOf" srcId="{6CACE7D3-A076-484C-9E79-2BDD8B0DAD16}" destId="{0715762B-BFA6-4B98-9462-C87CC1F6F71C}" srcOrd="0" destOrd="3" presId="urn:microsoft.com/office/officeart/2005/8/layout/arrow4"/>
    <dgm:cxn modelId="{40021D48-C733-4DB5-9F69-444A4F26EBC5}" srcId="{C7B8CFFF-08F2-4635-AE2C-606623614181}" destId="{6CACE7D3-A076-484C-9E79-2BDD8B0DAD16}" srcOrd="2" destOrd="0" parTransId="{11F6C0EC-AE2B-438D-BCF7-2518E867172A}" sibTransId="{7506C7D4-B341-4026-9626-08099B3EFD4F}"/>
    <dgm:cxn modelId="{35FD9269-3CE3-45B7-A286-C691410CE0F6}" type="presOf" srcId="{325ADDAB-45E3-4E55-B801-89247EF9F930}" destId="{0715762B-BFA6-4B98-9462-C87CC1F6F71C}" srcOrd="0" destOrd="6" presId="urn:microsoft.com/office/officeart/2005/8/layout/arrow4"/>
    <dgm:cxn modelId="{505DB94A-3F60-4E6B-942A-08BC360D8EB7}" srcId="{C336F851-E404-46BC-88B7-1010373275A1}" destId="{61FF757F-63F0-482B-8CA5-DDE0293979A2}" srcOrd="3" destOrd="0" parTransId="{280E582D-EB50-4D5E-8774-91E0DA77351F}" sibTransId="{B3F0DD0B-9D3A-485D-A1A9-556535EACD00}"/>
    <dgm:cxn modelId="{2EE3396D-FBD3-48EB-BA28-E6BF37E7736B}" srcId="{57D49146-A622-4E61-B8DE-6A511A6DACE7}" destId="{C336F851-E404-46BC-88B7-1010373275A1}" srcOrd="1" destOrd="0" parTransId="{A2CB36B0-686D-4F70-A265-BE284CFAF49E}" sibTransId="{11E3C428-DDE3-4CA3-84C9-62CFFD9017F8}"/>
    <dgm:cxn modelId="{B54A9B4E-1CBB-47E7-9312-79EEBDD98CB7}" type="presOf" srcId="{C7B8CFFF-08F2-4635-AE2C-606623614181}" destId="{0715762B-BFA6-4B98-9462-C87CC1F6F71C}" srcOrd="0" destOrd="0" presId="urn:microsoft.com/office/officeart/2005/8/layout/arrow4"/>
    <dgm:cxn modelId="{60E1D859-BF25-4D21-AE3A-D904F92FBAF1}" type="presOf" srcId="{C336F851-E404-46BC-88B7-1010373275A1}" destId="{6515ED18-21A5-4498-83AF-E6CA9C5CA1A5}" srcOrd="0" destOrd="0" presId="urn:microsoft.com/office/officeart/2005/8/layout/arrow4"/>
    <dgm:cxn modelId="{875F227E-479A-465E-BE28-7A08350005C2}" srcId="{C336F851-E404-46BC-88B7-1010373275A1}" destId="{8736B1D4-206A-408C-9CFE-E798BABC4FAB}" srcOrd="1" destOrd="0" parTransId="{2C2619E1-374A-4768-A6FD-4F4592D63607}" sibTransId="{C45FE079-E989-4245-A82D-25B442078A9A}"/>
    <dgm:cxn modelId="{27EF2294-96C9-4976-A3FD-C3F6167168FD}" type="presOf" srcId="{545F3E01-0D7B-4FE2-BD69-899B4E48AA9F}" destId="{0715762B-BFA6-4B98-9462-C87CC1F6F71C}" srcOrd="0" destOrd="4" presId="urn:microsoft.com/office/officeart/2005/8/layout/arrow4"/>
    <dgm:cxn modelId="{B14035AB-4F1A-4D15-AD7D-7D37E047285C}" type="presOf" srcId="{AE05D2E8-1EC2-448B-BE3A-FC117418F54A}" destId="{6515ED18-21A5-4498-83AF-E6CA9C5CA1A5}" srcOrd="0" destOrd="1" presId="urn:microsoft.com/office/officeart/2005/8/layout/arrow4"/>
    <dgm:cxn modelId="{05940DAC-F394-4183-B87B-38C4D869385E}" srcId="{C336F851-E404-46BC-88B7-1010373275A1}" destId="{276E06DF-43AA-4BFF-88C8-D03883B90F8A}" srcOrd="4" destOrd="0" parTransId="{2C4B24F0-649A-4F61-B293-27A75DC99ECB}" sibTransId="{7AA0C597-1EDF-415B-AB23-902B1AD7F205}"/>
    <dgm:cxn modelId="{D215C0B1-287F-47FB-A97F-D913FA75E7F5}" srcId="{57D49146-A622-4E61-B8DE-6A511A6DACE7}" destId="{C7B8CFFF-08F2-4635-AE2C-606623614181}" srcOrd="0" destOrd="0" parTransId="{0A4E5B1B-ABCD-4A30-801E-D5FA29585FB5}" sibTransId="{2328C07C-F810-4BE6-9861-443603B5ED80}"/>
    <dgm:cxn modelId="{3E322BB4-8E6C-4F61-B248-0C96F68F9D61}" type="presOf" srcId="{57D49146-A622-4E61-B8DE-6A511A6DACE7}" destId="{1BB4A843-1A98-4A2F-A7C1-96746572F346}" srcOrd="0" destOrd="0" presId="urn:microsoft.com/office/officeart/2005/8/layout/arrow4"/>
    <dgm:cxn modelId="{C3EEC7B9-DF49-48F1-A202-DD83AEC6A708}" type="presOf" srcId="{61FF757F-63F0-482B-8CA5-DDE0293979A2}" destId="{6515ED18-21A5-4498-83AF-E6CA9C5CA1A5}" srcOrd="0" destOrd="4" presId="urn:microsoft.com/office/officeart/2005/8/layout/arrow4"/>
    <dgm:cxn modelId="{CD25CDD7-9A67-44B3-B082-F1129BF039E2}" srcId="{C336F851-E404-46BC-88B7-1010373275A1}" destId="{AE05D2E8-1EC2-448B-BE3A-FC117418F54A}" srcOrd="0" destOrd="0" parTransId="{086CEF08-8F85-4971-93A4-5240FD4A24F0}" sibTransId="{140A90F0-8FF4-4073-A7B6-46827C6621AD}"/>
    <dgm:cxn modelId="{759441E1-2A4C-4A05-83CF-E36FB16F0A65}" srcId="{C7B8CFFF-08F2-4635-AE2C-606623614181}" destId="{545F3E01-0D7B-4FE2-BD69-899B4E48AA9F}" srcOrd="3" destOrd="0" parTransId="{1E8F3DE3-72BF-4913-AC8C-BB6236D908AA}" sibTransId="{5C5767CA-8DBB-4383-AB84-84922D629171}"/>
    <dgm:cxn modelId="{875619EA-679F-4FC7-9783-D97014DCAA81}" srcId="{C7B8CFFF-08F2-4635-AE2C-606623614181}" destId="{631E524F-01AA-4249-B49B-FFD49214404B}" srcOrd="0" destOrd="0" parTransId="{B0E2D847-DBFA-4A8A-B035-9783DA17BEA7}" sibTransId="{8A256184-48E4-4AD9-84D6-E236EDD8955F}"/>
    <dgm:cxn modelId="{D548C2EB-F924-4E94-A2AB-6FC00612AC15}" srcId="{C336F851-E404-46BC-88B7-1010373275A1}" destId="{14EDCE6F-C239-4BD8-BD76-92B3F2A23F33}" srcOrd="2" destOrd="0" parTransId="{F6B3D6EF-C6D9-4DFE-9049-A81EFB31B7B4}" sibTransId="{062093A1-BDDB-4BEC-8927-B907A285B9D0}"/>
    <dgm:cxn modelId="{03774AF1-599E-4FF2-ADE4-10B26F5C8262}" srcId="{C7B8CFFF-08F2-4635-AE2C-606623614181}" destId="{325ADDAB-45E3-4E55-B801-89247EF9F930}" srcOrd="5" destOrd="0" parTransId="{C0A05A89-B339-4720-A3EB-82D2BDCCCD90}" sibTransId="{D04C2830-B159-40CE-984E-403E40F4D728}"/>
    <dgm:cxn modelId="{2678E4F6-2CB5-46EB-9ACC-7123C4BF41AC}" type="presOf" srcId="{14EDCE6F-C239-4BD8-BD76-92B3F2A23F33}" destId="{6515ED18-21A5-4498-83AF-E6CA9C5CA1A5}" srcOrd="0" destOrd="3" presId="urn:microsoft.com/office/officeart/2005/8/layout/arrow4"/>
    <dgm:cxn modelId="{407171F9-D60B-46AC-B42F-5A52BCF46AAE}" type="presOf" srcId="{276E06DF-43AA-4BFF-88C8-D03883B90F8A}" destId="{6515ED18-21A5-4498-83AF-E6CA9C5CA1A5}" srcOrd="0" destOrd="5" presId="urn:microsoft.com/office/officeart/2005/8/layout/arrow4"/>
    <dgm:cxn modelId="{D99A9DFA-2234-4978-A24B-31AAB67D4D98}" srcId="{C7B8CFFF-08F2-4635-AE2C-606623614181}" destId="{03B7307A-DE03-4E9E-8241-038F0A6E100C}" srcOrd="1" destOrd="0" parTransId="{BF93212A-3D90-4A01-8F99-11577279DCEB}" sibTransId="{95ADBE7D-F5DE-4435-876F-D637D282739C}"/>
    <dgm:cxn modelId="{51AF7FFB-A00E-471B-BEE3-70EFE2F26969}" type="presOf" srcId="{05DAA79F-7E69-4D67-9757-330A75E64D88}" destId="{0715762B-BFA6-4B98-9462-C87CC1F6F71C}" srcOrd="0" destOrd="5" presId="urn:microsoft.com/office/officeart/2005/8/layout/arrow4"/>
    <dgm:cxn modelId="{8F9AB753-CD53-419F-A465-94CBDD54CB4C}" type="presParOf" srcId="{1BB4A843-1A98-4A2F-A7C1-96746572F346}" destId="{A8E2142C-CE09-454D-A362-43992FFA5AFD}" srcOrd="0" destOrd="0" presId="urn:microsoft.com/office/officeart/2005/8/layout/arrow4"/>
    <dgm:cxn modelId="{F1E3E096-427E-4EB4-8949-F58BB4869882}" type="presParOf" srcId="{1BB4A843-1A98-4A2F-A7C1-96746572F346}" destId="{0715762B-BFA6-4B98-9462-C87CC1F6F71C}" srcOrd="1" destOrd="0" presId="urn:microsoft.com/office/officeart/2005/8/layout/arrow4"/>
    <dgm:cxn modelId="{39293FEE-D88D-4DB1-ACD9-48FA803008F8}" type="presParOf" srcId="{1BB4A843-1A98-4A2F-A7C1-96746572F346}" destId="{2A1C314A-9906-40F3-906D-322A91D49910}" srcOrd="2" destOrd="0" presId="urn:microsoft.com/office/officeart/2005/8/layout/arrow4"/>
    <dgm:cxn modelId="{B48C9566-76DC-4005-B40B-AAD17876CF23}" type="presParOf" srcId="{1BB4A843-1A98-4A2F-A7C1-96746572F346}" destId="{6515ED18-21A5-4498-83AF-E6CA9C5CA1A5}"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05C8A6-2445-4955-90A3-ACCC6B9F48ED}" type="doc">
      <dgm:prSet loTypeId="urn:microsoft.com/office/officeart/2005/8/layout/arrow1" loCatId="process" qsTypeId="urn:microsoft.com/office/officeart/2005/8/quickstyle/3d1" qsCatId="3D" csTypeId="urn:microsoft.com/office/officeart/2005/8/colors/colorful5" csCatId="colorful" phldr="1"/>
      <dgm:spPr/>
      <dgm:t>
        <a:bodyPr/>
        <a:lstStyle/>
        <a:p>
          <a:endParaRPr lang="en-US"/>
        </a:p>
      </dgm:t>
    </dgm:pt>
    <dgm:pt modelId="{F67B53C4-A571-4E04-B09A-48DAABB9F858}">
      <dgm:prSet phldrT="[Text]" custT="1"/>
      <dgm:spPr/>
      <dgm:t>
        <a:bodyPr/>
        <a:lstStyle/>
        <a:p>
          <a:r>
            <a:rPr lang="en-US" sz="1800" dirty="0"/>
            <a:t>Economies of Scale</a:t>
          </a:r>
        </a:p>
        <a:p>
          <a:r>
            <a:rPr lang="en-US" sz="1800" dirty="0"/>
            <a:t>Global Reach</a:t>
          </a:r>
        </a:p>
        <a:p>
          <a:r>
            <a:rPr lang="en-US" sz="1800" dirty="0"/>
            <a:t>Vertical Hierarchy, Mechanistic</a:t>
          </a:r>
        </a:p>
        <a:p>
          <a:r>
            <a:rPr lang="en-US" sz="1800" dirty="0"/>
            <a:t>Complex</a:t>
          </a:r>
        </a:p>
        <a:p>
          <a:r>
            <a:rPr lang="en-US" sz="1800" dirty="0"/>
            <a:t>Stable Markets</a:t>
          </a:r>
        </a:p>
        <a:p>
          <a:r>
            <a:rPr lang="en-US" sz="1800" dirty="0"/>
            <a:t>‘</a:t>
          </a:r>
          <a:r>
            <a:rPr lang="en-US" sz="1800" dirty="0" err="1"/>
            <a:t>Organisation</a:t>
          </a:r>
          <a:r>
            <a:rPr lang="en-US" sz="1800" dirty="0"/>
            <a:t> men’</a:t>
          </a:r>
        </a:p>
      </dgm:t>
    </dgm:pt>
    <dgm:pt modelId="{FACB494A-4E7F-4FF4-8E07-611033059B39}" type="parTrans" cxnId="{D5CA1AC2-F97B-4B3B-9D9D-355176ECADF5}">
      <dgm:prSet/>
      <dgm:spPr/>
      <dgm:t>
        <a:bodyPr/>
        <a:lstStyle/>
        <a:p>
          <a:endParaRPr lang="en-US" sz="1800"/>
        </a:p>
      </dgm:t>
    </dgm:pt>
    <dgm:pt modelId="{57DC97B6-5C46-40F5-AF2E-D983BB084D06}" type="sibTrans" cxnId="{D5CA1AC2-F97B-4B3B-9D9D-355176ECADF5}">
      <dgm:prSet/>
      <dgm:spPr/>
      <dgm:t>
        <a:bodyPr/>
        <a:lstStyle/>
        <a:p>
          <a:endParaRPr lang="en-US" sz="1800"/>
        </a:p>
      </dgm:t>
    </dgm:pt>
    <dgm:pt modelId="{1A7D3563-DF5D-4D3F-BB04-5F167F4EE47D}">
      <dgm:prSet phldrT="[Text]" custT="1"/>
      <dgm:spPr/>
      <dgm:t>
        <a:bodyPr/>
        <a:lstStyle/>
        <a:p>
          <a:r>
            <a:rPr lang="en-US" sz="1800" kern="1200" dirty="0"/>
            <a:t>Responsive, Flexible</a:t>
          </a:r>
        </a:p>
        <a:p>
          <a:r>
            <a:rPr lang="en-US" sz="1800" kern="1200" dirty="0"/>
            <a:t>Regional Reach</a:t>
          </a:r>
        </a:p>
        <a:p>
          <a:r>
            <a:rPr lang="en-US" sz="1800" kern="1200" dirty="0">
              <a:solidFill>
                <a:prstClr val="white"/>
              </a:solidFill>
              <a:latin typeface="Calibri" panose="020F0502020204030204"/>
              <a:ea typeface="+mn-ea"/>
              <a:cs typeface="+mn-cs"/>
            </a:rPr>
            <a:t>Flat</a:t>
          </a:r>
          <a:r>
            <a:rPr lang="en-US" sz="1800" kern="1200" dirty="0"/>
            <a:t> Structure, Organic</a:t>
          </a:r>
        </a:p>
        <a:p>
          <a:r>
            <a:rPr lang="en-US" sz="1800" kern="1200" dirty="0"/>
            <a:t>Simple</a:t>
          </a:r>
        </a:p>
        <a:p>
          <a:r>
            <a:rPr lang="en-US" sz="1800" kern="1200" dirty="0"/>
            <a:t>Niche Finding</a:t>
          </a:r>
        </a:p>
        <a:p>
          <a:r>
            <a:rPr lang="en-US" sz="1800" kern="1200" dirty="0"/>
            <a:t>Entrepreneurs</a:t>
          </a:r>
        </a:p>
      </dgm:t>
    </dgm:pt>
    <dgm:pt modelId="{2D0BCC0B-DB11-4147-A51F-67D9C8E05307}" type="parTrans" cxnId="{9E77EC93-0CC1-46E2-BB45-A810EEACC273}">
      <dgm:prSet/>
      <dgm:spPr/>
      <dgm:t>
        <a:bodyPr/>
        <a:lstStyle/>
        <a:p>
          <a:endParaRPr lang="en-US" sz="1800"/>
        </a:p>
      </dgm:t>
    </dgm:pt>
    <dgm:pt modelId="{3404FCF7-F53A-4F75-99F9-153F16D75AA5}" type="sibTrans" cxnId="{9E77EC93-0CC1-46E2-BB45-A810EEACC273}">
      <dgm:prSet/>
      <dgm:spPr/>
      <dgm:t>
        <a:bodyPr/>
        <a:lstStyle/>
        <a:p>
          <a:endParaRPr lang="en-US" sz="1800"/>
        </a:p>
      </dgm:t>
    </dgm:pt>
    <dgm:pt modelId="{51114E77-5349-4578-BD3A-715BE1939F84}" type="pres">
      <dgm:prSet presAssocID="{0A05C8A6-2445-4955-90A3-ACCC6B9F48ED}" presName="cycle" presStyleCnt="0">
        <dgm:presLayoutVars>
          <dgm:dir/>
          <dgm:resizeHandles val="exact"/>
        </dgm:presLayoutVars>
      </dgm:prSet>
      <dgm:spPr/>
    </dgm:pt>
    <dgm:pt modelId="{97FD977F-383D-4FAB-95BD-56E694AF2862}" type="pres">
      <dgm:prSet presAssocID="{F67B53C4-A571-4E04-B09A-48DAABB9F858}" presName="arrow" presStyleLbl="node1" presStyleIdx="0" presStyleCnt="2" custScaleX="108157" custScaleY="100185" custRadScaleRad="100000" custRadScaleInc="-84">
        <dgm:presLayoutVars>
          <dgm:bulletEnabled val="1"/>
        </dgm:presLayoutVars>
      </dgm:prSet>
      <dgm:spPr/>
    </dgm:pt>
    <dgm:pt modelId="{2DB0B2EE-81D8-4CEE-B814-D508B3F7E11A}" type="pres">
      <dgm:prSet presAssocID="{1A7D3563-DF5D-4D3F-BB04-5F167F4EE47D}" presName="arrow" presStyleLbl="node1" presStyleIdx="1" presStyleCnt="2" custScaleX="111343" custScaleY="100185" custRadScaleRad="74970" custRadScaleInc="161">
        <dgm:presLayoutVars>
          <dgm:bulletEnabled val="1"/>
        </dgm:presLayoutVars>
      </dgm:prSet>
      <dgm:spPr/>
    </dgm:pt>
  </dgm:ptLst>
  <dgm:cxnLst>
    <dgm:cxn modelId="{E8B9F95C-D352-400E-93D8-2AADF9789BDD}" type="presOf" srcId="{0A05C8A6-2445-4955-90A3-ACCC6B9F48ED}" destId="{51114E77-5349-4578-BD3A-715BE1939F84}" srcOrd="0" destOrd="0" presId="urn:microsoft.com/office/officeart/2005/8/layout/arrow1"/>
    <dgm:cxn modelId="{C0F4104F-BA97-4ED3-838E-90EE58DAD89E}" type="presOf" srcId="{F67B53C4-A571-4E04-B09A-48DAABB9F858}" destId="{97FD977F-383D-4FAB-95BD-56E694AF2862}" srcOrd="0" destOrd="0" presId="urn:microsoft.com/office/officeart/2005/8/layout/arrow1"/>
    <dgm:cxn modelId="{AAAE2F81-7AEA-421D-9EC1-1328A002B911}" type="presOf" srcId="{1A7D3563-DF5D-4D3F-BB04-5F167F4EE47D}" destId="{2DB0B2EE-81D8-4CEE-B814-D508B3F7E11A}" srcOrd="0" destOrd="0" presId="urn:microsoft.com/office/officeart/2005/8/layout/arrow1"/>
    <dgm:cxn modelId="{9E77EC93-0CC1-46E2-BB45-A810EEACC273}" srcId="{0A05C8A6-2445-4955-90A3-ACCC6B9F48ED}" destId="{1A7D3563-DF5D-4D3F-BB04-5F167F4EE47D}" srcOrd="1" destOrd="0" parTransId="{2D0BCC0B-DB11-4147-A51F-67D9C8E05307}" sibTransId="{3404FCF7-F53A-4F75-99F9-153F16D75AA5}"/>
    <dgm:cxn modelId="{D5CA1AC2-F97B-4B3B-9D9D-355176ECADF5}" srcId="{0A05C8A6-2445-4955-90A3-ACCC6B9F48ED}" destId="{F67B53C4-A571-4E04-B09A-48DAABB9F858}" srcOrd="0" destOrd="0" parTransId="{FACB494A-4E7F-4FF4-8E07-611033059B39}" sibTransId="{57DC97B6-5C46-40F5-AF2E-D983BB084D06}"/>
    <dgm:cxn modelId="{16BABC9C-0F29-4AFC-9952-BBCF450347CC}" type="presParOf" srcId="{51114E77-5349-4578-BD3A-715BE1939F84}" destId="{97FD977F-383D-4FAB-95BD-56E694AF2862}" srcOrd="0" destOrd="0" presId="urn:microsoft.com/office/officeart/2005/8/layout/arrow1"/>
    <dgm:cxn modelId="{36694E91-FD2E-48D6-AA74-FC8C5764B99D}" type="presParOf" srcId="{51114E77-5349-4578-BD3A-715BE1939F84}" destId="{2DB0B2EE-81D8-4CEE-B814-D508B3F7E11A}"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7FB15B-1D78-470F-B7BE-99EE35B5C3AB}" type="doc">
      <dgm:prSet loTypeId="urn:microsoft.com/office/officeart/2005/8/layout/vList5" loCatId="list" qsTypeId="urn:microsoft.com/office/officeart/2005/8/quickstyle/simple1" qsCatId="simple" csTypeId="urn:microsoft.com/office/officeart/2005/8/colors/accent6_4" csCatId="accent6" phldr="1"/>
      <dgm:spPr/>
      <dgm:t>
        <a:bodyPr/>
        <a:lstStyle/>
        <a:p>
          <a:endParaRPr lang="de-DE"/>
        </a:p>
      </dgm:t>
    </dgm:pt>
    <dgm:pt modelId="{358D2FC1-277C-4E8E-B5D3-9E6CD277957E}">
      <dgm:prSet phldrT="[Text]"/>
      <dgm:spPr/>
      <dgm:t>
        <a:bodyPr/>
        <a:lstStyle/>
        <a:p>
          <a:r>
            <a:rPr lang="en-US" dirty="0"/>
            <a:t>GDP</a:t>
          </a:r>
          <a:endParaRPr lang="de-DE" dirty="0"/>
        </a:p>
      </dgm:t>
    </dgm:pt>
    <dgm:pt modelId="{55B5F5BD-921B-454E-9E6A-85FC2695EDA2}" type="parTrans" cxnId="{051FE0C8-62EF-485F-AD18-3DD778307BB4}">
      <dgm:prSet/>
      <dgm:spPr/>
      <dgm:t>
        <a:bodyPr/>
        <a:lstStyle/>
        <a:p>
          <a:endParaRPr lang="de-DE"/>
        </a:p>
      </dgm:t>
    </dgm:pt>
    <dgm:pt modelId="{4269F49B-08E1-462C-8A09-C74698045507}" type="sibTrans" cxnId="{051FE0C8-62EF-485F-AD18-3DD778307BB4}">
      <dgm:prSet/>
      <dgm:spPr/>
      <dgm:t>
        <a:bodyPr/>
        <a:lstStyle/>
        <a:p>
          <a:endParaRPr lang="de-DE"/>
        </a:p>
      </dgm:t>
    </dgm:pt>
    <dgm:pt modelId="{2D1C5C4A-5100-4898-B9B2-BCC4930C73DC}">
      <dgm:prSet/>
      <dgm:spPr/>
      <dgm:t>
        <a:bodyPr/>
        <a:lstStyle/>
        <a:p>
          <a:r>
            <a:rPr lang="en-US" dirty="0"/>
            <a:t>Jobs</a:t>
          </a:r>
        </a:p>
      </dgm:t>
    </dgm:pt>
    <dgm:pt modelId="{8DBC10F3-E6BE-4BD2-9196-49259B74592B}" type="parTrans" cxnId="{CB4C0F67-CA99-4894-914B-6051AFE86623}">
      <dgm:prSet/>
      <dgm:spPr/>
      <dgm:t>
        <a:bodyPr/>
        <a:lstStyle/>
        <a:p>
          <a:endParaRPr lang="de-DE"/>
        </a:p>
      </dgm:t>
    </dgm:pt>
    <dgm:pt modelId="{AD970AB9-9855-4408-BA10-0FDF033DA589}" type="sibTrans" cxnId="{CB4C0F67-CA99-4894-914B-6051AFE86623}">
      <dgm:prSet/>
      <dgm:spPr/>
      <dgm:t>
        <a:bodyPr/>
        <a:lstStyle/>
        <a:p>
          <a:endParaRPr lang="de-DE"/>
        </a:p>
      </dgm:t>
    </dgm:pt>
    <dgm:pt modelId="{B7C85501-1450-4CAB-BFC2-83EA423949BF}">
      <dgm:prSet/>
      <dgm:spPr/>
      <dgm:t>
        <a:bodyPr/>
        <a:lstStyle/>
        <a:p>
          <a:r>
            <a:rPr lang="en-US" dirty="0"/>
            <a:t>Start-Ups</a:t>
          </a:r>
        </a:p>
      </dgm:t>
    </dgm:pt>
    <dgm:pt modelId="{B08E4641-CC2E-40FA-8D69-C1B4975394D6}" type="parTrans" cxnId="{DCFA3FCA-DA4C-43FB-BC05-9E2938F90490}">
      <dgm:prSet/>
      <dgm:spPr/>
      <dgm:t>
        <a:bodyPr/>
        <a:lstStyle/>
        <a:p>
          <a:endParaRPr lang="de-DE"/>
        </a:p>
      </dgm:t>
    </dgm:pt>
    <dgm:pt modelId="{D4C2D67F-7F2E-4157-9D8E-F74C8B5F026A}" type="sibTrans" cxnId="{DCFA3FCA-DA4C-43FB-BC05-9E2938F90490}">
      <dgm:prSet/>
      <dgm:spPr/>
      <dgm:t>
        <a:bodyPr/>
        <a:lstStyle/>
        <a:p>
          <a:endParaRPr lang="de-DE"/>
        </a:p>
      </dgm:t>
    </dgm:pt>
    <dgm:pt modelId="{4E76040F-4BC9-4EA2-BEAF-0E2F7518A813}">
      <dgm:prSet/>
      <dgm:spPr/>
      <dgm:t>
        <a:bodyPr/>
        <a:lstStyle/>
        <a:p>
          <a:r>
            <a:rPr lang="en-US" dirty="0"/>
            <a:t>Job Growth</a:t>
          </a:r>
        </a:p>
      </dgm:t>
    </dgm:pt>
    <dgm:pt modelId="{DAEE21B9-E51D-42EC-9B23-E82CBC7C0BFF}" type="parTrans" cxnId="{2029D2EB-54C7-4707-93AB-603441A8A794}">
      <dgm:prSet/>
      <dgm:spPr/>
      <dgm:t>
        <a:bodyPr/>
        <a:lstStyle/>
        <a:p>
          <a:endParaRPr lang="de-DE"/>
        </a:p>
      </dgm:t>
    </dgm:pt>
    <dgm:pt modelId="{1CB4C7EC-62D6-4A7A-9E29-DCB57E7ACB6E}" type="sibTrans" cxnId="{2029D2EB-54C7-4707-93AB-603441A8A794}">
      <dgm:prSet/>
      <dgm:spPr/>
      <dgm:t>
        <a:bodyPr/>
        <a:lstStyle/>
        <a:p>
          <a:endParaRPr lang="de-DE"/>
        </a:p>
      </dgm:t>
    </dgm:pt>
    <dgm:pt modelId="{ABB1EFBA-5AB3-4A18-B89F-86E8D3C214F7}">
      <dgm:prSet/>
      <dgm:spPr/>
      <dgm:t>
        <a:bodyPr/>
        <a:lstStyle/>
        <a:p>
          <a:r>
            <a:rPr lang="en-US" dirty="0"/>
            <a:t>Importance</a:t>
          </a:r>
        </a:p>
      </dgm:t>
    </dgm:pt>
    <dgm:pt modelId="{F46FF24A-7165-4023-80FA-2159EECCDD14}" type="parTrans" cxnId="{C4C2608C-CE25-42BC-B03C-1CD656F17589}">
      <dgm:prSet/>
      <dgm:spPr/>
      <dgm:t>
        <a:bodyPr/>
        <a:lstStyle/>
        <a:p>
          <a:endParaRPr lang="de-DE"/>
        </a:p>
      </dgm:t>
    </dgm:pt>
    <dgm:pt modelId="{EAFE358F-C632-43C2-A39E-3926B53890B9}" type="sibTrans" cxnId="{C4C2608C-CE25-42BC-B03C-1CD656F17589}">
      <dgm:prSet/>
      <dgm:spPr/>
      <dgm:t>
        <a:bodyPr/>
        <a:lstStyle/>
        <a:p>
          <a:endParaRPr lang="de-DE"/>
        </a:p>
      </dgm:t>
    </dgm:pt>
    <dgm:pt modelId="{48BC1E28-C807-40F0-8CFD-D2641F3788FC}">
      <dgm:prSet phldrT="[Text]"/>
      <dgm:spPr/>
      <dgm:t>
        <a:bodyPr/>
        <a:lstStyle/>
        <a:p>
          <a:r>
            <a:rPr lang="en-US" dirty="0"/>
            <a:t>In most countries around the world they are 60-90% of non-governmental GDP </a:t>
          </a:r>
          <a:endParaRPr lang="de-DE" dirty="0"/>
        </a:p>
      </dgm:t>
    </dgm:pt>
    <dgm:pt modelId="{A138BFCB-12FD-44B5-AEEF-357CCCD11C0D}" type="parTrans" cxnId="{1947C4B8-6F52-4276-8E37-57261B762B26}">
      <dgm:prSet/>
      <dgm:spPr/>
      <dgm:t>
        <a:bodyPr/>
        <a:lstStyle/>
        <a:p>
          <a:endParaRPr lang="de-DE"/>
        </a:p>
      </dgm:t>
    </dgm:pt>
    <dgm:pt modelId="{6F3BAB10-FB1A-44A4-AFE4-31E743049F5F}" type="sibTrans" cxnId="{1947C4B8-6F52-4276-8E37-57261B762B26}">
      <dgm:prSet/>
      <dgm:spPr/>
      <dgm:t>
        <a:bodyPr/>
        <a:lstStyle/>
        <a:p>
          <a:endParaRPr lang="de-DE"/>
        </a:p>
      </dgm:t>
    </dgm:pt>
    <dgm:pt modelId="{CAC22828-D82E-49A8-B5B0-2C56A4BDD43D}">
      <dgm:prSet/>
      <dgm:spPr/>
      <dgm:t>
        <a:bodyPr/>
        <a:lstStyle/>
        <a:p>
          <a:r>
            <a:rPr lang="en-US" dirty="0"/>
            <a:t>In most countries around the world they are 50-80% of all private sector jobs </a:t>
          </a:r>
        </a:p>
      </dgm:t>
    </dgm:pt>
    <dgm:pt modelId="{8C9F97F4-1DA8-4DE2-BD89-EB436C51FFB5}" type="parTrans" cxnId="{A0FC12C2-CCA8-4FCE-A252-2161D201F058}">
      <dgm:prSet/>
      <dgm:spPr/>
      <dgm:t>
        <a:bodyPr/>
        <a:lstStyle/>
        <a:p>
          <a:endParaRPr lang="de-DE"/>
        </a:p>
      </dgm:t>
    </dgm:pt>
    <dgm:pt modelId="{75484796-A944-4A32-B7D9-2D9AD202B30A}" type="sibTrans" cxnId="{A0FC12C2-CCA8-4FCE-A252-2161D201F058}">
      <dgm:prSet/>
      <dgm:spPr/>
      <dgm:t>
        <a:bodyPr/>
        <a:lstStyle/>
        <a:p>
          <a:endParaRPr lang="de-DE"/>
        </a:p>
      </dgm:t>
    </dgm:pt>
    <dgm:pt modelId="{75DFDFB4-0886-4527-8BB1-4622057E4D0A}">
      <dgm:prSet/>
      <dgm:spPr/>
      <dgm:t>
        <a:bodyPr/>
        <a:lstStyle/>
        <a:p>
          <a:r>
            <a:rPr lang="en-US"/>
            <a:t>85</a:t>
          </a:r>
          <a:r>
            <a:rPr lang="en-US" dirty="0"/>
            <a:t>% of all business start-ups are started with family money </a:t>
          </a:r>
        </a:p>
      </dgm:t>
    </dgm:pt>
    <dgm:pt modelId="{A76FCD11-B1BE-476C-9A33-8581E00ED3D7}" type="parTrans" cxnId="{C4C0C512-D2BC-416A-AC4E-6960D2A4CAC2}">
      <dgm:prSet/>
      <dgm:spPr/>
      <dgm:t>
        <a:bodyPr/>
        <a:lstStyle/>
        <a:p>
          <a:endParaRPr lang="de-DE"/>
        </a:p>
      </dgm:t>
    </dgm:pt>
    <dgm:pt modelId="{2208B8D4-11FB-482B-9028-F3C45D75F4D6}" type="sibTrans" cxnId="{C4C0C512-D2BC-416A-AC4E-6960D2A4CAC2}">
      <dgm:prSet/>
      <dgm:spPr/>
      <dgm:t>
        <a:bodyPr/>
        <a:lstStyle/>
        <a:p>
          <a:endParaRPr lang="de-DE"/>
        </a:p>
      </dgm:t>
    </dgm:pt>
    <dgm:pt modelId="{292CA1E0-B1AD-476B-B69B-D223E6B8B14A}">
      <dgm:prSet/>
      <dgm:spPr/>
      <dgm:t>
        <a:bodyPr/>
        <a:lstStyle/>
        <a:p>
          <a:r>
            <a:rPr lang="en-US" dirty="0"/>
            <a:t>In the Unites States, family businesses represent more than 75% of net job growth </a:t>
          </a:r>
        </a:p>
      </dgm:t>
    </dgm:pt>
    <dgm:pt modelId="{D84732A1-8E9C-48F2-87B8-305F3093901E}" type="parTrans" cxnId="{ABF9F427-7B20-45DA-B63C-6E24A34EF50C}">
      <dgm:prSet/>
      <dgm:spPr/>
      <dgm:t>
        <a:bodyPr/>
        <a:lstStyle/>
        <a:p>
          <a:endParaRPr lang="de-DE"/>
        </a:p>
      </dgm:t>
    </dgm:pt>
    <dgm:pt modelId="{3325C4BD-4D55-4824-AE67-B831A63AA5DF}" type="sibTrans" cxnId="{ABF9F427-7B20-45DA-B63C-6E24A34EF50C}">
      <dgm:prSet/>
      <dgm:spPr/>
      <dgm:t>
        <a:bodyPr/>
        <a:lstStyle/>
        <a:p>
          <a:endParaRPr lang="de-DE"/>
        </a:p>
      </dgm:t>
    </dgm:pt>
    <dgm:pt modelId="{BD367B0E-CA0F-4C30-95B2-2FC1F52D4CB5}">
      <dgm:prSet/>
      <dgm:spPr/>
      <dgm:t>
        <a:bodyPr/>
        <a:lstStyle/>
        <a:p>
          <a:r>
            <a:rPr lang="en-US" dirty="0"/>
            <a:t>In most countries around the world, family businesses are between 70 and 95% of all business entities </a:t>
          </a:r>
        </a:p>
      </dgm:t>
    </dgm:pt>
    <dgm:pt modelId="{76997AB1-3A89-4710-A1A7-D028DBED75DC}" type="parTrans" cxnId="{1FEB6D60-8646-487D-BAC4-E9EACA6BE54A}">
      <dgm:prSet/>
      <dgm:spPr/>
      <dgm:t>
        <a:bodyPr/>
        <a:lstStyle/>
        <a:p>
          <a:endParaRPr lang="de-DE"/>
        </a:p>
      </dgm:t>
    </dgm:pt>
    <dgm:pt modelId="{26DC431D-531A-43F7-9F0A-ADDE89A5318F}" type="sibTrans" cxnId="{1FEB6D60-8646-487D-BAC4-E9EACA6BE54A}">
      <dgm:prSet/>
      <dgm:spPr/>
      <dgm:t>
        <a:bodyPr/>
        <a:lstStyle/>
        <a:p>
          <a:endParaRPr lang="de-DE"/>
        </a:p>
      </dgm:t>
    </dgm:pt>
    <dgm:pt modelId="{34F28C38-275C-4DE0-B4D9-C6DEA50CD754}" type="pres">
      <dgm:prSet presAssocID="{757FB15B-1D78-470F-B7BE-99EE35B5C3AB}" presName="Name0" presStyleCnt="0">
        <dgm:presLayoutVars>
          <dgm:dir/>
          <dgm:animLvl val="lvl"/>
          <dgm:resizeHandles val="exact"/>
        </dgm:presLayoutVars>
      </dgm:prSet>
      <dgm:spPr/>
    </dgm:pt>
    <dgm:pt modelId="{3B00868B-03C6-4B99-8F45-FD06AF82776D}" type="pres">
      <dgm:prSet presAssocID="{358D2FC1-277C-4E8E-B5D3-9E6CD277957E}" presName="linNode" presStyleCnt="0"/>
      <dgm:spPr/>
    </dgm:pt>
    <dgm:pt modelId="{A8504C0F-A3D8-45AF-9598-CFE023804337}" type="pres">
      <dgm:prSet presAssocID="{358D2FC1-277C-4E8E-B5D3-9E6CD277957E}" presName="parentText" presStyleLbl="node1" presStyleIdx="0" presStyleCnt="5">
        <dgm:presLayoutVars>
          <dgm:chMax val="1"/>
          <dgm:bulletEnabled val="1"/>
        </dgm:presLayoutVars>
      </dgm:prSet>
      <dgm:spPr/>
    </dgm:pt>
    <dgm:pt modelId="{01F022A0-EF27-4D3B-9AC1-4104C163B87A}" type="pres">
      <dgm:prSet presAssocID="{358D2FC1-277C-4E8E-B5D3-9E6CD277957E}" presName="descendantText" presStyleLbl="alignAccFollowNode1" presStyleIdx="0" presStyleCnt="5">
        <dgm:presLayoutVars>
          <dgm:bulletEnabled val="1"/>
        </dgm:presLayoutVars>
      </dgm:prSet>
      <dgm:spPr/>
    </dgm:pt>
    <dgm:pt modelId="{06DC0468-08A0-478F-8F20-225D2A1E0384}" type="pres">
      <dgm:prSet presAssocID="{4269F49B-08E1-462C-8A09-C74698045507}" presName="sp" presStyleCnt="0"/>
      <dgm:spPr/>
    </dgm:pt>
    <dgm:pt modelId="{985225FA-D7E7-4FDD-B107-0327A075A3A4}" type="pres">
      <dgm:prSet presAssocID="{2D1C5C4A-5100-4898-B9B2-BCC4930C73DC}" presName="linNode" presStyleCnt="0"/>
      <dgm:spPr/>
    </dgm:pt>
    <dgm:pt modelId="{BC4F5DEA-E3BD-4CC5-9CF3-66E1D747074D}" type="pres">
      <dgm:prSet presAssocID="{2D1C5C4A-5100-4898-B9B2-BCC4930C73DC}" presName="parentText" presStyleLbl="node1" presStyleIdx="1" presStyleCnt="5">
        <dgm:presLayoutVars>
          <dgm:chMax val="1"/>
          <dgm:bulletEnabled val="1"/>
        </dgm:presLayoutVars>
      </dgm:prSet>
      <dgm:spPr/>
    </dgm:pt>
    <dgm:pt modelId="{8AC48975-BFD9-440D-86B3-317DEA617381}" type="pres">
      <dgm:prSet presAssocID="{2D1C5C4A-5100-4898-B9B2-BCC4930C73DC}" presName="descendantText" presStyleLbl="alignAccFollowNode1" presStyleIdx="1" presStyleCnt="5">
        <dgm:presLayoutVars>
          <dgm:bulletEnabled val="1"/>
        </dgm:presLayoutVars>
      </dgm:prSet>
      <dgm:spPr/>
    </dgm:pt>
    <dgm:pt modelId="{F7405F64-8C0D-40F3-BB1C-5AF12711EB76}" type="pres">
      <dgm:prSet presAssocID="{AD970AB9-9855-4408-BA10-0FDF033DA589}" presName="sp" presStyleCnt="0"/>
      <dgm:spPr/>
    </dgm:pt>
    <dgm:pt modelId="{A73DE78B-F0CA-48C0-85BB-9A04D47EE905}" type="pres">
      <dgm:prSet presAssocID="{B7C85501-1450-4CAB-BFC2-83EA423949BF}" presName="linNode" presStyleCnt="0"/>
      <dgm:spPr/>
    </dgm:pt>
    <dgm:pt modelId="{A8C65BEA-8D11-44C1-AE5F-213027361191}" type="pres">
      <dgm:prSet presAssocID="{B7C85501-1450-4CAB-BFC2-83EA423949BF}" presName="parentText" presStyleLbl="node1" presStyleIdx="2" presStyleCnt="5">
        <dgm:presLayoutVars>
          <dgm:chMax val="1"/>
          <dgm:bulletEnabled val="1"/>
        </dgm:presLayoutVars>
      </dgm:prSet>
      <dgm:spPr/>
    </dgm:pt>
    <dgm:pt modelId="{114DB49E-BE77-4E83-933A-9BB85F28C216}" type="pres">
      <dgm:prSet presAssocID="{B7C85501-1450-4CAB-BFC2-83EA423949BF}" presName="descendantText" presStyleLbl="alignAccFollowNode1" presStyleIdx="2" presStyleCnt="5">
        <dgm:presLayoutVars>
          <dgm:bulletEnabled val="1"/>
        </dgm:presLayoutVars>
      </dgm:prSet>
      <dgm:spPr/>
    </dgm:pt>
    <dgm:pt modelId="{236B2196-7004-4113-896B-F1530ED01281}" type="pres">
      <dgm:prSet presAssocID="{D4C2D67F-7F2E-4157-9D8E-F74C8B5F026A}" presName="sp" presStyleCnt="0"/>
      <dgm:spPr/>
    </dgm:pt>
    <dgm:pt modelId="{B70F6010-AB40-4B36-B075-0D215520D4B0}" type="pres">
      <dgm:prSet presAssocID="{4E76040F-4BC9-4EA2-BEAF-0E2F7518A813}" presName="linNode" presStyleCnt="0"/>
      <dgm:spPr/>
    </dgm:pt>
    <dgm:pt modelId="{1D92E1CC-4B11-4E29-A63C-3745959BCF41}" type="pres">
      <dgm:prSet presAssocID="{4E76040F-4BC9-4EA2-BEAF-0E2F7518A813}" presName="parentText" presStyleLbl="node1" presStyleIdx="3" presStyleCnt="5">
        <dgm:presLayoutVars>
          <dgm:chMax val="1"/>
          <dgm:bulletEnabled val="1"/>
        </dgm:presLayoutVars>
      </dgm:prSet>
      <dgm:spPr/>
    </dgm:pt>
    <dgm:pt modelId="{0A94DE64-DF06-48C8-A920-D4C78BF4ED4F}" type="pres">
      <dgm:prSet presAssocID="{4E76040F-4BC9-4EA2-BEAF-0E2F7518A813}" presName="descendantText" presStyleLbl="alignAccFollowNode1" presStyleIdx="3" presStyleCnt="5">
        <dgm:presLayoutVars>
          <dgm:bulletEnabled val="1"/>
        </dgm:presLayoutVars>
      </dgm:prSet>
      <dgm:spPr/>
    </dgm:pt>
    <dgm:pt modelId="{F4FE7DDD-92B4-465C-A48E-1F958E516F4F}" type="pres">
      <dgm:prSet presAssocID="{1CB4C7EC-62D6-4A7A-9E29-DCB57E7ACB6E}" presName="sp" presStyleCnt="0"/>
      <dgm:spPr/>
    </dgm:pt>
    <dgm:pt modelId="{31B0C8F3-43DA-476A-AEE5-2C3BE2C62B64}" type="pres">
      <dgm:prSet presAssocID="{ABB1EFBA-5AB3-4A18-B89F-86E8D3C214F7}" presName="linNode" presStyleCnt="0"/>
      <dgm:spPr/>
    </dgm:pt>
    <dgm:pt modelId="{65BCC4A9-74F5-41FB-9AEB-72B69DDB7258}" type="pres">
      <dgm:prSet presAssocID="{ABB1EFBA-5AB3-4A18-B89F-86E8D3C214F7}" presName="parentText" presStyleLbl="node1" presStyleIdx="4" presStyleCnt="5">
        <dgm:presLayoutVars>
          <dgm:chMax val="1"/>
          <dgm:bulletEnabled val="1"/>
        </dgm:presLayoutVars>
      </dgm:prSet>
      <dgm:spPr/>
    </dgm:pt>
    <dgm:pt modelId="{74E78089-D9E9-4BA4-A42E-1CA602CD3278}" type="pres">
      <dgm:prSet presAssocID="{ABB1EFBA-5AB3-4A18-B89F-86E8D3C214F7}" presName="descendantText" presStyleLbl="alignAccFollowNode1" presStyleIdx="4" presStyleCnt="5">
        <dgm:presLayoutVars>
          <dgm:bulletEnabled val="1"/>
        </dgm:presLayoutVars>
      </dgm:prSet>
      <dgm:spPr/>
    </dgm:pt>
  </dgm:ptLst>
  <dgm:cxnLst>
    <dgm:cxn modelId="{52D6D406-2ABD-49D5-BCDC-DC8DF8F5C713}" type="presOf" srcId="{75DFDFB4-0886-4527-8BB1-4622057E4D0A}" destId="{114DB49E-BE77-4E83-933A-9BB85F28C216}" srcOrd="0" destOrd="0" presId="urn:microsoft.com/office/officeart/2005/8/layout/vList5"/>
    <dgm:cxn modelId="{C4C0C512-D2BC-416A-AC4E-6960D2A4CAC2}" srcId="{B7C85501-1450-4CAB-BFC2-83EA423949BF}" destId="{75DFDFB4-0886-4527-8BB1-4622057E4D0A}" srcOrd="0" destOrd="0" parTransId="{A76FCD11-B1BE-476C-9A33-8581E00ED3D7}" sibTransId="{2208B8D4-11FB-482B-9028-F3C45D75F4D6}"/>
    <dgm:cxn modelId="{23EDC01B-738C-4BF5-99E0-EB5E1BC8AFA1}" type="presOf" srcId="{CAC22828-D82E-49A8-B5B0-2C56A4BDD43D}" destId="{8AC48975-BFD9-440D-86B3-317DEA617381}" srcOrd="0" destOrd="0" presId="urn:microsoft.com/office/officeart/2005/8/layout/vList5"/>
    <dgm:cxn modelId="{54CB101C-0B96-4A36-BA47-D57CB2CF8E46}" type="presOf" srcId="{BD367B0E-CA0F-4C30-95B2-2FC1F52D4CB5}" destId="{74E78089-D9E9-4BA4-A42E-1CA602CD3278}" srcOrd="0" destOrd="0" presId="urn:microsoft.com/office/officeart/2005/8/layout/vList5"/>
    <dgm:cxn modelId="{5D40B91C-62DB-4B35-95F2-E3EED4387671}" type="presOf" srcId="{292CA1E0-B1AD-476B-B69B-D223E6B8B14A}" destId="{0A94DE64-DF06-48C8-A920-D4C78BF4ED4F}" srcOrd="0" destOrd="0" presId="urn:microsoft.com/office/officeart/2005/8/layout/vList5"/>
    <dgm:cxn modelId="{ABF9F427-7B20-45DA-B63C-6E24A34EF50C}" srcId="{4E76040F-4BC9-4EA2-BEAF-0E2F7518A813}" destId="{292CA1E0-B1AD-476B-B69B-D223E6B8B14A}" srcOrd="0" destOrd="0" parTransId="{D84732A1-8E9C-48F2-87B8-305F3093901E}" sibTransId="{3325C4BD-4D55-4824-AE67-B831A63AA5DF}"/>
    <dgm:cxn modelId="{1FEB6D60-8646-487D-BAC4-E9EACA6BE54A}" srcId="{ABB1EFBA-5AB3-4A18-B89F-86E8D3C214F7}" destId="{BD367B0E-CA0F-4C30-95B2-2FC1F52D4CB5}" srcOrd="0" destOrd="0" parTransId="{76997AB1-3A89-4710-A1A7-D028DBED75DC}" sibTransId="{26DC431D-531A-43F7-9F0A-ADDE89A5318F}"/>
    <dgm:cxn modelId="{CB4C0F67-CA99-4894-914B-6051AFE86623}" srcId="{757FB15B-1D78-470F-B7BE-99EE35B5C3AB}" destId="{2D1C5C4A-5100-4898-B9B2-BCC4930C73DC}" srcOrd="1" destOrd="0" parTransId="{8DBC10F3-E6BE-4BD2-9196-49259B74592B}" sibTransId="{AD970AB9-9855-4408-BA10-0FDF033DA589}"/>
    <dgm:cxn modelId="{25E80F6B-07B3-45F6-9C96-5B2338AADEA9}" type="presOf" srcId="{48BC1E28-C807-40F0-8CFD-D2641F3788FC}" destId="{01F022A0-EF27-4D3B-9AC1-4104C163B87A}" srcOrd="0" destOrd="0" presId="urn:microsoft.com/office/officeart/2005/8/layout/vList5"/>
    <dgm:cxn modelId="{B13A6F4F-0CBE-44EB-AB07-4AC3D6F6D746}" type="presOf" srcId="{2D1C5C4A-5100-4898-B9B2-BCC4930C73DC}" destId="{BC4F5DEA-E3BD-4CC5-9CF3-66E1D747074D}" srcOrd="0" destOrd="0" presId="urn:microsoft.com/office/officeart/2005/8/layout/vList5"/>
    <dgm:cxn modelId="{7068D674-57AB-4AC9-BA97-E663C1497F30}" type="presOf" srcId="{757FB15B-1D78-470F-B7BE-99EE35B5C3AB}" destId="{34F28C38-275C-4DE0-B4D9-C6DEA50CD754}" srcOrd="0" destOrd="0" presId="urn:microsoft.com/office/officeart/2005/8/layout/vList5"/>
    <dgm:cxn modelId="{C4C2608C-CE25-42BC-B03C-1CD656F17589}" srcId="{757FB15B-1D78-470F-B7BE-99EE35B5C3AB}" destId="{ABB1EFBA-5AB3-4A18-B89F-86E8D3C214F7}" srcOrd="4" destOrd="0" parTransId="{F46FF24A-7165-4023-80FA-2159EECCDD14}" sibTransId="{EAFE358F-C632-43C2-A39E-3926B53890B9}"/>
    <dgm:cxn modelId="{07E5CA9D-385D-428D-87B0-AD2325433345}" type="presOf" srcId="{B7C85501-1450-4CAB-BFC2-83EA423949BF}" destId="{A8C65BEA-8D11-44C1-AE5F-213027361191}" srcOrd="0" destOrd="0" presId="urn:microsoft.com/office/officeart/2005/8/layout/vList5"/>
    <dgm:cxn modelId="{DCF1B4AB-A70B-4540-9594-1196D0A96F95}" type="presOf" srcId="{4E76040F-4BC9-4EA2-BEAF-0E2F7518A813}" destId="{1D92E1CC-4B11-4E29-A63C-3745959BCF41}" srcOrd="0" destOrd="0" presId="urn:microsoft.com/office/officeart/2005/8/layout/vList5"/>
    <dgm:cxn modelId="{0A5DF9AF-0320-40CD-AA11-10490230639B}" type="presOf" srcId="{ABB1EFBA-5AB3-4A18-B89F-86E8D3C214F7}" destId="{65BCC4A9-74F5-41FB-9AEB-72B69DDB7258}" srcOrd="0" destOrd="0" presId="urn:microsoft.com/office/officeart/2005/8/layout/vList5"/>
    <dgm:cxn modelId="{1947C4B8-6F52-4276-8E37-57261B762B26}" srcId="{358D2FC1-277C-4E8E-B5D3-9E6CD277957E}" destId="{48BC1E28-C807-40F0-8CFD-D2641F3788FC}" srcOrd="0" destOrd="0" parTransId="{A138BFCB-12FD-44B5-AEEF-357CCCD11C0D}" sibTransId="{6F3BAB10-FB1A-44A4-AFE4-31E743049F5F}"/>
    <dgm:cxn modelId="{A0FC12C2-CCA8-4FCE-A252-2161D201F058}" srcId="{2D1C5C4A-5100-4898-B9B2-BCC4930C73DC}" destId="{CAC22828-D82E-49A8-B5B0-2C56A4BDD43D}" srcOrd="0" destOrd="0" parTransId="{8C9F97F4-1DA8-4DE2-BD89-EB436C51FFB5}" sibTransId="{75484796-A944-4A32-B7D9-2D9AD202B30A}"/>
    <dgm:cxn modelId="{051FE0C8-62EF-485F-AD18-3DD778307BB4}" srcId="{757FB15B-1D78-470F-B7BE-99EE35B5C3AB}" destId="{358D2FC1-277C-4E8E-B5D3-9E6CD277957E}" srcOrd="0" destOrd="0" parTransId="{55B5F5BD-921B-454E-9E6A-85FC2695EDA2}" sibTransId="{4269F49B-08E1-462C-8A09-C74698045507}"/>
    <dgm:cxn modelId="{DCFA3FCA-DA4C-43FB-BC05-9E2938F90490}" srcId="{757FB15B-1D78-470F-B7BE-99EE35B5C3AB}" destId="{B7C85501-1450-4CAB-BFC2-83EA423949BF}" srcOrd="2" destOrd="0" parTransId="{B08E4641-CC2E-40FA-8D69-C1B4975394D6}" sibTransId="{D4C2D67F-7F2E-4157-9D8E-F74C8B5F026A}"/>
    <dgm:cxn modelId="{F99880DB-8B9B-47D9-A033-7395311C917E}" type="presOf" srcId="{358D2FC1-277C-4E8E-B5D3-9E6CD277957E}" destId="{A8504C0F-A3D8-45AF-9598-CFE023804337}" srcOrd="0" destOrd="0" presId="urn:microsoft.com/office/officeart/2005/8/layout/vList5"/>
    <dgm:cxn modelId="{2029D2EB-54C7-4707-93AB-603441A8A794}" srcId="{757FB15B-1D78-470F-B7BE-99EE35B5C3AB}" destId="{4E76040F-4BC9-4EA2-BEAF-0E2F7518A813}" srcOrd="3" destOrd="0" parTransId="{DAEE21B9-E51D-42EC-9B23-E82CBC7C0BFF}" sibTransId="{1CB4C7EC-62D6-4A7A-9E29-DCB57E7ACB6E}"/>
    <dgm:cxn modelId="{5B60208E-372B-4895-B3AC-5A652BDBF037}" type="presParOf" srcId="{34F28C38-275C-4DE0-B4D9-C6DEA50CD754}" destId="{3B00868B-03C6-4B99-8F45-FD06AF82776D}" srcOrd="0" destOrd="0" presId="urn:microsoft.com/office/officeart/2005/8/layout/vList5"/>
    <dgm:cxn modelId="{0FB76C8F-592F-4AC4-B03E-18B58058B013}" type="presParOf" srcId="{3B00868B-03C6-4B99-8F45-FD06AF82776D}" destId="{A8504C0F-A3D8-45AF-9598-CFE023804337}" srcOrd="0" destOrd="0" presId="urn:microsoft.com/office/officeart/2005/8/layout/vList5"/>
    <dgm:cxn modelId="{1D2B0AF1-233C-4E7A-9E30-9DD027C8E6CA}" type="presParOf" srcId="{3B00868B-03C6-4B99-8F45-FD06AF82776D}" destId="{01F022A0-EF27-4D3B-9AC1-4104C163B87A}" srcOrd="1" destOrd="0" presId="urn:microsoft.com/office/officeart/2005/8/layout/vList5"/>
    <dgm:cxn modelId="{DD0C637A-BDB6-450C-912D-492D01C7F1F3}" type="presParOf" srcId="{34F28C38-275C-4DE0-B4D9-C6DEA50CD754}" destId="{06DC0468-08A0-478F-8F20-225D2A1E0384}" srcOrd="1" destOrd="0" presId="urn:microsoft.com/office/officeart/2005/8/layout/vList5"/>
    <dgm:cxn modelId="{075E7F8B-F1F4-4F8D-9B4B-C28ECD2587F8}" type="presParOf" srcId="{34F28C38-275C-4DE0-B4D9-C6DEA50CD754}" destId="{985225FA-D7E7-4FDD-B107-0327A075A3A4}" srcOrd="2" destOrd="0" presId="urn:microsoft.com/office/officeart/2005/8/layout/vList5"/>
    <dgm:cxn modelId="{EA7CF59E-D677-42CF-A152-72FFAD890B41}" type="presParOf" srcId="{985225FA-D7E7-4FDD-B107-0327A075A3A4}" destId="{BC4F5DEA-E3BD-4CC5-9CF3-66E1D747074D}" srcOrd="0" destOrd="0" presId="urn:microsoft.com/office/officeart/2005/8/layout/vList5"/>
    <dgm:cxn modelId="{A978CA6C-6B2E-41CF-AB03-CDD540BF4D01}" type="presParOf" srcId="{985225FA-D7E7-4FDD-B107-0327A075A3A4}" destId="{8AC48975-BFD9-440D-86B3-317DEA617381}" srcOrd="1" destOrd="0" presId="urn:microsoft.com/office/officeart/2005/8/layout/vList5"/>
    <dgm:cxn modelId="{9CEEA59F-7E8E-4BA6-9166-11AC955AB16A}" type="presParOf" srcId="{34F28C38-275C-4DE0-B4D9-C6DEA50CD754}" destId="{F7405F64-8C0D-40F3-BB1C-5AF12711EB76}" srcOrd="3" destOrd="0" presId="urn:microsoft.com/office/officeart/2005/8/layout/vList5"/>
    <dgm:cxn modelId="{542D5EE9-F901-48FA-9247-22361391B39D}" type="presParOf" srcId="{34F28C38-275C-4DE0-B4D9-C6DEA50CD754}" destId="{A73DE78B-F0CA-48C0-85BB-9A04D47EE905}" srcOrd="4" destOrd="0" presId="urn:microsoft.com/office/officeart/2005/8/layout/vList5"/>
    <dgm:cxn modelId="{371D2CBA-979D-4C82-B6F7-8CF6045D9FB2}" type="presParOf" srcId="{A73DE78B-F0CA-48C0-85BB-9A04D47EE905}" destId="{A8C65BEA-8D11-44C1-AE5F-213027361191}" srcOrd="0" destOrd="0" presId="urn:microsoft.com/office/officeart/2005/8/layout/vList5"/>
    <dgm:cxn modelId="{883439AB-90FF-4493-852D-383AED359231}" type="presParOf" srcId="{A73DE78B-F0CA-48C0-85BB-9A04D47EE905}" destId="{114DB49E-BE77-4E83-933A-9BB85F28C216}" srcOrd="1" destOrd="0" presId="urn:microsoft.com/office/officeart/2005/8/layout/vList5"/>
    <dgm:cxn modelId="{76412863-7687-4341-9B98-B7CF4A476B76}" type="presParOf" srcId="{34F28C38-275C-4DE0-B4D9-C6DEA50CD754}" destId="{236B2196-7004-4113-896B-F1530ED01281}" srcOrd="5" destOrd="0" presId="urn:microsoft.com/office/officeart/2005/8/layout/vList5"/>
    <dgm:cxn modelId="{986D2A77-8AF1-486D-9D1F-DAE61A7B40C3}" type="presParOf" srcId="{34F28C38-275C-4DE0-B4D9-C6DEA50CD754}" destId="{B70F6010-AB40-4B36-B075-0D215520D4B0}" srcOrd="6" destOrd="0" presId="urn:microsoft.com/office/officeart/2005/8/layout/vList5"/>
    <dgm:cxn modelId="{5AB07400-B45A-484A-982D-3E057F5EF888}" type="presParOf" srcId="{B70F6010-AB40-4B36-B075-0D215520D4B0}" destId="{1D92E1CC-4B11-4E29-A63C-3745959BCF41}" srcOrd="0" destOrd="0" presId="urn:microsoft.com/office/officeart/2005/8/layout/vList5"/>
    <dgm:cxn modelId="{E79FEA8A-EE31-4CE7-A870-955486CC1E07}" type="presParOf" srcId="{B70F6010-AB40-4B36-B075-0D215520D4B0}" destId="{0A94DE64-DF06-48C8-A920-D4C78BF4ED4F}" srcOrd="1" destOrd="0" presId="urn:microsoft.com/office/officeart/2005/8/layout/vList5"/>
    <dgm:cxn modelId="{9AF81021-843A-4711-AE69-7DB3E76BB7F9}" type="presParOf" srcId="{34F28C38-275C-4DE0-B4D9-C6DEA50CD754}" destId="{F4FE7DDD-92B4-465C-A48E-1F958E516F4F}" srcOrd="7" destOrd="0" presId="urn:microsoft.com/office/officeart/2005/8/layout/vList5"/>
    <dgm:cxn modelId="{4AC307A3-E54C-4743-9FED-00F1156D7453}" type="presParOf" srcId="{34F28C38-275C-4DE0-B4D9-C6DEA50CD754}" destId="{31B0C8F3-43DA-476A-AEE5-2C3BE2C62B64}" srcOrd="8" destOrd="0" presId="urn:microsoft.com/office/officeart/2005/8/layout/vList5"/>
    <dgm:cxn modelId="{4629CE91-2D43-41E1-9F1B-BBA82DB2276F}" type="presParOf" srcId="{31B0C8F3-43DA-476A-AEE5-2C3BE2C62B64}" destId="{65BCC4A9-74F5-41FB-9AEB-72B69DDB7258}" srcOrd="0" destOrd="0" presId="urn:microsoft.com/office/officeart/2005/8/layout/vList5"/>
    <dgm:cxn modelId="{00FF18C4-CA0F-4C79-9FA9-B646ECA0B0A0}" type="presParOf" srcId="{31B0C8F3-43DA-476A-AEE5-2C3BE2C62B64}" destId="{74E78089-D9E9-4BA4-A42E-1CA602CD327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87320F-1F1D-4990-9301-9FFD6087CFE7}" type="doc">
      <dgm:prSet loTypeId="urn:microsoft.com/office/officeart/2005/8/layout/vList3" loCatId="list" qsTypeId="urn:microsoft.com/office/officeart/2005/8/quickstyle/simple1" qsCatId="simple" csTypeId="urn:microsoft.com/office/officeart/2005/8/colors/accent6_2" csCatId="accent6" phldr="1"/>
      <dgm:spPr/>
    </dgm:pt>
    <dgm:pt modelId="{F774B12E-7230-42AE-9A5E-C49C3B6741F0}">
      <dgm:prSet phldrT="[Text]"/>
      <dgm:spPr/>
      <dgm:t>
        <a:bodyPr/>
        <a:lstStyle/>
        <a:p>
          <a:r>
            <a:rPr lang="en-GB" noProof="0" dirty="0"/>
            <a:t>SMEs are often seen as the first step in the growth to a large firm, this growth comes often in stages</a:t>
          </a:r>
        </a:p>
      </dgm:t>
    </dgm:pt>
    <dgm:pt modelId="{6062E404-7D1D-47D4-B187-244933827C86}" type="parTrans" cxnId="{55DD2B49-AAD1-4B71-888A-962355220EC9}">
      <dgm:prSet/>
      <dgm:spPr/>
      <dgm:t>
        <a:bodyPr/>
        <a:lstStyle/>
        <a:p>
          <a:endParaRPr lang="en-GB" noProof="0" dirty="0"/>
        </a:p>
      </dgm:t>
    </dgm:pt>
    <dgm:pt modelId="{2D9861B2-4A5A-41C3-A2BE-C6EEEF87F3FB}" type="sibTrans" cxnId="{55DD2B49-AAD1-4B71-888A-962355220EC9}">
      <dgm:prSet/>
      <dgm:spPr/>
      <dgm:t>
        <a:bodyPr/>
        <a:lstStyle/>
        <a:p>
          <a:endParaRPr lang="en-GB" noProof="0" dirty="0"/>
        </a:p>
      </dgm:t>
    </dgm:pt>
    <dgm:pt modelId="{F6CBEB9C-3EA0-49D4-BC80-5731AC41300B}">
      <dgm:prSet phldrT="[Text]"/>
      <dgm:spPr/>
      <dgm:t>
        <a:bodyPr/>
        <a:lstStyle/>
        <a:p>
          <a:r>
            <a:rPr lang="en-GB" noProof="0" dirty="0"/>
            <a:t>Definitions of SMEs vary between countries but most rely on quantitative criteria (turnover, number of employees, etc.)</a:t>
          </a:r>
        </a:p>
      </dgm:t>
    </dgm:pt>
    <dgm:pt modelId="{48E4D02F-93E2-4DEE-9557-AEA5F3AC9432}" type="parTrans" cxnId="{3D06C64B-3896-433A-AC67-1FA133DFDC2B}">
      <dgm:prSet/>
      <dgm:spPr/>
      <dgm:t>
        <a:bodyPr/>
        <a:lstStyle/>
        <a:p>
          <a:endParaRPr lang="en-GB" noProof="0" dirty="0"/>
        </a:p>
      </dgm:t>
    </dgm:pt>
    <dgm:pt modelId="{36286906-F01D-431E-B45E-5BD1EB095E47}" type="sibTrans" cxnId="{3D06C64B-3896-433A-AC67-1FA133DFDC2B}">
      <dgm:prSet/>
      <dgm:spPr/>
      <dgm:t>
        <a:bodyPr/>
        <a:lstStyle/>
        <a:p>
          <a:endParaRPr lang="en-GB" noProof="0" dirty="0"/>
        </a:p>
      </dgm:t>
    </dgm:pt>
    <dgm:pt modelId="{E84FB8D4-85CA-4A37-95DC-F22BEB888904}">
      <dgm:prSet phldrT="[Text]"/>
      <dgm:spPr/>
      <dgm:t>
        <a:bodyPr/>
        <a:lstStyle/>
        <a:p>
          <a:r>
            <a:rPr lang="en-GB" noProof="0" dirty="0"/>
            <a:t>SMEs have specific character and resource endowments that distinguish them from larger companies</a:t>
          </a:r>
        </a:p>
      </dgm:t>
    </dgm:pt>
    <dgm:pt modelId="{4D424A5B-ADCA-4B2C-963D-91A40DB370C4}" type="parTrans" cxnId="{A5B26B1C-2E7B-4508-9678-2F90B0E474F8}">
      <dgm:prSet/>
      <dgm:spPr/>
      <dgm:t>
        <a:bodyPr/>
        <a:lstStyle/>
        <a:p>
          <a:endParaRPr lang="en-GB" noProof="0" dirty="0"/>
        </a:p>
      </dgm:t>
    </dgm:pt>
    <dgm:pt modelId="{D6A470E1-2680-4E6C-B5D1-AFA8844350B9}" type="sibTrans" cxnId="{A5B26B1C-2E7B-4508-9678-2F90B0E474F8}">
      <dgm:prSet/>
      <dgm:spPr/>
      <dgm:t>
        <a:bodyPr/>
        <a:lstStyle/>
        <a:p>
          <a:endParaRPr lang="en-GB" noProof="0" dirty="0"/>
        </a:p>
      </dgm:t>
    </dgm:pt>
    <dgm:pt modelId="{000FC2C1-4D37-48F6-BA55-8D99101384CD}">
      <dgm:prSet phldrT="[Text]"/>
      <dgm:spPr/>
      <dgm:t>
        <a:bodyPr/>
        <a:lstStyle/>
        <a:p>
          <a:r>
            <a:rPr lang="en-GB" noProof="0" dirty="0"/>
            <a:t>SMEs are the major contributor to the economy</a:t>
          </a:r>
        </a:p>
      </dgm:t>
    </dgm:pt>
    <dgm:pt modelId="{942AA4E0-BEF6-4ADA-81A9-5D5C0FB09F01}" type="parTrans" cxnId="{1784D92E-9C53-4369-AFBB-38B020447817}">
      <dgm:prSet/>
      <dgm:spPr/>
      <dgm:t>
        <a:bodyPr/>
        <a:lstStyle/>
        <a:p>
          <a:endParaRPr lang="en-GB" noProof="0" dirty="0"/>
        </a:p>
      </dgm:t>
    </dgm:pt>
    <dgm:pt modelId="{59AE1748-E167-4182-82ED-E6E07055FF6E}" type="sibTrans" cxnId="{1784D92E-9C53-4369-AFBB-38B020447817}">
      <dgm:prSet/>
      <dgm:spPr/>
      <dgm:t>
        <a:bodyPr/>
        <a:lstStyle/>
        <a:p>
          <a:endParaRPr lang="en-GB" noProof="0" dirty="0"/>
        </a:p>
      </dgm:t>
    </dgm:pt>
    <dgm:pt modelId="{0233F829-C62D-4551-833D-332C81168002}">
      <dgm:prSet phldrT="[Text]"/>
      <dgm:spPr/>
      <dgm:t>
        <a:bodyPr/>
        <a:lstStyle/>
        <a:p>
          <a:r>
            <a:rPr lang="en-GB" noProof="0" dirty="0"/>
            <a:t>Many SMEs are family owned</a:t>
          </a:r>
        </a:p>
      </dgm:t>
    </dgm:pt>
    <dgm:pt modelId="{75FCD0C8-BA81-4CBB-BFFF-0AE795526C25}" type="parTrans" cxnId="{5FD061FA-F15A-4264-9822-97A8785C4A38}">
      <dgm:prSet/>
      <dgm:spPr/>
      <dgm:t>
        <a:bodyPr/>
        <a:lstStyle/>
        <a:p>
          <a:endParaRPr lang="en-GB" noProof="0" dirty="0"/>
        </a:p>
      </dgm:t>
    </dgm:pt>
    <dgm:pt modelId="{7487306B-8916-4B37-B39F-140C50A812C0}" type="sibTrans" cxnId="{5FD061FA-F15A-4264-9822-97A8785C4A38}">
      <dgm:prSet/>
      <dgm:spPr/>
      <dgm:t>
        <a:bodyPr/>
        <a:lstStyle/>
        <a:p>
          <a:endParaRPr lang="en-GB" noProof="0" dirty="0"/>
        </a:p>
      </dgm:t>
    </dgm:pt>
    <dgm:pt modelId="{EF164628-BA3A-435E-A556-720EDBB8F874}" type="pres">
      <dgm:prSet presAssocID="{F987320F-1F1D-4990-9301-9FFD6087CFE7}" presName="linearFlow" presStyleCnt="0">
        <dgm:presLayoutVars>
          <dgm:dir/>
          <dgm:resizeHandles val="exact"/>
        </dgm:presLayoutVars>
      </dgm:prSet>
      <dgm:spPr/>
    </dgm:pt>
    <dgm:pt modelId="{BE50C9B4-0BC6-480B-B50F-2870B781E178}" type="pres">
      <dgm:prSet presAssocID="{000FC2C1-4D37-48F6-BA55-8D99101384CD}" presName="composite" presStyleCnt="0"/>
      <dgm:spPr/>
    </dgm:pt>
    <dgm:pt modelId="{89DF400B-F64B-423C-B167-6D46C139F64A}" type="pres">
      <dgm:prSet presAssocID="{000FC2C1-4D37-48F6-BA55-8D99101384CD}"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86511DFA-4164-4A51-A9E7-9EEDFFF2EA7D}" type="pres">
      <dgm:prSet presAssocID="{000FC2C1-4D37-48F6-BA55-8D99101384CD}" presName="txShp" presStyleLbl="node1" presStyleIdx="0" presStyleCnt="5">
        <dgm:presLayoutVars>
          <dgm:bulletEnabled val="1"/>
        </dgm:presLayoutVars>
      </dgm:prSet>
      <dgm:spPr/>
    </dgm:pt>
    <dgm:pt modelId="{16C2F9F0-3E75-4577-A7F9-4BEDA1269FC8}" type="pres">
      <dgm:prSet presAssocID="{59AE1748-E167-4182-82ED-E6E07055FF6E}" presName="spacing" presStyleCnt="0"/>
      <dgm:spPr/>
    </dgm:pt>
    <dgm:pt modelId="{F00F8165-4860-48E1-B168-DB8C957465BC}" type="pres">
      <dgm:prSet presAssocID="{F774B12E-7230-42AE-9A5E-C49C3B6741F0}" presName="composite" presStyleCnt="0"/>
      <dgm:spPr/>
    </dgm:pt>
    <dgm:pt modelId="{EF942046-5E9B-4F79-A894-3999587A9E3B}" type="pres">
      <dgm:prSet presAssocID="{F774B12E-7230-42AE-9A5E-C49C3B6741F0}" presName="imgShp" presStyleLbl="fgImgPlace1" presStyleIdx="1" presStyleCnt="5"/>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dgm:spPr>
    </dgm:pt>
    <dgm:pt modelId="{2E45C43C-B56D-457C-A9C5-15B79B7B7D6F}" type="pres">
      <dgm:prSet presAssocID="{F774B12E-7230-42AE-9A5E-C49C3B6741F0}" presName="txShp" presStyleLbl="node1" presStyleIdx="1" presStyleCnt="5">
        <dgm:presLayoutVars>
          <dgm:bulletEnabled val="1"/>
        </dgm:presLayoutVars>
      </dgm:prSet>
      <dgm:spPr/>
    </dgm:pt>
    <dgm:pt modelId="{76A927A7-DEEA-4B7C-9E2F-A372BAD3AC65}" type="pres">
      <dgm:prSet presAssocID="{2D9861B2-4A5A-41C3-A2BE-C6EEEF87F3FB}" presName="spacing" presStyleCnt="0"/>
      <dgm:spPr/>
    </dgm:pt>
    <dgm:pt modelId="{AF6D4C46-C3D4-43AF-AB6E-A92E1532467A}" type="pres">
      <dgm:prSet presAssocID="{F6CBEB9C-3EA0-49D4-BC80-5731AC41300B}" presName="composite" presStyleCnt="0"/>
      <dgm:spPr/>
    </dgm:pt>
    <dgm:pt modelId="{8BEEDE03-F917-4F5D-BEDF-FD5BEC2D3743}" type="pres">
      <dgm:prSet presAssocID="{F6CBEB9C-3EA0-49D4-BC80-5731AC41300B}" presName="imgShp" presStyleLbl="fgImgPlace1" presStyleIdx="2" presStyleCnt="5"/>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000" b="-1000"/>
          </a:stretch>
        </a:blipFill>
      </dgm:spPr>
    </dgm:pt>
    <dgm:pt modelId="{6B814098-C8A8-4944-AF9F-98A9E280E40F}" type="pres">
      <dgm:prSet presAssocID="{F6CBEB9C-3EA0-49D4-BC80-5731AC41300B}" presName="txShp" presStyleLbl="node1" presStyleIdx="2" presStyleCnt="5">
        <dgm:presLayoutVars>
          <dgm:bulletEnabled val="1"/>
        </dgm:presLayoutVars>
      </dgm:prSet>
      <dgm:spPr/>
    </dgm:pt>
    <dgm:pt modelId="{62F7ADAA-2881-428B-9DFF-E836A2B08040}" type="pres">
      <dgm:prSet presAssocID="{36286906-F01D-431E-B45E-5BD1EB095E47}" presName="spacing" presStyleCnt="0"/>
      <dgm:spPr/>
    </dgm:pt>
    <dgm:pt modelId="{359EE908-6284-4C82-8EC3-80118B2FF010}" type="pres">
      <dgm:prSet presAssocID="{E84FB8D4-85CA-4A37-95DC-F22BEB888904}" presName="composite" presStyleCnt="0"/>
      <dgm:spPr/>
    </dgm:pt>
    <dgm:pt modelId="{31F79B9C-0979-4AC0-AA6A-2A9A2DFC056B}" type="pres">
      <dgm:prSet presAssocID="{E84FB8D4-85CA-4A37-95DC-F22BEB888904}" presName="imgShp" presStyleLbl="fgImgPlace1" presStyleIdx="3" presStyleCnt="5"/>
      <dgm:spPr>
        <a:blipFill>
          <a:blip xmlns:r="http://schemas.openxmlformats.org/officeDocument/2006/relationships" r:embed="rId7"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dgm:spPr>
    </dgm:pt>
    <dgm:pt modelId="{FBFF4B42-789D-4B77-A471-0A94C0F8A788}" type="pres">
      <dgm:prSet presAssocID="{E84FB8D4-85CA-4A37-95DC-F22BEB888904}" presName="txShp" presStyleLbl="node1" presStyleIdx="3" presStyleCnt="5">
        <dgm:presLayoutVars>
          <dgm:bulletEnabled val="1"/>
        </dgm:presLayoutVars>
      </dgm:prSet>
      <dgm:spPr/>
    </dgm:pt>
    <dgm:pt modelId="{0B5E9630-748E-4C6D-A973-B346323D3AE0}" type="pres">
      <dgm:prSet presAssocID="{D6A470E1-2680-4E6C-B5D1-AFA8844350B9}" presName="spacing" presStyleCnt="0"/>
      <dgm:spPr/>
    </dgm:pt>
    <dgm:pt modelId="{77B399B1-6048-4E6C-9B34-597F1B23E69B}" type="pres">
      <dgm:prSet presAssocID="{0233F829-C62D-4551-833D-332C81168002}" presName="composite" presStyleCnt="0"/>
      <dgm:spPr/>
    </dgm:pt>
    <dgm:pt modelId="{56C8F9D7-4240-4D8A-9C59-C2BA66B2937A}" type="pres">
      <dgm:prSet presAssocID="{0233F829-C62D-4551-833D-332C81168002}" presName="imgShp" presStyleLbl="fgImgPlace1" presStyleIdx="4" presStyleCnt="5"/>
      <dgm:spPr>
        <a:blipFill>
          <a:blip xmlns:r="http://schemas.openxmlformats.org/officeDocument/2006/relationships" r:embed="rId9"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a:stretch>
        </a:blipFill>
      </dgm:spPr>
    </dgm:pt>
    <dgm:pt modelId="{F8D53D6C-E6AA-4C0B-9E01-0F644AA1168E}" type="pres">
      <dgm:prSet presAssocID="{0233F829-C62D-4551-833D-332C81168002}" presName="txShp" presStyleLbl="node1" presStyleIdx="4" presStyleCnt="5">
        <dgm:presLayoutVars>
          <dgm:bulletEnabled val="1"/>
        </dgm:presLayoutVars>
      </dgm:prSet>
      <dgm:spPr/>
    </dgm:pt>
  </dgm:ptLst>
  <dgm:cxnLst>
    <dgm:cxn modelId="{E1EAA003-A248-4C5B-A7D8-A9D06A1CBEE4}" type="presOf" srcId="{000FC2C1-4D37-48F6-BA55-8D99101384CD}" destId="{86511DFA-4164-4A51-A9E7-9EEDFFF2EA7D}" srcOrd="0" destOrd="0" presId="urn:microsoft.com/office/officeart/2005/8/layout/vList3"/>
    <dgm:cxn modelId="{4D233806-214F-4B66-87B8-847A07E9BA69}" type="presOf" srcId="{F987320F-1F1D-4990-9301-9FFD6087CFE7}" destId="{EF164628-BA3A-435E-A556-720EDBB8F874}" srcOrd="0" destOrd="0" presId="urn:microsoft.com/office/officeart/2005/8/layout/vList3"/>
    <dgm:cxn modelId="{A5B26B1C-2E7B-4508-9678-2F90B0E474F8}" srcId="{F987320F-1F1D-4990-9301-9FFD6087CFE7}" destId="{E84FB8D4-85CA-4A37-95DC-F22BEB888904}" srcOrd="3" destOrd="0" parTransId="{4D424A5B-ADCA-4B2C-963D-91A40DB370C4}" sibTransId="{D6A470E1-2680-4E6C-B5D1-AFA8844350B9}"/>
    <dgm:cxn modelId="{1784D92E-9C53-4369-AFBB-38B020447817}" srcId="{F987320F-1F1D-4990-9301-9FFD6087CFE7}" destId="{000FC2C1-4D37-48F6-BA55-8D99101384CD}" srcOrd="0" destOrd="0" parTransId="{942AA4E0-BEF6-4ADA-81A9-5D5C0FB09F01}" sibTransId="{59AE1748-E167-4182-82ED-E6E07055FF6E}"/>
    <dgm:cxn modelId="{B005EB35-62C1-4A74-B2BB-A74B9BC44BBF}" type="presOf" srcId="{E84FB8D4-85CA-4A37-95DC-F22BEB888904}" destId="{FBFF4B42-789D-4B77-A471-0A94C0F8A788}" srcOrd="0" destOrd="0" presId="urn:microsoft.com/office/officeart/2005/8/layout/vList3"/>
    <dgm:cxn modelId="{55DD2B49-AAD1-4B71-888A-962355220EC9}" srcId="{F987320F-1F1D-4990-9301-9FFD6087CFE7}" destId="{F774B12E-7230-42AE-9A5E-C49C3B6741F0}" srcOrd="1" destOrd="0" parTransId="{6062E404-7D1D-47D4-B187-244933827C86}" sibTransId="{2D9861B2-4A5A-41C3-A2BE-C6EEEF87F3FB}"/>
    <dgm:cxn modelId="{3D06C64B-3896-433A-AC67-1FA133DFDC2B}" srcId="{F987320F-1F1D-4990-9301-9FFD6087CFE7}" destId="{F6CBEB9C-3EA0-49D4-BC80-5731AC41300B}" srcOrd="2" destOrd="0" parTransId="{48E4D02F-93E2-4DEE-9557-AEA5F3AC9432}" sibTransId="{36286906-F01D-431E-B45E-5BD1EB095E47}"/>
    <dgm:cxn modelId="{6349B29F-16B4-42DC-A09B-9319B151DB09}" type="presOf" srcId="{F774B12E-7230-42AE-9A5E-C49C3B6741F0}" destId="{2E45C43C-B56D-457C-A9C5-15B79B7B7D6F}" srcOrd="0" destOrd="0" presId="urn:microsoft.com/office/officeart/2005/8/layout/vList3"/>
    <dgm:cxn modelId="{2E0DE2C1-A26C-4E0D-B8FE-738402EA43C0}" type="presOf" srcId="{0233F829-C62D-4551-833D-332C81168002}" destId="{F8D53D6C-E6AA-4C0B-9E01-0F644AA1168E}" srcOrd="0" destOrd="0" presId="urn:microsoft.com/office/officeart/2005/8/layout/vList3"/>
    <dgm:cxn modelId="{6551D7F3-2490-477E-B156-16616CC1A4A2}" type="presOf" srcId="{F6CBEB9C-3EA0-49D4-BC80-5731AC41300B}" destId="{6B814098-C8A8-4944-AF9F-98A9E280E40F}" srcOrd="0" destOrd="0" presId="urn:microsoft.com/office/officeart/2005/8/layout/vList3"/>
    <dgm:cxn modelId="{5FD061FA-F15A-4264-9822-97A8785C4A38}" srcId="{F987320F-1F1D-4990-9301-9FFD6087CFE7}" destId="{0233F829-C62D-4551-833D-332C81168002}" srcOrd="4" destOrd="0" parTransId="{75FCD0C8-BA81-4CBB-BFFF-0AE795526C25}" sibTransId="{7487306B-8916-4B37-B39F-140C50A812C0}"/>
    <dgm:cxn modelId="{EB942267-D08F-4F6E-9D0F-EF951E955F8A}" type="presParOf" srcId="{EF164628-BA3A-435E-A556-720EDBB8F874}" destId="{BE50C9B4-0BC6-480B-B50F-2870B781E178}" srcOrd="0" destOrd="0" presId="urn:microsoft.com/office/officeart/2005/8/layout/vList3"/>
    <dgm:cxn modelId="{E4C3EB65-3E8A-443F-A2E8-B9D2357A4992}" type="presParOf" srcId="{BE50C9B4-0BC6-480B-B50F-2870B781E178}" destId="{89DF400B-F64B-423C-B167-6D46C139F64A}" srcOrd="0" destOrd="0" presId="urn:microsoft.com/office/officeart/2005/8/layout/vList3"/>
    <dgm:cxn modelId="{714A47C7-ADFE-4F05-A970-BC9FD7ED2E43}" type="presParOf" srcId="{BE50C9B4-0BC6-480B-B50F-2870B781E178}" destId="{86511DFA-4164-4A51-A9E7-9EEDFFF2EA7D}" srcOrd="1" destOrd="0" presId="urn:microsoft.com/office/officeart/2005/8/layout/vList3"/>
    <dgm:cxn modelId="{45D71C24-E021-4D22-AEDC-9B74DCFFE56B}" type="presParOf" srcId="{EF164628-BA3A-435E-A556-720EDBB8F874}" destId="{16C2F9F0-3E75-4577-A7F9-4BEDA1269FC8}" srcOrd="1" destOrd="0" presId="urn:microsoft.com/office/officeart/2005/8/layout/vList3"/>
    <dgm:cxn modelId="{E51ED6F5-4359-4D85-96A0-F4E612BBCDB2}" type="presParOf" srcId="{EF164628-BA3A-435E-A556-720EDBB8F874}" destId="{F00F8165-4860-48E1-B168-DB8C957465BC}" srcOrd="2" destOrd="0" presId="urn:microsoft.com/office/officeart/2005/8/layout/vList3"/>
    <dgm:cxn modelId="{95DCB516-E095-4726-AA56-4CDF7125415C}" type="presParOf" srcId="{F00F8165-4860-48E1-B168-DB8C957465BC}" destId="{EF942046-5E9B-4F79-A894-3999587A9E3B}" srcOrd="0" destOrd="0" presId="urn:microsoft.com/office/officeart/2005/8/layout/vList3"/>
    <dgm:cxn modelId="{2F68D2C9-63A1-4DFA-9964-215F2C96BE2E}" type="presParOf" srcId="{F00F8165-4860-48E1-B168-DB8C957465BC}" destId="{2E45C43C-B56D-457C-A9C5-15B79B7B7D6F}" srcOrd="1" destOrd="0" presId="urn:microsoft.com/office/officeart/2005/8/layout/vList3"/>
    <dgm:cxn modelId="{DA5F125E-768F-466A-8B82-6D3EE0C08FFD}" type="presParOf" srcId="{EF164628-BA3A-435E-A556-720EDBB8F874}" destId="{76A927A7-DEEA-4B7C-9E2F-A372BAD3AC65}" srcOrd="3" destOrd="0" presId="urn:microsoft.com/office/officeart/2005/8/layout/vList3"/>
    <dgm:cxn modelId="{EFD244D2-F168-4D62-849F-4189AA23792F}" type="presParOf" srcId="{EF164628-BA3A-435E-A556-720EDBB8F874}" destId="{AF6D4C46-C3D4-43AF-AB6E-A92E1532467A}" srcOrd="4" destOrd="0" presId="urn:microsoft.com/office/officeart/2005/8/layout/vList3"/>
    <dgm:cxn modelId="{6F790DEF-2874-45F0-93DB-B38AC8A2A7C9}" type="presParOf" srcId="{AF6D4C46-C3D4-43AF-AB6E-A92E1532467A}" destId="{8BEEDE03-F917-4F5D-BEDF-FD5BEC2D3743}" srcOrd="0" destOrd="0" presId="urn:microsoft.com/office/officeart/2005/8/layout/vList3"/>
    <dgm:cxn modelId="{0AF2928D-046C-4B91-92A6-14886CF0AA1B}" type="presParOf" srcId="{AF6D4C46-C3D4-43AF-AB6E-A92E1532467A}" destId="{6B814098-C8A8-4944-AF9F-98A9E280E40F}" srcOrd="1" destOrd="0" presId="urn:microsoft.com/office/officeart/2005/8/layout/vList3"/>
    <dgm:cxn modelId="{9957D11E-3DDF-4B45-9E6B-335CE12E8D57}" type="presParOf" srcId="{EF164628-BA3A-435E-A556-720EDBB8F874}" destId="{62F7ADAA-2881-428B-9DFF-E836A2B08040}" srcOrd="5" destOrd="0" presId="urn:microsoft.com/office/officeart/2005/8/layout/vList3"/>
    <dgm:cxn modelId="{DE3319AC-3871-42E4-B73F-3A98DCD0EAD2}" type="presParOf" srcId="{EF164628-BA3A-435E-A556-720EDBB8F874}" destId="{359EE908-6284-4C82-8EC3-80118B2FF010}" srcOrd="6" destOrd="0" presId="urn:microsoft.com/office/officeart/2005/8/layout/vList3"/>
    <dgm:cxn modelId="{65690ED9-E17D-4FDC-945A-FFA8819E2931}" type="presParOf" srcId="{359EE908-6284-4C82-8EC3-80118B2FF010}" destId="{31F79B9C-0979-4AC0-AA6A-2A9A2DFC056B}" srcOrd="0" destOrd="0" presId="urn:microsoft.com/office/officeart/2005/8/layout/vList3"/>
    <dgm:cxn modelId="{FC28330A-3FC4-4B41-AA15-D0776952ED16}" type="presParOf" srcId="{359EE908-6284-4C82-8EC3-80118B2FF010}" destId="{FBFF4B42-789D-4B77-A471-0A94C0F8A788}" srcOrd="1" destOrd="0" presId="urn:microsoft.com/office/officeart/2005/8/layout/vList3"/>
    <dgm:cxn modelId="{16E41734-C8A5-4F86-BD03-FE78DEC7C1F8}" type="presParOf" srcId="{EF164628-BA3A-435E-A556-720EDBB8F874}" destId="{0B5E9630-748E-4C6D-A973-B346323D3AE0}" srcOrd="7" destOrd="0" presId="urn:microsoft.com/office/officeart/2005/8/layout/vList3"/>
    <dgm:cxn modelId="{C080699F-4E11-4223-B91C-557E2CD0F670}" type="presParOf" srcId="{EF164628-BA3A-435E-A556-720EDBB8F874}" destId="{77B399B1-6048-4E6C-9B34-597F1B23E69B}" srcOrd="8" destOrd="0" presId="urn:microsoft.com/office/officeart/2005/8/layout/vList3"/>
    <dgm:cxn modelId="{14013492-708A-4F3F-9160-DA59759C3DF5}" type="presParOf" srcId="{77B399B1-6048-4E6C-9B34-597F1B23E69B}" destId="{56C8F9D7-4240-4D8A-9C59-C2BA66B2937A}" srcOrd="0" destOrd="0" presId="urn:microsoft.com/office/officeart/2005/8/layout/vList3"/>
    <dgm:cxn modelId="{579D5C86-95CE-40C0-B85E-BE2DAABCAD5A}" type="presParOf" srcId="{77B399B1-6048-4E6C-9B34-597F1B23E69B}" destId="{F8D53D6C-E6AA-4C0B-9E01-0F644AA1168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EEA7C-7AED-46FE-B16A-149D53D42C59}">
      <dsp:nvSpPr>
        <dsp:cNvPr id="0" name=""/>
        <dsp:cNvSpPr/>
      </dsp:nvSpPr>
      <dsp:spPr>
        <a:xfrm>
          <a:off x="0" y="211823"/>
          <a:ext cx="3021301" cy="1812780"/>
        </a:xfrm>
        <a:prstGeom prst="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Provide Jobs</a:t>
          </a:r>
          <a:endParaRPr lang="de-DE" sz="2900" kern="1200" dirty="0"/>
        </a:p>
      </dsp:txBody>
      <dsp:txXfrm>
        <a:off x="0" y="211823"/>
        <a:ext cx="3021301" cy="1812780"/>
      </dsp:txXfrm>
    </dsp:sp>
    <dsp:sp modelId="{C475F823-24FB-438B-BE4A-0C30203B37CC}">
      <dsp:nvSpPr>
        <dsp:cNvPr id="0" name=""/>
        <dsp:cNvSpPr/>
      </dsp:nvSpPr>
      <dsp:spPr>
        <a:xfrm>
          <a:off x="3323431" y="211823"/>
          <a:ext cx="3021301" cy="1812780"/>
        </a:xfrm>
        <a:prstGeom prst="rect">
          <a:avLst/>
        </a:prstGeom>
        <a:solidFill>
          <a:schemeClr val="accent6">
            <a:shade val="50000"/>
            <a:hueOff val="147370"/>
            <a:satOff val="-6442"/>
            <a:lumOff val="175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New Products/Services: Innovation</a:t>
          </a:r>
        </a:p>
      </dsp:txBody>
      <dsp:txXfrm>
        <a:off x="3323431" y="211823"/>
        <a:ext cx="3021301" cy="1812780"/>
      </dsp:txXfrm>
    </dsp:sp>
    <dsp:sp modelId="{7E42A989-8F9E-43C6-B4AA-DADC9971ED78}">
      <dsp:nvSpPr>
        <dsp:cNvPr id="0" name=""/>
        <dsp:cNvSpPr/>
      </dsp:nvSpPr>
      <dsp:spPr>
        <a:xfrm>
          <a:off x="6646862" y="211823"/>
          <a:ext cx="3021301" cy="1812780"/>
        </a:xfrm>
        <a:prstGeom prst="rect">
          <a:avLst/>
        </a:prstGeom>
        <a:solidFill>
          <a:schemeClr val="accent6">
            <a:shade val="50000"/>
            <a:hueOff val="294739"/>
            <a:satOff val="-12884"/>
            <a:lumOff val="35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Suppliers of Large Corporations</a:t>
          </a:r>
        </a:p>
      </dsp:txBody>
      <dsp:txXfrm>
        <a:off x="6646862" y="211823"/>
        <a:ext cx="3021301" cy="1812780"/>
      </dsp:txXfrm>
    </dsp:sp>
    <dsp:sp modelId="{D8E23D42-6713-47DA-9E48-E77E390F443B}">
      <dsp:nvSpPr>
        <dsp:cNvPr id="0" name=""/>
        <dsp:cNvSpPr/>
      </dsp:nvSpPr>
      <dsp:spPr>
        <a:xfrm>
          <a:off x="1661715" y="2326734"/>
          <a:ext cx="3021301" cy="1812780"/>
        </a:xfrm>
        <a:prstGeom prst="rect">
          <a:avLst/>
        </a:prstGeom>
        <a:solidFill>
          <a:schemeClr val="accent6">
            <a:shade val="50000"/>
            <a:hueOff val="294739"/>
            <a:satOff val="-12884"/>
            <a:lumOff val="35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Contribution to Economy</a:t>
          </a:r>
        </a:p>
      </dsp:txBody>
      <dsp:txXfrm>
        <a:off x="1661715" y="2326734"/>
        <a:ext cx="3021301" cy="1812780"/>
      </dsp:txXfrm>
    </dsp:sp>
    <dsp:sp modelId="{EF4502F8-D656-445F-AB9D-E8BEB20E258C}">
      <dsp:nvSpPr>
        <dsp:cNvPr id="0" name=""/>
        <dsp:cNvSpPr/>
      </dsp:nvSpPr>
      <dsp:spPr>
        <a:xfrm>
          <a:off x="4985147" y="2326734"/>
          <a:ext cx="3021301" cy="1812780"/>
        </a:xfrm>
        <a:prstGeom prst="rect">
          <a:avLst/>
        </a:prstGeom>
        <a:solidFill>
          <a:schemeClr val="accent6">
            <a:shade val="50000"/>
            <a:hueOff val="147370"/>
            <a:satOff val="-6442"/>
            <a:lumOff val="175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Niche Markets</a:t>
          </a:r>
        </a:p>
      </dsp:txBody>
      <dsp:txXfrm>
        <a:off x="4985147" y="2326734"/>
        <a:ext cx="3021301" cy="1812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1AF66-838A-41B6-ACEA-68E240B4A345}">
      <dsp:nvSpPr>
        <dsp:cNvPr id="0" name=""/>
        <dsp:cNvSpPr/>
      </dsp:nvSpPr>
      <dsp:spPr>
        <a:xfrm>
          <a:off x="0" y="0"/>
          <a:ext cx="8938260" cy="130540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noProof="0" dirty="0"/>
            <a:t>1950-60s SMEs out of date, MNCs are the future</a:t>
          </a:r>
        </a:p>
      </dsp:txBody>
      <dsp:txXfrm>
        <a:off x="38234" y="38234"/>
        <a:ext cx="7529629" cy="1228933"/>
      </dsp:txXfrm>
    </dsp:sp>
    <dsp:sp modelId="{9F909D76-D960-4AA8-AB09-FEBC4EC9F1C1}">
      <dsp:nvSpPr>
        <dsp:cNvPr id="0" name=""/>
        <dsp:cNvSpPr/>
      </dsp:nvSpPr>
      <dsp:spPr>
        <a:xfrm>
          <a:off x="788669" y="1522968"/>
          <a:ext cx="8938260" cy="1305401"/>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noProof="0" dirty="0"/>
            <a:t>1970-80s SMEs are saviours of </a:t>
          </a:r>
          <a:r>
            <a:rPr lang="en-US" sz="3400" kern="1200" dirty="0"/>
            <a:t>the economy</a:t>
          </a:r>
        </a:p>
      </dsp:txBody>
      <dsp:txXfrm>
        <a:off x="826903" y="1561202"/>
        <a:ext cx="7224611" cy="1228933"/>
      </dsp:txXfrm>
    </dsp:sp>
    <dsp:sp modelId="{87B22E28-636E-4496-919A-2AA49AFD31BD}">
      <dsp:nvSpPr>
        <dsp:cNvPr id="0" name=""/>
        <dsp:cNvSpPr/>
      </dsp:nvSpPr>
      <dsp:spPr>
        <a:xfrm>
          <a:off x="1577339" y="3037764"/>
          <a:ext cx="8938260" cy="1305401"/>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1990s onwards, SMEs are key to fuller employment</a:t>
          </a:r>
        </a:p>
      </dsp:txBody>
      <dsp:txXfrm>
        <a:off x="1615573" y="3075998"/>
        <a:ext cx="7224611" cy="1228933"/>
      </dsp:txXfrm>
    </dsp:sp>
    <dsp:sp modelId="{8C89ADD0-8CFA-45A3-AF7F-7D7033EC2108}">
      <dsp:nvSpPr>
        <dsp:cNvPr id="0" name=""/>
        <dsp:cNvSpPr/>
      </dsp:nvSpPr>
      <dsp:spPr>
        <a:xfrm>
          <a:off x="8089749" y="989929"/>
          <a:ext cx="848510" cy="84851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85999CAB-7D08-41C0-89C9-587D2AC9B066}">
      <dsp:nvSpPr>
        <dsp:cNvPr id="0" name=""/>
        <dsp:cNvSpPr/>
      </dsp:nvSpPr>
      <dsp:spPr>
        <a:xfrm>
          <a:off x="8878419" y="2504195"/>
          <a:ext cx="848510" cy="848510"/>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9CA93-0A67-4A93-BD1E-299EC496AE18}">
      <dsp:nvSpPr>
        <dsp:cNvPr id="0" name=""/>
        <dsp:cNvSpPr/>
      </dsp:nvSpPr>
      <dsp:spPr>
        <a:xfrm>
          <a:off x="594189" y="232408"/>
          <a:ext cx="3021101" cy="1821829"/>
        </a:xfrm>
        <a:prstGeom prst="round2SameRect">
          <a:avLst>
            <a:gd name="adj1" fmla="val 8000"/>
            <a:gd name="adj2" fmla="val 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GB" sz="2000" kern="1200" noProof="0" dirty="0"/>
            <a:t>Horizontal: high centralisation </a:t>
          </a:r>
        </a:p>
        <a:p>
          <a:pPr marL="228600" lvl="1" indent="-228600" algn="l" defTabSz="889000">
            <a:lnSpc>
              <a:spcPct val="90000"/>
            </a:lnSpc>
            <a:spcBef>
              <a:spcPct val="0"/>
            </a:spcBef>
            <a:spcAft>
              <a:spcPct val="15000"/>
            </a:spcAft>
            <a:buChar char="•"/>
          </a:pPr>
          <a:r>
            <a:rPr lang="en-GB" sz="2000" kern="1200" noProof="0" dirty="0"/>
            <a:t>Vertical: flat structures</a:t>
          </a:r>
        </a:p>
        <a:p>
          <a:pPr marL="228600" lvl="1" indent="-228600" algn="l" defTabSz="889000">
            <a:lnSpc>
              <a:spcPct val="90000"/>
            </a:lnSpc>
            <a:spcBef>
              <a:spcPct val="0"/>
            </a:spcBef>
            <a:spcAft>
              <a:spcPct val="15000"/>
            </a:spcAft>
            <a:buChar char="•"/>
          </a:pPr>
          <a:r>
            <a:rPr lang="en-GB" sz="2000" kern="1200" noProof="0" dirty="0"/>
            <a:t>Spatial: usually geographically close</a:t>
          </a:r>
        </a:p>
      </dsp:txBody>
      <dsp:txXfrm>
        <a:off x="636877" y="275096"/>
        <a:ext cx="2935725" cy="1779141"/>
      </dsp:txXfrm>
    </dsp:sp>
    <dsp:sp modelId="{C4D3BA3F-9EAE-4E66-8986-09337321CA62}">
      <dsp:nvSpPr>
        <dsp:cNvPr id="0" name=""/>
        <dsp:cNvSpPr/>
      </dsp:nvSpPr>
      <dsp:spPr>
        <a:xfrm>
          <a:off x="594189" y="2054196"/>
          <a:ext cx="3021101" cy="78338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a:t>Minimal degree of differentiation</a:t>
          </a:r>
        </a:p>
      </dsp:txBody>
      <dsp:txXfrm>
        <a:off x="594189" y="2054196"/>
        <a:ext cx="2127536" cy="783386"/>
      </dsp:txXfrm>
    </dsp:sp>
    <dsp:sp modelId="{F2F91045-F98E-4F59-9FFF-C477E21696CF}">
      <dsp:nvSpPr>
        <dsp:cNvPr id="0" name=""/>
        <dsp:cNvSpPr/>
      </dsp:nvSpPr>
      <dsp:spPr>
        <a:xfrm>
          <a:off x="2672204" y="2178623"/>
          <a:ext cx="854197" cy="854197"/>
        </a:xfrm>
        <a:prstGeom prst="ellipse">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0131D9-9240-4F17-80C0-948FD224BA45}">
      <dsp:nvSpPr>
        <dsp:cNvPr id="0" name=""/>
        <dsp:cNvSpPr/>
      </dsp:nvSpPr>
      <dsp:spPr>
        <a:xfrm>
          <a:off x="3826912" y="232408"/>
          <a:ext cx="3021101" cy="1821829"/>
        </a:xfrm>
        <a:prstGeom prst="round2SameRect">
          <a:avLst>
            <a:gd name="adj1" fmla="val 8000"/>
            <a:gd name="adj2" fmla="val 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GB" sz="2000" kern="1200" noProof="0" dirty="0"/>
            <a:t>Low barriers to communication </a:t>
          </a:r>
        </a:p>
        <a:p>
          <a:pPr marL="228600" lvl="1" indent="-228600" algn="l" defTabSz="889000">
            <a:lnSpc>
              <a:spcPct val="90000"/>
            </a:lnSpc>
            <a:spcBef>
              <a:spcPct val="0"/>
            </a:spcBef>
            <a:spcAft>
              <a:spcPct val="15000"/>
            </a:spcAft>
            <a:buChar char="•"/>
          </a:pPr>
          <a:r>
            <a:rPr lang="en-GB" sz="2000" kern="1200" noProof="0" dirty="0"/>
            <a:t>Smooth workflow</a:t>
          </a:r>
        </a:p>
        <a:p>
          <a:pPr marL="228600" lvl="1" indent="-228600" algn="l" defTabSz="889000">
            <a:lnSpc>
              <a:spcPct val="90000"/>
            </a:lnSpc>
            <a:spcBef>
              <a:spcPct val="0"/>
            </a:spcBef>
            <a:spcAft>
              <a:spcPct val="15000"/>
            </a:spcAft>
            <a:buChar char="•"/>
          </a:pPr>
          <a:r>
            <a:rPr lang="en-GB" sz="2000" kern="1200" noProof="0" dirty="0"/>
            <a:t>Low formalisation</a:t>
          </a:r>
        </a:p>
      </dsp:txBody>
      <dsp:txXfrm>
        <a:off x="3869600" y="275096"/>
        <a:ext cx="2935725" cy="1779141"/>
      </dsp:txXfrm>
    </dsp:sp>
    <dsp:sp modelId="{6E472A17-0416-4DA1-948B-F8419A32B1CC}">
      <dsp:nvSpPr>
        <dsp:cNvPr id="0" name=""/>
        <dsp:cNvSpPr/>
      </dsp:nvSpPr>
      <dsp:spPr>
        <a:xfrm>
          <a:off x="3826912" y="2054196"/>
          <a:ext cx="3021101" cy="78338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a:t>No bureaucracy</a:t>
          </a:r>
        </a:p>
      </dsp:txBody>
      <dsp:txXfrm>
        <a:off x="3826912" y="2054196"/>
        <a:ext cx="2127536" cy="783386"/>
      </dsp:txXfrm>
    </dsp:sp>
    <dsp:sp modelId="{29C0D087-C95B-420C-9D2C-E547F50FFE56}">
      <dsp:nvSpPr>
        <dsp:cNvPr id="0" name=""/>
        <dsp:cNvSpPr/>
      </dsp:nvSpPr>
      <dsp:spPr>
        <a:xfrm>
          <a:off x="5904928" y="2178623"/>
          <a:ext cx="854197" cy="854197"/>
        </a:xfrm>
        <a:prstGeom prst="ellipse">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0970AE-01EC-4E96-A4A8-C3D2697C1E8C}">
      <dsp:nvSpPr>
        <dsp:cNvPr id="0" name=""/>
        <dsp:cNvSpPr/>
      </dsp:nvSpPr>
      <dsp:spPr>
        <a:xfrm>
          <a:off x="7059636" y="232408"/>
          <a:ext cx="3021101" cy="1821829"/>
        </a:xfrm>
        <a:prstGeom prst="round2SameRect">
          <a:avLst>
            <a:gd name="adj1" fmla="val 8000"/>
            <a:gd name="adj2" fmla="val 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GB" sz="2000" kern="1200" noProof="0" dirty="0"/>
            <a:t>Less entrenched</a:t>
          </a:r>
        </a:p>
        <a:p>
          <a:pPr marL="228600" lvl="1" indent="-228600" algn="l" defTabSz="889000">
            <a:lnSpc>
              <a:spcPct val="90000"/>
            </a:lnSpc>
            <a:spcBef>
              <a:spcPct val="0"/>
            </a:spcBef>
            <a:spcAft>
              <a:spcPct val="15000"/>
            </a:spcAft>
            <a:buChar char="•"/>
          </a:pPr>
          <a:r>
            <a:rPr lang="en-GB" sz="2000" kern="1200" noProof="0" dirty="0"/>
            <a:t>Change less required and easier to obtain if needed</a:t>
          </a:r>
        </a:p>
      </dsp:txBody>
      <dsp:txXfrm>
        <a:off x="7102324" y="275096"/>
        <a:ext cx="2935725" cy="1779141"/>
      </dsp:txXfrm>
    </dsp:sp>
    <dsp:sp modelId="{4AF3BCEE-9D68-4B96-8A5E-6B98675F6E5B}">
      <dsp:nvSpPr>
        <dsp:cNvPr id="0" name=""/>
        <dsp:cNvSpPr/>
      </dsp:nvSpPr>
      <dsp:spPr>
        <a:xfrm>
          <a:off x="7059636" y="2054196"/>
          <a:ext cx="3021101" cy="78338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a:t>Culture younger</a:t>
          </a:r>
        </a:p>
      </dsp:txBody>
      <dsp:txXfrm>
        <a:off x="7059636" y="2054196"/>
        <a:ext cx="2127536" cy="783386"/>
      </dsp:txXfrm>
    </dsp:sp>
    <dsp:sp modelId="{C109AECF-B29D-47A7-BCD5-C5D16A87BE51}">
      <dsp:nvSpPr>
        <dsp:cNvPr id="0" name=""/>
        <dsp:cNvSpPr/>
      </dsp:nvSpPr>
      <dsp:spPr>
        <a:xfrm>
          <a:off x="9137651" y="2178623"/>
          <a:ext cx="854197" cy="854197"/>
        </a:xfrm>
        <a:prstGeom prst="ellipse">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49F4AA-A7E7-4091-A3BE-7BFB24E38A0A}">
      <dsp:nvSpPr>
        <dsp:cNvPr id="0" name=""/>
        <dsp:cNvSpPr/>
      </dsp:nvSpPr>
      <dsp:spPr>
        <a:xfrm>
          <a:off x="594189" y="3227278"/>
          <a:ext cx="3021101" cy="1821829"/>
        </a:xfrm>
        <a:prstGeom prst="round2SameRect">
          <a:avLst>
            <a:gd name="adj1" fmla="val 8000"/>
            <a:gd name="adj2" fmla="val 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GB" sz="2000" kern="1200" noProof="0" dirty="0"/>
            <a:t>Decides location, product, target market, inputs, HR</a:t>
          </a:r>
        </a:p>
        <a:p>
          <a:pPr marL="228600" lvl="1" indent="-228600" algn="l" defTabSz="889000">
            <a:lnSpc>
              <a:spcPct val="90000"/>
            </a:lnSpc>
            <a:spcBef>
              <a:spcPct val="0"/>
            </a:spcBef>
            <a:spcAft>
              <a:spcPct val="15000"/>
            </a:spcAft>
            <a:buChar char="•"/>
          </a:pPr>
          <a:r>
            <a:rPr lang="en-GB" sz="2000" kern="1200" noProof="0" dirty="0"/>
            <a:t>Management style reflection of own personality</a:t>
          </a:r>
        </a:p>
      </dsp:txBody>
      <dsp:txXfrm>
        <a:off x="636877" y="3269966"/>
        <a:ext cx="2935725" cy="1779141"/>
      </dsp:txXfrm>
    </dsp:sp>
    <dsp:sp modelId="{4829ADB5-C926-42E2-BEB9-A6280BBA0048}">
      <dsp:nvSpPr>
        <dsp:cNvPr id="0" name=""/>
        <dsp:cNvSpPr/>
      </dsp:nvSpPr>
      <dsp:spPr>
        <a:xfrm>
          <a:off x="594189" y="5049107"/>
          <a:ext cx="3021101" cy="78338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a:t>Influence of the owner</a:t>
          </a:r>
        </a:p>
      </dsp:txBody>
      <dsp:txXfrm>
        <a:off x="594189" y="5049107"/>
        <a:ext cx="2127536" cy="783386"/>
      </dsp:txXfrm>
    </dsp:sp>
    <dsp:sp modelId="{6C08F2D0-B583-45B5-9CDD-17D7558E122C}">
      <dsp:nvSpPr>
        <dsp:cNvPr id="0" name=""/>
        <dsp:cNvSpPr/>
      </dsp:nvSpPr>
      <dsp:spPr>
        <a:xfrm>
          <a:off x="2672204" y="5173541"/>
          <a:ext cx="854197" cy="854197"/>
        </a:xfrm>
        <a:prstGeom prst="ellipse">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E80C91-68EE-4C85-BBA2-3394A7F663DE}">
      <dsp:nvSpPr>
        <dsp:cNvPr id="0" name=""/>
        <dsp:cNvSpPr/>
      </dsp:nvSpPr>
      <dsp:spPr>
        <a:xfrm>
          <a:off x="3826912" y="3227278"/>
          <a:ext cx="3021101" cy="1821829"/>
        </a:xfrm>
        <a:prstGeom prst="round2SameRect">
          <a:avLst>
            <a:gd name="adj1" fmla="val 8000"/>
            <a:gd name="adj2" fmla="val 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GB" sz="2000" kern="1200" noProof="0" dirty="0"/>
            <a:t>Often aimed at niche market</a:t>
          </a:r>
        </a:p>
      </dsp:txBody>
      <dsp:txXfrm>
        <a:off x="3869600" y="3269966"/>
        <a:ext cx="2935725" cy="1779141"/>
      </dsp:txXfrm>
    </dsp:sp>
    <dsp:sp modelId="{FF69F227-A0E6-4865-945C-1E4AC84170A4}">
      <dsp:nvSpPr>
        <dsp:cNvPr id="0" name=""/>
        <dsp:cNvSpPr/>
      </dsp:nvSpPr>
      <dsp:spPr>
        <a:xfrm>
          <a:off x="3826912" y="5049107"/>
          <a:ext cx="3021101" cy="78338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a:t>High level of innovation</a:t>
          </a:r>
        </a:p>
      </dsp:txBody>
      <dsp:txXfrm>
        <a:off x="3826912" y="5049107"/>
        <a:ext cx="2127536" cy="783386"/>
      </dsp:txXfrm>
    </dsp:sp>
    <dsp:sp modelId="{557E7A6A-D09C-4AC4-9750-59EEB5BE5E47}">
      <dsp:nvSpPr>
        <dsp:cNvPr id="0" name=""/>
        <dsp:cNvSpPr/>
      </dsp:nvSpPr>
      <dsp:spPr>
        <a:xfrm>
          <a:off x="5904928" y="5173541"/>
          <a:ext cx="854197" cy="854197"/>
        </a:xfrm>
        <a:prstGeom prst="ellipse">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C443EA-68E3-4908-98BB-5199A3B01C98}">
      <dsp:nvSpPr>
        <dsp:cNvPr id="0" name=""/>
        <dsp:cNvSpPr/>
      </dsp:nvSpPr>
      <dsp:spPr>
        <a:xfrm>
          <a:off x="7059636" y="3227278"/>
          <a:ext cx="3021101" cy="1821829"/>
        </a:xfrm>
        <a:prstGeom prst="round2SameRect">
          <a:avLst>
            <a:gd name="adj1" fmla="val 8000"/>
            <a:gd name="adj2" fmla="val 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GB" sz="2000" kern="1200" noProof="0" dirty="0"/>
            <a:t>Economies of scale</a:t>
          </a:r>
        </a:p>
        <a:p>
          <a:pPr marL="228600" lvl="1" indent="-228600" algn="l" defTabSz="889000">
            <a:lnSpc>
              <a:spcPct val="90000"/>
            </a:lnSpc>
            <a:spcBef>
              <a:spcPct val="0"/>
            </a:spcBef>
            <a:spcAft>
              <a:spcPct val="15000"/>
            </a:spcAft>
            <a:buChar char="•"/>
          </a:pPr>
          <a:r>
            <a:rPr lang="en-GB" sz="2000" kern="1200" noProof="0" dirty="0"/>
            <a:t>Access to capital, skills, and other resources</a:t>
          </a:r>
        </a:p>
        <a:p>
          <a:pPr marL="228600" lvl="1" indent="-228600" algn="l" defTabSz="889000">
            <a:lnSpc>
              <a:spcPct val="90000"/>
            </a:lnSpc>
            <a:spcBef>
              <a:spcPct val="0"/>
            </a:spcBef>
            <a:spcAft>
              <a:spcPct val="15000"/>
            </a:spcAft>
            <a:buChar char="•"/>
          </a:pPr>
          <a:r>
            <a:rPr lang="en-GB" sz="2000" kern="1200" noProof="0" dirty="0"/>
            <a:t>Influence over the external environment</a:t>
          </a:r>
          <a:br>
            <a:rPr lang="en-GB" sz="2000" kern="1200" noProof="0" dirty="0"/>
          </a:br>
          <a:endParaRPr lang="en-GB" sz="2000" kern="1200" noProof="0" dirty="0"/>
        </a:p>
      </dsp:txBody>
      <dsp:txXfrm>
        <a:off x="7102324" y="3269966"/>
        <a:ext cx="2935725" cy="1779141"/>
      </dsp:txXfrm>
    </dsp:sp>
    <dsp:sp modelId="{276B027B-4A03-4883-B5C1-8BEC84A99669}">
      <dsp:nvSpPr>
        <dsp:cNvPr id="0" name=""/>
        <dsp:cNvSpPr/>
      </dsp:nvSpPr>
      <dsp:spPr>
        <a:xfrm>
          <a:off x="7059636" y="5049107"/>
          <a:ext cx="3021101" cy="78338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a:t>Lack of:</a:t>
          </a:r>
        </a:p>
      </dsp:txBody>
      <dsp:txXfrm>
        <a:off x="7059636" y="5049107"/>
        <a:ext cx="2127536" cy="783386"/>
      </dsp:txXfrm>
    </dsp:sp>
    <dsp:sp modelId="{057C1D3E-91B5-46C6-A656-DAA657444523}">
      <dsp:nvSpPr>
        <dsp:cNvPr id="0" name=""/>
        <dsp:cNvSpPr/>
      </dsp:nvSpPr>
      <dsp:spPr>
        <a:xfrm>
          <a:off x="9137651" y="5173541"/>
          <a:ext cx="854197" cy="854197"/>
        </a:xfrm>
        <a:prstGeom prst="ellipse">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D12FF-CC6B-4A1A-A74E-9A7D97D0436D}">
      <dsp:nvSpPr>
        <dsp:cNvPr id="0" name=""/>
        <dsp:cNvSpPr/>
      </dsp:nvSpPr>
      <dsp:spPr>
        <a:xfrm>
          <a:off x="0" y="169333"/>
          <a:ext cx="8128000" cy="5079999"/>
        </a:xfrm>
        <a:prstGeom prst="swooshArrow">
          <a:avLst>
            <a:gd name="adj1" fmla="val 25000"/>
            <a:gd name="adj2" fmla="val 25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71D357-DA9E-4206-8426-D1B74F4ABCE6}">
      <dsp:nvSpPr>
        <dsp:cNvPr id="0" name=""/>
        <dsp:cNvSpPr/>
      </dsp:nvSpPr>
      <dsp:spPr>
        <a:xfrm>
          <a:off x="1032256" y="3675549"/>
          <a:ext cx="211328" cy="211328"/>
        </a:xfrm>
        <a:prstGeom prst="ellipse">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479D13-3D2B-40F7-9461-FB227C67E0E8}">
      <dsp:nvSpPr>
        <dsp:cNvPr id="0" name=""/>
        <dsp:cNvSpPr/>
      </dsp:nvSpPr>
      <dsp:spPr>
        <a:xfrm>
          <a:off x="1137920" y="3781213"/>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Making a sale and producing product or service</a:t>
          </a:r>
        </a:p>
      </dsp:txBody>
      <dsp:txXfrm>
        <a:off x="1137920" y="3781213"/>
        <a:ext cx="1893824" cy="1468120"/>
      </dsp:txXfrm>
    </dsp:sp>
    <dsp:sp modelId="{261ED73F-319F-4C4B-8FA8-CB1080632392}">
      <dsp:nvSpPr>
        <dsp:cNvPr id="0" name=""/>
        <dsp:cNvSpPr/>
      </dsp:nvSpPr>
      <dsp:spPr>
        <a:xfrm>
          <a:off x="2897632" y="2294805"/>
          <a:ext cx="382016" cy="382016"/>
        </a:xfrm>
        <a:prstGeom prst="ellipse">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2118C-2F0C-4C3B-A450-3753959A2E6A}">
      <dsp:nvSpPr>
        <dsp:cNvPr id="0" name=""/>
        <dsp:cNvSpPr/>
      </dsp:nvSpPr>
      <dsp:spPr>
        <a:xfrm>
          <a:off x="3088640" y="2485813"/>
          <a:ext cx="1950720"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Generate profit and cash flow</a:t>
          </a:r>
        </a:p>
      </dsp:txBody>
      <dsp:txXfrm>
        <a:off x="3088640" y="2485813"/>
        <a:ext cx="1950720" cy="2763519"/>
      </dsp:txXfrm>
    </dsp:sp>
    <dsp:sp modelId="{F1262825-27D7-436D-A37A-BE1D83C445CC}">
      <dsp:nvSpPr>
        <dsp:cNvPr id="0" name=""/>
        <dsp:cNvSpPr/>
      </dsp:nvSpPr>
      <dsp:spPr>
        <a:xfrm>
          <a:off x="5140960" y="1454573"/>
          <a:ext cx="528320" cy="528320"/>
        </a:xfrm>
        <a:prstGeom prst="ellipse">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E7D464-6BA6-4D7F-B783-0094AA34E8E8}">
      <dsp:nvSpPr>
        <dsp:cNvPr id="0" name=""/>
        <dsp:cNvSpPr/>
      </dsp:nvSpPr>
      <dsp:spPr>
        <a:xfrm>
          <a:off x="5405120" y="1718733"/>
          <a:ext cx="1950720" cy="35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Improve the efficiency of how profits are generated</a:t>
          </a:r>
        </a:p>
      </dsp:txBody>
      <dsp:txXfrm>
        <a:off x="5405120" y="1718733"/>
        <a:ext cx="1950720" cy="3530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2142C-CE09-454D-A362-43992FFA5AFD}">
      <dsp:nvSpPr>
        <dsp:cNvPr id="0" name=""/>
        <dsp:cNvSpPr/>
      </dsp:nvSpPr>
      <dsp:spPr>
        <a:xfrm>
          <a:off x="4906" y="0"/>
          <a:ext cx="2944016" cy="2468000"/>
        </a:xfrm>
        <a:prstGeom prst="upArrow">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15762B-BFA6-4B98-9462-C87CC1F6F71C}">
      <dsp:nvSpPr>
        <dsp:cNvPr id="0" name=""/>
        <dsp:cNvSpPr/>
      </dsp:nvSpPr>
      <dsp:spPr>
        <a:xfrm>
          <a:off x="3037243" y="0"/>
          <a:ext cx="4995906" cy="24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dirty="0"/>
            <a:t>Size: </a:t>
          </a:r>
          <a:endParaRPr lang="de-DE" sz="2400" kern="1200" dirty="0"/>
        </a:p>
        <a:p>
          <a:pPr marL="171450" lvl="1" indent="-171450" algn="l" defTabSz="800100">
            <a:lnSpc>
              <a:spcPct val="90000"/>
            </a:lnSpc>
            <a:spcBef>
              <a:spcPct val="0"/>
            </a:spcBef>
            <a:spcAft>
              <a:spcPct val="15000"/>
            </a:spcAft>
            <a:buChar char="•"/>
          </a:pPr>
          <a:r>
            <a:rPr lang="en-US" sz="1800" kern="1200" dirty="0"/>
            <a:t>Provides leverage for capturing significant market share</a:t>
          </a:r>
        </a:p>
        <a:p>
          <a:pPr marL="171450" lvl="1" indent="-171450" algn="l" defTabSz="800100">
            <a:lnSpc>
              <a:spcPct val="90000"/>
            </a:lnSpc>
            <a:spcBef>
              <a:spcPct val="0"/>
            </a:spcBef>
            <a:spcAft>
              <a:spcPct val="15000"/>
            </a:spcAft>
            <a:buChar char="•"/>
          </a:pPr>
          <a:r>
            <a:rPr lang="en-US" sz="1800" kern="1200" dirty="0"/>
            <a:t>Improves access to low-cost capital</a:t>
          </a:r>
        </a:p>
        <a:p>
          <a:pPr marL="171450" lvl="1" indent="-171450" algn="l" defTabSz="800100">
            <a:lnSpc>
              <a:spcPct val="90000"/>
            </a:lnSpc>
            <a:spcBef>
              <a:spcPct val="0"/>
            </a:spcBef>
            <a:spcAft>
              <a:spcPct val="15000"/>
            </a:spcAft>
            <a:buChar char="•"/>
          </a:pPr>
          <a:r>
            <a:rPr lang="en-US" sz="1800" kern="1200"/>
            <a:t>Improved brand recognition and advertising benefits</a:t>
          </a:r>
          <a:endParaRPr lang="en-US" sz="1800" kern="1200" dirty="0"/>
        </a:p>
        <a:p>
          <a:pPr marL="171450" lvl="1" indent="-171450" algn="l" defTabSz="800100">
            <a:lnSpc>
              <a:spcPct val="90000"/>
            </a:lnSpc>
            <a:spcBef>
              <a:spcPct val="0"/>
            </a:spcBef>
            <a:spcAft>
              <a:spcPct val="15000"/>
            </a:spcAft>
            <a:buChar char="•"/>
          </a:pPr>
          <a:r>
            <a:rPr lang="en-US" sz="1800" kern="1200"/>
            <a:t>Permits greater investment in research and development</a:t>
          </a:r>
          <a:endParaRPr lang="en-US" sz="1800" kern="1200" dirty="0"/>
        </a:p>
        <a:p>
          <a:pPr marL="171450" lvl="1" indent="-171450" algn="l" defTabSz="800100">
            <a:lnSpc>
              <a:spcPct val="90000"/>
            </a:lnSpc>
            <a:spcBef>
              <a:spcPct val="0"/>
            </a:spcBef>
            <a:spcAft>
              <a:spcPct val="15000"/>
            </a:spcAft>
            <a:buChar char="•"/>
          </a:pPr>
          <a:r>
            <a:rPr lang="en-US" sz="1800" kern="1200"/>
            <a:t>Permits global reach </a:t>
          </a:r>
          <a:endParaRPr lang="en-US" sz="1800" kern="1200" dirty="0"/>
        </a:p>
        <a:p>
          <a:pPr marL="171450" lvl="1" indent="-171450" algn="l" defTabSz="800100">
            <a:lnSpc>
              <a:spcPct val="90000"/>
            </a:lnSpc>
            <a:spcBef>
              <a:spcPct val="0"/>
            </a:spcBef>
            <a:spcAft>
              <a:spcPct val="15000"/>
            </a:spcAft>
            <a:buChar char="•"/>
          </a:pPr>
          <a:r>
            <a:rPr lang="en-US" sz="1800" kern="1200"/>
            <a:t>Facilitates expertise and systems development</a:t>
          </a:r>
          <a:endParaRPr lang="en-US" sz="1800" kern="1200" dirty="0"/>
        </a:p>
      </dsp:txBody>
      <dsp:txXfrm>
        <a:off x="3037243" y="0"/>
        <a:ext cx="4995906" cy="2468000"/>
      </dsp:txXfrm>
    </dsp:sp>
    <dsp:sp modelId="{2A1C314A-9906-40F3-906D-322A91D49910}">
      <dsp:nvSpPr>
        <dsp:cNvPr id="0" name=""/>
        <dsp:cNvSpPr/>
      </dsp:nvSpPr>
      <dsp:spPr>
        <a:xfrm>
          <a:off x="888111" y="2673667"/>
          <a:ext cx="2944016" cy="2468000"/>
        </a:xfrm>
        <a:prstGeom prst="downArrow">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5ED18-21A5-4498-83AF-E6CA9C5CA1A5}">
      <dsp:nvSpPr>
        <dsp:cNvPr id="0" name=""/>
        <dsp:cNvSpPr/>
      </dsp:nvSpPr>
      <dsp:spPr>
        <a:xfrm>
          <a:off x="3920448" y="2673667"/>
          <a:ext cx="4995906" cy="24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marL="0" lvl="0" indent="0" algn="l" defTabSz="1066800">
            <a:lnSpc>
              <a:spcPct val="90000"/>
            </a:lnSpc>
            <a:spcBef>
              <a:spcPct val="0"/>
            </a:spcBef>
            <a:spcAft>
              <a:spcPct val="35000"/>
            </a:spcAft>
            <a:buNone/>
          </a:pPr>
          <a:r>
            <a:rPr lang="en-GB" sz="2400" kern="1200" noProof="0" dirty="0"/>
            <a:t>Size:</a:t>
          </a:r>
        </a:p>
        <a:p>
          <a:pPr marL="171450" lvl="1" indent="-171450" algn="l" defTabSz="800100">
            <a:lnSpc>
              <a:spcPct val="90000"/>
            </a:lnSpc>
            <a:spcBef>
              <a:spcPct val="0"/>
            </a:spcBef>
            <a:spcAft>
              <a:spcPct val="15000"/>
            </a:spcAft>
            <a:buChar char="•"/>
          </a:pPr>
          <a:r>
            <a:rPr lang="en-GB" sz="1800" kern="1200" noProof="0" dirty="0"/>
            <a:t>Leads to lower employee satisfaction</a:t>
          </a:r>
        </a:p>
        <a:p>
          <a:pPr marL="171450" lvl="1" indent="-171450" algn="l" defTabSz="800100">
            <a:lnSpc>
              <a:spcPct val="90000"/>
            </a:lnSpc>
            <a:spcBef>
              <a:spcPct val="0"/>
            </a:spcBef>
            <a:spcAft>
              <a:spcPct val="15000"/>
            </a:spcAft>
            <a:buChar char="•"/>
          </a:pPr>
          <a:r>
            <a:rPr lang="en-GB" sz="1800" kern="1200" noProof="0" dirty="0"/>
            <a:t>Leads to resistance to innovation</a:t>
          </a:r>
        </a:p>
        <a:p>
          <a:pPr marL="171450" lvl="1" indent="-171450" algn="l" defTabSz="800100">
            <a:lnSpc>
              <a:spcPct val="90000"/>
            </a:lnSpc>
            <a:spcBef>
              <a:spcPct val="0"/>
            </a:spcBef>
            <a:spcAft>
              <a:spcPct val="15000"/>
            </a:spcAft>
            <a:buChar char="•"/>
          </a:pPr>
          <a:r>
            <a:rPr lang="en-GB" sz="1800" kern="1200" noProof="0" dirty="0"/>
            <a:t>Leads to coordination problems</a:t>
          </a:r>
        </a:p>
        <a:p>
          <a:pPr marL="171450" lvl="1" indent="-171450" algn="l" defTabSz="800100">
            <a:lnSpc>
              <a:spcPct val="90000"/>
            </a:lnSpc>
            <a:spcBef>
              <a:spcPct val="0"/>
            </a:spcBef>
            <a:spcAft>
              <a:spcPct val="15000"/>
            </a:spcAft>
            <a:buChar char="•"/>
          </a:pPr>
          <a:r>
            <a:rPr lang="en-GB" sz="1800" kern="1200" noProof="0" dirty="0"/>
            <a:t>Leads to high formalisation</a:t>
          </a:r>
        </a:p>
        <a:p>
          <a:pPr marL="171450" lvl="1" indent="-171450" algn="l" defTabSz="800100">
            <a:lnSpc>
              <a:spcPct val="90000"/>
            </a:lnSpc>
            <a:spcBef>
              <a:spcPct val="0"/>
            </a:spcBef>
            <a:spcAft>
              <a:spcPct val="15000"/>
            </a:spcAft>
            <a:buChar char="•"/>
          </a:pPr>
          <a:r>
            <a:rPr lang="en-GB" sz="1800" kern="1200" noProof="0" dirty="0"/>
            <a:t>Often highly scrutinised</a:t>
          </a:r>
        </a:p>
      </dsp:txBody>
      <dsp:txXfrm>
        <a:off x="3920448" y="2673667"/>
        <a:ext cx="4995906" cy="2468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D977F-383D-4FAB-95BD-56E694AF2862}">
      <dsp:nvSpPr>
        <dsp:cNvPr id="0" name=""/>
        <dsp:cNvSpPr/>
      </dsp:nvSpPr>
      <dsp:spPr>
        <a:xfrm rot="16200000">
          <a:off x="-188847" y="9"/>
          <a:ext cx="4198179" cy="3888741"/>
        </a:xfrm>
        <a:prstGeom prst="upArrow">
          <a:avLst>
            <a:gd name="adj1" fmla="val 50000"/>
            <a:gd name="adj2" fmla="val 3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Economies of Scale</a:t>
          </a:r>
        </a:p>
        <a:p>
          <a:pPr marL="0" lvl="0" indent="0" algn="ctr" defTabSz="800100">
            <a:lnSpc>
              <a:spcPct val="90000"/>
            </a:lnSpc>
            <a:spcBef>
              <a:spcPct val="0"/>
            </a:spcBef>
            <a:spcAft>
              <a:spcPct val="35000"/>
            </a:spcAft>
            <a:buNone/>
          </a:pPr>
          <a:r>
            <a:rPr lang="en-US" sz="1800" kern="1200" dirty="0"/>
            <a:t>Global Reach</a:t>
          </a:r>
        </a:p>
        <a:p>
          <a:pPr marL="0" lvl="0" indent="0" algn="ctr" defTabSz="800100">
            <a:lnSpc>
              <a:spcPct val="90000"/>
            </a:lnSpc>
            <a:spcBef>
              <a:spcPct val="0"/>
            </a:spcBef>
            <a:spcAft>
              <a:spcPct val="35000"/>
            </a:spcAft>
            <a:buNone/>
          </a:pPr>
          <a:r>
            <a:rPr lang="en-US" sz="1800" kern="1200" dirty="0"/>
            <a:t>Vertical Hierarchy, Mechanistic</a:t>
          </a:r>
        </a:p>
        <a:p>
          <a:pPr marL="0" lvl="0" indent="0" algn="ctr" defTabSz="800100">
            <a:lnSpc>
              <a:spcPct val="90000"/>
            </a:lnSpc>
            <a:spcBef>
              <a:spcPct val="0"/>
            </a:spcBef>
            <a:spcAft>
              <a:spcPct val="35000"/>
            </a:spcAft>
            <a:buNone/>
          </a:pPr>
          <a:r>
            <a:rPr lang="en-US" sz="1800" kern="1200" dirty="0"/>
            <a:t>Complex</a:t>
          </a:r>
        </a:p>
        <a:p>
          <a:pPr marL="0" lvl="0" indent="0" algn="ctr" defTabSz="800100">
            <a:lnSpc>
              <a:spcPct val="90000"/>
            </a:lnSpc>
            <a:spcBef>
              <a:spcPct val="0"/>
            </a:spcBef>
            <a:spcAft>
              <a:spcPct val="35000"/>
            </a:spcAft>
            <a:buNone/>
          </a:pPr>
          <a:r>
            <a:rPr lang="en-US" sz="1800" kern="1200" dirty="0"/>
            <a:t>Stable Markets</a:t>
          </a:r>
        </a:p>
        <a:p>
          <a:pPr marL="0" lvl="0" indent="0" algn="ctr" defTabSz="800100">
            <a:lnSpc>
              <a:spcPct val="90000"/>
            </a:lnSpc>
            <a:spcBef>
              <a:spcPct val="0"/>
            </a:spcBef>
            <a:spcAft>
              <a:spcPct val="35000"/>
            </a:spcAft>
            <a:buNone/>
          </a:pPr>
          <a:r>
            <a:rPr lang="en-US" sz="1800" kern="1200" dirty="0"/>
            <a:t>‘</a:t>
          </a:r>
          <a:r>
            <a:rPr lang="en-US" sz="1800" kern="1200" dirty="0" err="1"/>
            <a:t>Organisation</a:t>
          </a:r>
          <a:r>
            <a:rPr lang="en-US" sz="1800" kern="1200" dirty="0"/>
            <a:t> men’</a:t>
          </a:r>
        </a:p>
      </dsp:txBody>
      <dsp:txXfrm rot="5400000">
        <a:off x="646402" y="894835"/>
        <a:ext cx="3208211" cy="2099089"/>
      </dsp:txXfrm>
    </dsp:sp>
    <dsp:sp modelId="{2DB0B2EE-81D8-4CEE-B814-D508B3F7E11A}">
      <dsp:nvSpPr>
        <dsp:cNvPr id="0" name=""/>
        <dsp:cNvSpPr/>
      </dsp:nvSpPr>
      <dsp:spPr>
        <a:xfrm rot="5400000">
          <a:off x="5089741" y="9"/>
          <a:ext cx="4321845" cy="3888741"/>
        </a:xfrm>
        <a:prstGeom prst="upArrow">
          <a:avLst>
            <a:gd name="adj1" fmla="val 50000"/>
            <a:gd name="adj2" fmla="val 35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Responsive, Flexible</a:t>
          </a:r>
        </a:p>
        <a:p>
          <a:pPr marL="0" lvl="0" indent="0" algn="ctr" defTabSz="800100">
            <a:lnSpc>
              <a:spcPct val="90000"/>
            </a:lnSpc>
            <a:spcBef>
              <a:spcPct val="0"/>
            </a:spcBef>
            <a:spcAft>
              <a:spcPct val="35000"/>
            </a:spcAft>
            <a:buNone/>
          </a:pPr>
          <a:r>
            <a:rPr lang="en-US" sz="1800" kern="1200" dirty="0"/>
            <a:t>Regional Reach</a:t>
          </a:r>
        </a:p>
        <a:p>
          <a:pPr marL="0" lvl="0" indent="0" algn="ctr" defTabSz="800100">
            <a:lnSpc>
              <a:spcPct val="90000"/>
            </a:lnSpc>
            <a:spcBef>
              <a:spcPct val="0"/>
            </a:spcBef>
            <a:spcAft>
              <a:spcPct val="35000"/>
            </a:spcAft>
            <a:buNone/>
          </a:pPr>
          <a:r>
            <a:rPr lang="en-US" sz="1800" kern="1200" dirty="0">
              <a:solidFill>
                <a:prstClr val="white"/>
              </a:solidFill>
              <a:latin typeface="Calibri" panose="020F0502020204030204"/>
              <a:ea typeface="+mn-ea"/>
              <a:cs typeface="+mn-cs"/>
            </a:rPr>
            <a:t>Flat</a:t>
          </a:r>
          <a:r>
            <a:rPr lang="en-US" sz="1800" kern="1200" dirty="0"/>
            <a:t> Structure, Organic</a:t>
          </a:r>
        </a:p>
        <a:p>
          <a:pPr marL="0" lvl="0" indent="0" algn="ctr" defTabSz="800100">
            <a:lnSpc>
              <a:spcPct val="90000"/>
            </a:lnSpc>
            <a:spcBef>
              <a:spcPct val="0"/>
            </a:spcBef>
            <a:spcAft>
              <a:spcPct val="35000"/>
            </a:spcAft>
            <a:buNone/>
          </a:pPr>
          <a:r>
            <a:rPr lang="en-US" sz="1800" kern="1200" dirty="0"/>
            <a:t>Simple</a:t>
          </a:r>
        </a:p>
        <a:p>
          <a:pPr marL="0" lvl="0" indent="0" algn="ctr" defTabSz="800100">
            <a:lnSpc>
              <a:spcPct val="90000"/>
            </a:lnSpc>
            <a:spcBef>
              <a:spcPct val="0"/>
            </a:spcBef>
            <a:spcAft>
              <a:spcPct val="35000"/>
            </a:spcAft>
            <a:buNone/>
          </a:pPr>
          <a:r>
            <a:rPr lang="en-US" sz="1800" kern="1200" dirty="0"/>
            <a:t>Niche Finding</a:t>
          </a:r>
        </a:p>
        <a:p>
          <a:pPr marL="0" lvl="0" indent="0" algn="ctr" defTabSz="800100">
            <a:lnSpc>
              <a:spcPct val="90000"/>
            </a:lnSpc>
            <a:spcBef>
              <a:spcPct val="0"/>
            </a:spcBef>
            <a:spcAft>
              <a:spcPct val="35000"/>
            </a:spcAft>
            <a:buNone/>
          </a:pPr>
          <a:r>
            <a:rPr lang="en-US" sz="1800" kern="1200" dirty="0"/>
            <a:t>Entrepreneurs</a:t>
          </a:r>
        </a:p>
      </dsp:txBody>
      <dsp:txXfrm rot="-5400000">
        <a:off x="5306293" y="863918"/>
        <a:ext cx="3208211" cy="21609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022A0-EF27-4D3B-9AC1-4104C163B87A}">
      <dsp:nvSpPr>
        <dsp:cNvPr id="0" name=""/>
        <dsp:cNvSpPr/>
      </dsp:nvSpPr>
      <dsp:spPr>
        <a:xfrm rot="5400000">
          <a:off x="6828540" y="-2960565"/>
          <a:ext cx="644135" cy="6729984"/>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In most countries around the world they are 60-90% of non-governmental GDP </a:t>
          </a:r>
          <a:endParaRPr lang="de-DE" sz="1800" kern="1200" dirty="0"/>
        </a:p>
      </dsp:txBody>
      <dsp:txXfrm rot="-5400000">
        <a:off x="3785616" y="113803"/>
        <a:ext cx="6698540" cy="581247"/>
      </dsp:txXfrm>
    </dsp:sp>
    <dsp:sp modelId="{A8504C0F-A3D8-45AF-9598-CFE023804337}">
      <dsp:nvSpPr>
        <dsp:cNvPr id="0" name=""/>
        <dsp:cNvSpPr/>
      </dsp:nvSpPr>
      <dsp:spPr>
        <a:xfrm>
          <a:off x="0" y="1841"/>
          <a:ext cx="3785616" cy="805169"/>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GDP</a:t>
          </a:r>
          <a:endParaRPr lang="de-DE" sz="4000" kern="1200" dirty="0"/>
        </a:p>
      </dsp:txBody>
      <dsp:txXfrm>
        <a:off x="39305" y="41146"/>
        <a:ext cx="3707006" cy="726559"/>
      </dsp:txXfrm>
    </dsp:sp>
    <dsp:sp modelId="{8AC48975-BFD9-440D-86B3-317DEA617381}">
      <dsp:nvSpPr>
        <dsp:cNvPr id="0" name=""/>
        <dsp:cNvSpPr/>
      </dsp:nvSpPr>
      <dsp:spPr>
        <a:xfrm rot="5400000">
          <a:off x="6828540" y="-2115137"/>
          <a:ext cx="644135" cy="6729984"/>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In most countries around the world they are 50-80% of all private sector jobs </a:t>
          </a:r>
        </a:p>
      </dsp:txBody>
      <dsp:txXfrm rot="-5400000">
        <a:off x="3785616" y="959231"/>
        <a:ext cx="6698540" cy="581247"/>
      </dsp:txXfrm>
    </dsp:sp>
    <dsp:sp modelId="{BC4F5DEA-E3BD-4CC5-9CF3-66E1D747074D}">
      <dsp:nvSpPr>
        <dsp:cNvPr id="0" name=""/>
        <dsp:cNvSpPr/>
      </dsp:nvSpPr>
      <dsp:spPr>
        <a:xfrm>
          <a:off x="0" y="847269"/>
          <a:ext cx="3785616" cy="805169"/>
        </a:xfrm>
        <a:prstGeom prst="roundRect">
          <a:avLst/>
        </a:prstGeom>
        <a:solidFill>
          <a:schemeClr val="accent6">
            <a:shade val="50000"/>
            <a:hueOff val="147370"/>
            <a:satOff val="-6442"/>
            <a:lumOff val="175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Jobs</a:t>
          </a:r>
        </a:p>
      </dsp:txBody>
      <dsp:txXfrm>
        <a:off x="39305" y="886574"/>
        <a:ext cx="3707006" cy="726559"/>
      </dsp:txXfrm>
    </dsp:sp>
    <dsp:sp modelId="{114DB49E-BE77-4E83-933A-9BB85F28C216}">
      <dsp:nvSpPr>
        <dsp:cNvPr id="0" name=""/>
        <dsp:cNvSpPr/>
      </dsp:nvSpPr>
      <dsp:spPr>
        <a:xfrm rot="5400000">
          <a:off x="6828540" y="-1269709"/>
          <a:ext cx="644135" cy="6729984"/>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85</a:t>
          </a:r>
          <a:r>
            <a:rPr lang="en-US" sz="1800" kern="1200" dirty="0"/>
            <a:t>% of all business start-ups are started with family money </a:t>
          </a:r>
        </a:p>
      </dsp:txBody>
      <dsp:txXfrm rot="-5400000">
        <a:off x="3785616" y="1804659"/>
        <a:ext cx="6698540" cy="581247"/>
      </dsp:txXfrm>
    </dsp:sp>
    <dsp:sp modelId="{A8C65BEA-8D11-44C1-AE5F-213027361191}">
      <dsp:nvSpPr>
        <dsp:cNvPr id="0" name=""/>
        <dsp:cNvSpPr/>
      </dsp:nvSpPr>
      <dsp:spPr>
        <a:xfrm>
          <a:off x="0" y="1692698"/>
          <a:ext cx="3785616" cy="805169"/>
        </a:xfrm>
        <a:prstGeom prst="roundRect">
          <a:avLst/>
        </a:prstGeom>
        <a:solidFill>
          <a:schemeClr val="accent6">
            <a:shade val="50000"/>
            <a:hueOff val="294739"/>
            <a:satOff val="-12884"/>
            <a:lumOff val="35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Start-Ups</a:t>
          </a:r>
        </a:p>
      </dsp:txBody>
      <dsp:txXfrm>
        <a:off x="39305" y="1732003"/>
        <a:ext cx="3707006" cy="726559"/>
      </dsp:txXfrm>
    </dsp:sp>
    <dsp:sp modelId="{0A94DE64-DF06-48C8-A920-D4C78BF4ED4F}">
      <dsp:nvSpPr>
        <dsp:cNvPr id="0" name=""/>
        <dsp:cNvSpPr/>
      </dsp:nvSpPr>
      <dsp:spPr>
        <a:xfrm rot="5400000">
          <a:off x="6828540" y="-424280"/>
          <a:ext cx="644135" cy="6729984"/>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In the Unites States, family businesses represent more than 75% of net job growth </a:t>
          </a:r>
        </a:p>
      </dsp:txBody>
      <dsp:txXfrm rot="-5400000">
        <a:off x="3785616" y="2650088"/>
        <a:ext cx="6698540" cy="581247"/>
      </dsp:txXfrm>
    </dsp:sp>
    <dsp:sp modelId="{1D92E1CC-4B11-4E29-A63C-3745959BCF41}">
      <dsp:nvSpPr>
        <dsp:cNvPr id="0" name=""/>
        <dsp:cNvSpPr/>
      </dsp:nvSpPr>
      <dsp:spPr>
        <a:xfrm>
          <a:off x="0" y="2538126"/>
          <a:ext cx="3785616" cy="805169"/>
        </a:xfrm>
        <a:prstGeom prst="roundRect">
          <a:avLst/>
        </a:prstGeom>
        <a:solidFill>
          <a:schemeClr val="accent6">
            <a:shade val="50000"/>
            <a:hueOff val="294739"/>
            <a:satOff val="-12884"/>
            <a:lumOff val="35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Job Growth</a:t>
          </a:r>
        </a:p>
      </dsp:txBody>
      <dsp:txXfrm>
        <a:off x="39305" y="2577431"/>
        <a:ext cx="3707006" cy="726559"/>
      </dsp:txXfrm>
    </dsp:sp>
    <dsp:sp modelId="{74E78089-D9E9-4BA4-A42E-1CA602CD3278}">
      <dsp:nvSpPr>
        <dsp:cNvPr id="0" name=""/>
        <dsp:cNvSpPr/>
      </dsp:nvSpPr>
      <dsp:spPr>
        <a:xfrm rot="5400000">
          <a:off x="6828540" y="421147"/>
          <a:ext cx="644135" cy="6729984"/>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In most countries around the world, family businesses are between 70 and 95% of all business entities </a:t>
          </a:r>
        </a:p>
      </dsp:txBody>
      <dsp:txXfrm rot="-5400000">
        <a:off x="3785616" y="3495515"/>
        <a:ext cx="6698540" cy="581247"/>
      </dsp:txXfrm>
    </dsp:sp>
    <dsp:sp modelId="{65BCC4A9-74F5-41FB-9AEB-72B69DDB7258}">
      <dsp:nvSpPr>
        <dsp:cNvPr id="0" name=""/>
        <dsp:cNvSpPr/>
      </dsp:nvSpPr>
      <dsp:spPr>
        <a:xfrm>
          <a:off x="0" y="3383554"/>
          <a:ext cx="3785616" cy="805169"/>
        </a:xfrm>
        <a:prstGeom prst="roundRect">
          <a:avLst/>
        </a:prstGeom>
        <a:solidFill>
          <a:schemeClr val="accent6">
            <a:shade val="50000"/>
            <a:hueOff val="147370"/>
            <a:satOff val="-6442"/>
            <a:lumOff val="175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Importance</a:t>
          </a:r>
        </a:p>
      </dsp:txBody>
      <dsp:txXfrm>
        <a:off x="39305" y="3422859"/>
        <a:ext cx="3707006" cy="7265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11DFA-4164-4A51-A9E7-9EEDFFF2EA7D}">
      <dsp:nvSpPr>
        <dsp:cNvPr id="0" name=""/>
        <dsp:cNvSpPr/>
      </dsp:nvSpPr>
      <dsp:spPr>
        <a:xfrm rot="10800000">
          <a:off x="2293542" y="858"/>
          <a:ext cx="8376636" cy="734551"/>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917"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t>SMEs are the major contributor to the economy</a:t>
          </a:r>
        </a:p>
      </dsp:txBody>
      <dsp:txXfrm rot="10800000">
        <a:off x="2477180" y="858"/>
        <a:ext cx="8192998" cy="734551"/>
      </dsp:txXfrm>
    </dsp:sp>
    <dsp:sp modelId="{89DF400B-F64B-423C-B167-6D46C139F64A}">
      <dsp:nvSpPr>
        <dsp:cNvPr id="0" name=""/>
        <dsp:cNvSpPr/>
      </dsp:nvSpPr>
      <dsp:spPr>
        <a:xfrm>
          <a:off x="1926266" y="858"/>
          <a:ext cx="734551" cy="73455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45C43C-B56D-457C-A9C5-15B79B7B7D6F}">
      <dsp:nvSpPr>
        <dsp:cNvPr id="0" name=""/>
        <dsp:cNvSpPr/>
      </dsp:nvSpPr>
      <dsp:spPr>
        <a:xfrm rot="10800000">
          <a:off x="2293542" y="929017"/>
          <a:ext cx="8376636" cy="734551"/>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917"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t>SMEs are often seen as the first step in the growth to a large firm, this growth comes often in stages</a:t>
          </a:r>
        </a:p>
      </dsp:txBody>
      <dsp:txXfrm rot="10800000">
        <a:off x="2477180" y="929017"/>
        <a:ext cx="8192998" cy="734551"/>
      </dsp:txXfrm>
    </dsp:sp>
    <dsp:sp modelId="{EF942046-5E9B-4F79-A894-3999587A9E3B}">
      <dsp:nvSpPr>
        <dsp:cNvPr id="0" name=""/>
        <dsp:cNvSpPr/>
      </dsp:nvSpPr>
      <dsp:spPr>
        <a:xfrm>
          <a:off x="1926266" y="929017"/>
          <a:ext cx="734551" cy="73455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814098-C8A8-4944-AF9F-98A9E280E40F}">
      <dsp:nvSpPr>
        <dsp:cNvPr id="0" name=""/>
        <dsp:cNvSpPr/>
      </dsp:nvSpPr>
      <dsp:spPr>
        <a:xfrm rot="10800000">
          <a:off x="2293542" y="1857177"/>
          <a:ext cx="8376636" cy="734551"/>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917"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t>Definitions of SMEs vary between countries but most rely on quantitative criteria (turnover, number of employees, etc.)</a:t>
          </a:r>
        </a:p>
      </dsp:txBody>
      <dsp:txXfrm rot="10800000">
        <a:off x="2477180" y="1857177"/>
        <a:ext cx="8192998" cy="734551"/>
      </dsp:txXfrm>
    </dsp:sp>
    <dsp:sp modelId="{8BEEDE03-F917-4F5D-BEDF-FD5BEC2D3743}">
      <dsp:nvSpPr>
        <dsp:cNvPr id="0" name=""/>
        <dsp:cNvSpPr/>
      </dsp:nvSpPr>
      <dsp:spPr>
        <a:xfrm>
          <a:off x="1926266" y="1857177"/>
          <a:ext cx="734551" cy="734551"/>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FF4B42-789D-4B77-A471-0A94C0F8A788}">
      <dsp:nvSpPr>
        <dsp:cNvPr id="0" name=""/>
        <dsp:cNvSpPr/>
      </dsp:nvSpPr>
      <dsp:spPr>
        <a:xfrm rot="10800000">
          <a:off x="2293542" y="2785337"/>
          <a:ext cx="8376636" cy="734551"/>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917"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t>SMEs have specific character and resource endowments that distinguish them from larger companies</a:t>
          </a:r>
        </a:p>
      </dsp:txBody>
      <dsp:txXfrm rot="10800000">
        <a:off x="2477180" y="2785337"/>
        <a:ext cx="8192998" cy="734551"/>
      </dsp:txXfrm>
    </dsp:sp>
    <dsp:sp modelId="{31F79B9C-0979-4AC0-AA6A-2A9A2DFC056B}">
      <dsp:nvSpPr>
        <dsp:cNvPr id="0" name=""/>
        <dsp:cNvSpPr/>
      </dsp:nvSpPr>
      <dsp:spPr>
        <a:xfrm>
          <a:off x="1926266" y="2785337"/>
          <a:ext cx="734551" cy="734551"/>
        </a:xfrm>
        <a:prstGeom prst="ellipse">
          <a:avLst/>
        </a:prstGeom>
        <a:blipFill>
          <a:blip xmlns:r="http://schemas.openxmlformats.org/officeDocument/2006/relationships" r:embed="rId7"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D53D6C-E6AA-4C0B-9E01-0F644AA1168E}">
      <dsp:nvSpPr>
        <dsp:cNvPr id="0" name=""/>
        <dsp:cNvSpPr/>
      </dsp:nvSpPr>
      <dsp:spPr>
        <a:xfrm rot="10800000">
          <a:off x="2293542" y="3713496"/>
          <a:ext cx="8376636" cy="734551"/>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917"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t>Many SMEs are family owned</a:t>
          </a:r>
        </a:p>
      </dsp:txBody>
      <dsp:txXfrm rot="10800000">
        <a:off x="2477180" y="3713496"/>
        <a:ext cx="8192998" cy="734551"/>
      </dsp:txXfrm>
    </dsp:sp>
    <dsp:sp modelId="{56C8F9D7-4240-4D8A-9C59-C2BA66B2937A}">
      <dsp:nvSpPr>
        <dsp:cNvPr id="0" name=""/>
        <dsp:cNvSpPr/>
      </dsp:nvSpPr>
      <dsp:spPr>
        <a:xfrm>
          <a:off x="1926266" y="3713496"/>
          <a:ext cx="734551" cy="734551"/>
        </a:xfrm>
        <a:prstGeom prst="ellipse">
          <a:avLst/>
        </a:prstGeom>
        <a:blipFill>
          <a:blip xmlns:r="http://schemas.openxmlformats.org/officeDocument/2006/relationships" r:embed="rId9"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6ED9B3A7-C94C-490D-BC19-C2CE65D6B9E2}" type="datetimeFigureOut">
              <a:rPr lang="en-US" smtClean="0"/>
              <a:pPr/>
              <a:t>6/22/2019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05C48BF7-521C-47D5-9C24-E500A3127DBB}" type="slidenum">
              <a:rPr lang="en-US" smtClean="0"/>
              <a:pPr/>
              <a:t>‹Nr.›</a:t>
            </a:fld>
            <a:endParaRPr lang="en-US" dirty="0"/>
          </a:p>
        </p:txBody>
      </p:sp>
    </p:spTree>
    <p:extLst>
      <p:ext uri="{BB962C8B-B14F-4D97-AF65-F5344CB8AC3E}">
        <p14:creationId xmlns:p14="http://schemas.microsoft.com/office/powerpoint/2010/main" val="161841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c.europa.eu/competition/mergers/cases/index/nace_all.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hbr.org/2012/11/what-you-can-learn-from-family-busines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br.org/1998/05/evolution-and-revolution-as-organizations-gro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ls.gov/bdm/entrepreneurship/bdm_chart3.ht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link.springer.com/article/10.1023/A:1024433630958" TargetMode="External"/><Relationship Id="rId5" Type="http://schemas.openxmlformats.org/officeDocument/2006/relationships/hyperlink" Target="https://fitsmallbusiness.com/how-to-raise-venture-capital-funding/" TargetMode="External"/><Relationship Id="rId4" Type="http://schemas.openxmlformats.org/officeDocument/2006/relationships/hyperlink" Target="http://www.hbs.edu/news/Pages/item.aspx?num=48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dirty="0">
                <a:solidFill>
                  <a:schemeClr val="tx1"/>
                </a:solidFill>
                <a:effectLst/>
                <a:latin typeface="Calibri" panose="020F0502020204030204" pitchFamily="34" charset="0"/>
                <a:ea typeface="+mn-ea"/>
                <a:cs typeface="+mn-cs"/>
              </a:rPr>
              <a:t>Ask the class if they ever paid attention to SMEs in other courses. Check previous knowledge base</a:t>
            </a:r>
            <a:endParaRPr lang="de-DE" dirty="0"/>
          </a:p>
        </p:txBody>
      </p:sp>
      <p:sp>
        <p:nvSpPr>
          <p:cNvPr id="4" name="Foliennummernplatzhalter 3"/>
          <p:cNvSpPr>
            <a:spLocks noGrp="1"/>
          </p:cNvSpPr>
          <p:nvPr>
            <p:ph type="sldNum" sz="quarter" idx="5"/>
          </p:nvPr>
        </p:nvSpPr>
        <p:spPr/>
        <p:txBody>
          <a:bodyPr/>
          <a:lstStyle/>
          <a:p>
            <a:fld id="{05C48BF7-521C-47D5-9C24-E500A3127DBB}" type="slidenum">
              <a:rPr lang="en-US" smtClean="0"/>
              <a:pPr/>
              <a:t>2</a:t>
            </a:fld>
            <a:endParaRPr lang="en-US" dirty="0"/>
          </a:p>
        </p:txBody>
      </p:sp>
    </p:spTree>
    <p:extLst>
      <p:ext uri="{BB962C8B-B14F-4D97-AF65-F5344CB8AC3E}">
        <p14:creationId xmlns:p14="http://schemas.microsoft.com/office/powerpoint/2010/main" val="3126878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Muller, P., </a:t>
            </a:r>
            <a:r>
              <a:rPr lang="en-US" dirty="0" err="1">
                <a:effectLst/>
              </a:rPr>
              <a:t>Caliandro</a:t>
            </a:r>
            <a:r>
              <a:rPr lang="en-US" dirty="0">
                <a:effectLst/>
              </a:rPr>
              <a:t>, C., </a:t>
            </a:r>
            <a:r>
              <a:rPr lang="en-US" dirty="0" err="1">
                <a:effectLst/>
              </a:rPr>
              <a:t>Peycheva</a:t>
            </a:r>
            <a:r>
              <a:rPr lang="en-US" dirty="0">
                <a:effectLst/>
              </a:rPr>
              <a:t>, V., </a:t>
            </a:r>
            <a:r>
              <a:rPr lang="en-US" dirty="0" err="1">
                <a:effectLst/>
              </a:rPr>
              <a:t>Gagliardi</a:t>
            </a:r>
            <a:r>
              <a:rPr lang="en-US" dirty="0">
                <a:effectLst/>
              </a:rPr>
              <a:t>, D., </a:t>
            </a:r>
            <a:r>
              <a:rPr lang="en-US" dirty="0" err="1">
                <a:effectLst/>
              </a:rPr>
              <a:t>Marzocchi</a:t>
            </a:r>
            <a:r>
              <a:rPr lang="en-US" dirty="0">
                <a:effectLst/>
              </a:rPr>
              <a:t>, C., </a:t>
            </a:r>
            <a:r>
              <a:rPr lang="en-US" dirty="0" err="1">
                <a:effectLst/>
              </a:rPr>
              <a:t>Ramlogan</a:t>
            </a:r>
            <a:r>
              <a:rPr lang="en-US" dirty="0">
                <a:effectLst/>
              </a:rPr>
              <a:t>, R., &amp; Cox, D. (2015). Annual Report on European SMEs 2014/2015 (SMEs start hiring again). Luxembourg: European Union. DOI, 10, 886211.</a:t>
            </a:r>
          </a:p>
        </p:txBody>
      </p:sp>
      <p:sp>
        <p:nvSpPr>
          <p:cNvPr id="4" name="Slide Number Placeholder 3"/>
          <p:cNvSpPr>
            <a:spLocks noGrp="1"/>
          </p:cNvSpPr>
          <p:nvPr>
            <p:ph type="sldNum" sz="quarter" idx="10"/>
          </p:nvPr>
        </p:nvSpPr>
        <p:spPr/>
        <p:txBody>
          <a:bodyPr/>
          <a:lstStyle/>
          <a:p>
            <a:fld id="{05C48BF7-521C-47D5-9C24-E500A3127DBB}" type="slidenum">
              <a:rPr lang="en-US" smtClean="0"/>
              <a:t>11</a:t>
            </a:fld>
            <a:endParaRPr lang="en-US" dirty="0"/>
          </a:p>
        </p:txBody>
      </p:sp>
    </p:spTree>
    <p:extLst>
      <p:ext uri="{BB962C8B-B14F-4D97-AF65-F5344CB8AC3E}">
        <p14:creationId xmlns:p14="http://schemas.microsoft.com/office/powerpoint/2010/main" val="3471539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Infographic: Presents the latest data on European SMEs based on the annual report</a:t>
            </a:r>
            <a:r>
              <a:rPr lang="en-US" baseline="0" dirty="0"/>
              <a:t> of 2016</a:t>
            </a:r>
          </a:p>
          <a:p>
            <a:r>
              <a:rPr lang="en-US" sz="1200" u="none" strike="noStrike" kern="1200" baseline="0" dirty="0">
                <a:solidFill>
                  <a:schemeClr val="tx1"/>
                </a:solidFill>
                <a:ea typeface="+mn-ea"/>
                <a:cs typeface="+mn-cs"/>
              </a:rPr>
              <a:t>ANNUAL REPORT ON EUROPEAN SMEs 2015/2016</a:t>
            </a:r>
            <a:endParaRPr lang="en-US" dirty="0"/>
          </a:p>
          <a:p>
            <a:r>
              <a:rPr lang="en-US" dirty="0"/>
              <a:t>http://ec.europa.eu/DocsRoom/documents/21251/attachments/4/translations/en/renditions/native</a:t>
            </a:r>
          </a:p>
        </p:txBody>
      </p:sp>
      <p:sp>
        <p:nvSpPr>
          <p:cNvPr id="4" name="Slide Number Placeholder 3"/>
          <p:cNvSpPr>
            <a:spLocks noGrp="1"/>
          </p:cNvSpPr>
          <p:nvPr>
            <p:ph type="sldNum" sz="quarter" idx="10"/>
          </p:nvPr>
        </p:nvSpPr>
        <p:spPr/>
        <p:txBody>
          <a:bodyPr/>
          <a:lstStyle/>
          <a:p>
            <a:fld id="{05C48BF7-521C-47D5-9C24-E500A3127DBB}" type="slidenum">
              <a:rPr lang="en-US" smtClean="0"/>
              <a:t>12</a:t>
            </a:fld>
            <a:endParaRPr lang="en-US" dirty="0"/>
          </a:p>
        </p:txBody>
      </p:sp>
    </p:spTree>
    <p:extLst>
      <p:ext uri="{BB962C8B-B14F-4D97-AF65-F5344CB8AC3E}">
        <p14:creationId xmlns:p14="http://schemas.microsoft.com/office/powerpoint/2010/main" val="1707655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Committee of Inquiry on Small Firms set up by</a:t>
            </a:r>
            <a:r>
              <a:rPr lang="en-US" baseline="0" dirty="0"/>
              <a:t> UK government wrote an influential report which became known as the Bolton Report (1971)</a:t>
            </a:r>
            <a:endParaRPr lang="en-US" dirty="0"/>
          </a:p>
        </p:txBody>
      </p:sp>
      <p:sp>
        <p:nvSpPr>
          <p:cNvPr id="4" name="Slide Number Placeholder 3"/>
          <p:cNvSpPr>
            <a:spLocks noGrp="1"/>
          </p:cNvSpPr>
          <p:nvPr>
            <p:ph type="sldNum" sz="quarter" idx="10"/>
          </p:nvPr>
        </p:nvSpPr>
        <p:spPr/>
        <p:txBody>
          <a:bodyPr/>
          <a:lstStyle/>
          <a:p>
            <a:fld id="{05C48BF7-521C-47D5-9C24-E500A3127DBB}" type="slidenum">
              <a:rPr lang="en-US" smtClean="0"/>
              <a:t>15</a:t>
            </a:fld>
            <a:endParaRPr lang="en-US" dirty="0"/>
          </a:p>
        </p:txBody>
      </p:sp>
    </p:spTree>
    <p:extLst>
      <p:ext uri="{BB962C8B-B14F-4D97-AF65-F5344CB8AC3E}">
        <p14:creationId xmlns:p14="http://schemas.microsoft.com/office/powerpoint/2010/main" val="246021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www.sba.gov</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www.naics.com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NACE classification</a:t>
            </a:r>
            <a:r>
              <a:rPr lang="en-US" baseline="0" dirty="0"/>
              <a:t> for EU, but is not used like in the USA to determine the definition of what is considered small per code.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http://ec.europa.eu/competition/mergers/cases/index/nace_all.html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EUROPA - Competition - List of NACE codes. (</a:t>
            </a:r>
            <a:r>
              <a:rPr lang="en-GB" dirty="0" err="1">
                <a:effectLst/>
              </a:rPr>
              <a:t>n.d.</a:t>
            </a:r>
            <a:r>
              <a:rPr lang="en-GB" dirty="0">
                <a:effectLst/>
              </a:rPr>
              <a:t>). </a:t>
            </a:r>
            <a:r>
              <a:rPr lang="en-GB" dirty="0">
                <a:effectLst/>
                <a:hlinkClick r:id="rId3"/>
              </a:rPr>
              <a:t>http://ec.europa.eu/competition/mergers/cases/index/nace_all.html</a:t>
            </a:r>
            <a:endParaRPr lang="en-GB"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5C48BF7-521C-47D5-9C24-E500A3127DBB}" type="slidenum">
              <a:rPr lang="en-US" smtClean="0"/>
              <a:t>17</a:t>
            </a:fld>
            <a:endParaRPr lang="en-US" dirty="0"/>
          </a:p>
        </p:txBody>
      </p:sp>
    </p:spTree>
    <p:extLst>
      <p:ext uri="{BB962C8B-B14F-4D97-AF65-F5344CB8AC3E}">
        <p14:creationId xmlns:p14="http://schemas.microsoft.com/office/powerpoint/2010/main" val="977734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SME? - Growth- European Commission. Retrieved</a:t>
            </a:r>
            <a:r>
              <a:rPr lang="en-US" baseline="0" dirty="0"/>
              <a:t> </a:t>
            </a:r>
            <a:r>
              <a:rPr lang="en-US" dirty="0"/>
              <a:t>24 June 2017, from ec.Europa.eu/growth/</a:t>
            </a:r>
            <a:r>
              <a:rPr lang="en-US" dirty="0" err="1"/>
              <a:t>smes</a:t>
            </a:r>
            <a:r>
              <a:rPr lang="en-US" dirty="0"/>
              <a:t>/business-friendly-environment/</a:t>
            </a:r>
            <a:r>
              <a:rPr lang="en-US" dirty="0" err="1"/>
              <a:t>sme-definition_nl</a:t>
            </a:r>
            <a:endParaRPr lang="en-US" dirty="0"/>
          </a:p>
        </p:txBody>
      </p:sp>
      <p:sp>
        <p:nvSpPr>
          <p:cNvPr id="4" name="Slide Number Placeholder 3"/>
          <p:cNvSpPr>
            <a:spLocks noGrp="1"/>
          </p:cNvSpPr>
          <p:nvPr>
            <p:ph type="sldNum" sz="quarter" idx="10"/>
          </p:nvPr>
        </p:nvSpPr>
        <p:spPr/>
        <p:txBody>
          <a:bodyPr/>
          <a:lstStyle/>
          <a:p>
            <a:fld id="{05C48BF7-521C-47D5-9C24-E500A3127DBB}" type="slidenum">
              <a:rPr lang="en-US" smtClean="0"/>
              <a:t>18</a:t>
            </a:fld>
            <a:endParaRPr lang="en-US" dirty="0"/>
          </a:p>
        </p:txBody>
      </p:sp>
    </p:spTree>
    <p:extLst>
      <p:ext uri="{BB962C8B-B14F-4D97-AF65-F5344CB8AC3E}">
        <p14:creationId xmlns:p14="http://schemas.microsoft.com/office/powerpoint/2010/main" val="3309874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Let</a:t>
            </a:r>
            <a:r>
              <a:rPr lang="de-DE" dirty="0"/>
              <a:t> </a:t>
            </a:r>
            <a:r>
              <a:rPr lang="de-DE" dirty="0" err="1"/>
              <a:t>students</a:t>
            </a:r>
            <a:r>
              <a:rPr lang="de-DE" dirty="0"/>
              <a:t> </a:t>
            </a:r>
            <a:r>
              <a:rPr lang="de-DE" dirty="0" err="1"/>
              <a:t>google</a:t>
            </a:r>
            <a:r>
              <a:rPr lang="de-DE" dirty="0"/>
              <a:t> a </a:t>
            </a:r>
            <a:r>
              <a:rPr lang="de-DE" dirty="0" err="1"/>
              <a:t>few</a:t>
            </a:r>
            <a:r>
              <a:rPr lang="de-DE" dirty="0"/>
              <a:t> </a:t>
            </a:r>
            <a:r>
              <a:rPr lang="de-DE" dirty="0" err="1"/>
              <a:t>minutes</a:t>
            </a:r>
            <a:r>
              <a:rPr lang="de-DE" dirty="0"/>
              <a:t> and </a:t>
            </a:r>
            <a:r>
              <a:rPr lang="de-DE" dirty="0" err="1"/>
              <a:t>collect</a:t>
            </a:r>
            <a:r>
              <a:rPr lang="de-DE" dirty="0"/>
              <a:t> </a:t>
            </a:r>
            <a:r>
              <a:rPr lang="de-DE" dirty="0" err="1"/>
              <a:t>differences</a:t>
            </a:r>
            <a:r>
              <a:rPr lang="de-DE" dirty="0"/>
              <a:t>.</a:t>
            </a:r>
          </a:p>
        </p:txBody>
      </p:sp>
      <p:sp>
        <p:nvSpPr>
          <p:cNvPr id="4" name="Foliennummernplatzhalter 3"/>
          <p:cNvSpPr>
            <a:spLocks noGrp="1"/>
          </p:cNvSpPr>
          <p:nvPr>
            <p:ph type="sldNum" sz="quarter" idx="5"/>
          </p:nvPr>
        </p:nvSpPr>
        <p:spPr/>
        <p:txBody>
          <a:bodyPr/>
          <a:lstStyle/>
          <a:p>
            <a:fld id="{47066143-8669-4D06-B20F-8D5F029030F8}" type="slidenum">
              <a:rPr lang="en-US" smtClean="0"/>
              <a:t>19</a:t>
            </a:fld>
            <a:endParaRPr lang="en-US"/>
          </a:p>
        </p:txBody>
      </p:sp>
    </p:spTree>
    <p:extLst>
      <p:ext uri="{BB962C8B-B14F-4D97-AF65-F5344CB8AC3E}">
        <p14:creationId xmlns:p14="http://schemas.microsoft.com/office/powerpoint/2010/main" val="1881215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Storey</a:t>
            </a:r>
            <a:r>
              <a:rPr lang="en-US" dirty="0"/>
              <a:t>, D. J. (2016). Understanding The Small Business Sector. Routledge.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effectLst/>
              </a:rPr>
              <a:t>Wynarczyk</a:t>
            </a:r>
            <a:r>
              <a:rPr lang="en-US" dirty="0">
                <a:effectLst/>
              </a:rPr>
              <a:t>, P., Watson, R., </a:t>
            </a:r>
            <a:r>
              <a:rPr lang="en-US" dirty="0" err="1">
                <a:effectLst/>
              </a:rPr>
              <a:t>Storey</a:t>
            </a:r>
            <a:r>
              <a:rPr lang="en-US" dirty="0">
                <a:effectLst/>
              </a:rPr>
              <a:t>, D. J., Short, H., &amp; </a:t>
            </a:r>
            <a:r>
              <a:rPr lang="en-US" dirty="0" err="1">
                <a:effectLst/>
              </a:rPr>
              <a:t>Keasey</a:t>
            </a:r>
            <a:r>
              <a:rPr lang="en-US" dirty="0">
                <a:effectLst/>
              </a:rPr>
              <a:t>, K. (2016). Managerial </a:t>
            </a:r>
            <a:r>
              <a:rPr lang="en-US" dirty="0" err="1">
                <a:effectLst/>
              </a:rPr>
              <a:t>Labour</a:t>
            </a:r>
            <a:r>
              <a:rPr lang="en-US" dirty="0">
                <a:effectLst/>
              </a:rPr>
              <a:t> Markets in Small and Medium-Sized Enterprises. Routledge. New publication of 1991 article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price-taker is an individual or company that must accept prevailing prices in a market, lacking the market share to influence market price on its 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5C48BF7-521C-47D5-9C24-E500A3127DBB}" type="slidenum">
              <a:rPr lang="en-US" smtClean="0"/>
              <a:t>21</a:t>
            </a:fld>
            <a:endParaRPr lang="en-US" dirty="0"/>
          </a:p>
        </p:txBody>
      </p:sp>
    </p:spTree>
    <p:extLst>
      <p:ext uri="{BB962C8B-B14F-4D97-AF65-F5344CB8AC3E}">
        <p14:creationId xmlns:p14="http://schemas.microsoft.com/office/powerpoint/2010/main" val="3129594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Stokes, D., &amp; Wilson, N. (2010). Small business management and entrepreneurship (6th </a:t>
            </a:r>
            <a:r>
              <a:rPr lang="en-US" dirty="0" err="1"/>
              <a:t>ed</a:t>
            </a:r>
            <a:r>
              <a:rPr lang="en-US" dirty="0"/>
              <a:t>). Andover: Cengage Learning.</a:t>
            </a:r>
          </a:p>
        </p:txBody>
      </p:sp>
      <p:sp>
        <p:nvSpPr>
          <p:cNvPr id="4" name="Slide Number Placeholder 3"/>
          <p:cNvSpPr>
            <a:spLocks noGrp="1"/>
          </p:cNvSpPr>
          <p:nvPr>
            <p:ph type="sldNum" sz="quarter" idx="10"/>
          </p:nvPr>
        </p:nvSpPr>
        <p:spPr/>
        <p:txBody>
          <a:bodyPr/>
          <a:lstStyle/>
          <a:p>
            <a:fld id="{05C48BF7-521C-47D5-9C24-E500A3127DBB}" type="slidenum">
              <a:rPr lang="en-US" smtClean="0"/>
              <a:t>23</a:t>
            </a:fld>
            <a:endParaRPr lang="en-US" dirty="0"/>
          </a:p>
        </p:txBody>
      </p:sp>
    </p:spTree>
    <p:extLst>
      <p:ext uri="{BB962C8B-B14F-4D97-AF65-F5344CB8AC3E}">
        <p14:creationId xmlns:p14="http://schemas.microsoft.com/office/powerpoint/2010/main" val="771373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as a summary from last class. Combine the major characteristics of SMEs</a:t>
            </a:r>
          </a:p>
          <a:p>
            <a:endParaRPr lang="en-US" dirty="0"/>
          </a:p>
          <a:p>
            <a:pPr lvl="0"/>
            <a:r>
              <a:rPr lang="en-US" dirty="0"/>
              <a:t>Minimal degree of differentiation</a:t>
            </a:r>
          </a:p>
          <a:p>
            <a:pPr lvl="1"/>
            <a:r>
              <a:rPr lang="en-US" dirty="0"/>
              <a:t>Horizontal: High centralization, Fewer specialized roles</a:t>
            </a:r>
          </a:p>
          <a:p>
            <a:pPr lvl="1"/>
            <a:r>
              <a:rPr lang="en-US" dirty="0"/>
              <a:t>Vertical: flat structures</a:t>
            </a:r>
          </a:p>
          <a:p>
            <a:pPr lvl="1"/>
            <a:r>
              <a:rPr lang="en-US" dirty="0"/>
              <a:t>Spatial: usually geographically close</a:t>
            </a:r>
            <a:endParaRPr lang="de-DE" dirty="0"/>
          </a:p>
          <a:p>
            <a:endParaRPr lang="en-US" dirty="0"/>
          </a:p>
          <a:p>
            <a:endParaRPr lang="en-US" dirty="0"/>
          </a:p>
          <a:p>
            <a:r>
              <a:rPr lang="en-US" dirty="0"/>
              <a:t>From: Robbins, S. P., &amp; Barnwell, N. (2006). </a:t>
            </a:r>
            <a:r>
              <a:rPr lang="en-US" dirty="0" err="1"/>
              <a:t>Organisation</a:t>
            </a:r>
            <a:r>
              <a:rPr lang="en-US" dirty="0"/>
              <a:t> theory: concepts and cases (5. </a:t>
            </a:r>
            <a:r>
              <a:rPr lang="en-US" dirty="0" err="1"/>
              <a:t>ed</a:t>
            </a:r>
            <a:r>
              <a:rPr lang="en-US" dirty="0"/>
              <a:t>). </a:t>
            </a:r>
            <a:r>
              <a:rPr lang="en-US" dirty="0" err="1"/>
              <a:t>Frenchs</a:t>
            </a:r>
            <a:r>
              <a:rPr lang="en-US" dirty="0"/>
              <a:t> Forest, NSW: Pearson Education Australia.</a:t>
            </a:r>
          </a:p>
          <a:p>
            <a:r>
              <a:rPr lang="en-US" dirty="0"/>
              <a:t>p197-198</a:t>
            </a:r>
          </a:p>
        </p:txBody>
      </p:sp>
      <p:sp>
        <p:nvSpPr>
          <p:cNvPr id="4" name="Slide Number Placeholder 3"/>
          <p:cNvSpPr>
            <a:spLocks noGrp="1"/>
          </p:cNvSpPr>
          <p:nvPr>
            <p:ph type="sldNum" sz="quarter" idx="10"/>
          </p:nvPr>
        </p:nvSpPr>
        <p:spPr/>
        <p:txBody>
          <a:bodyPr/>
          <a:lstStyle/>
          <a:p>
            <a:fld id="{05C48BF7-521C-47D5-9C24-E500A3127DBB}" type="slidenum">
              <a:rPr lang="en-US" smtClean="0"/>
              <a:t>25</a:t>
            </a:fld>
            <a:endParaRPr lang="en-US"/>
          </a:p>
        </p:txBody>
      </p:sp>
    </p:spTree>
    <p:extLst>
      <p:ext uri="{BB962C8B-B14F-4D97-AF65-F5344CB8AC3E}">
        <p14:creationId xmlns:p14="http://schemas.microsoft.com/office/powerpoint/2010/main" val="1214607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Welsh, J. A., &amp; White, J. F. (1981). A small business is not a little big business. Harvard business review, 59(4), 18-.</a:t>
            </a:r>
          </a:p>
        </p:txBody>
      </p:sp>
      <p:sp>
        <p:nvSpPr>
          <p:cNvPr id="4" name="Slide Number Placeholder 3"/>
          <p:cNvSpPr>
            <a:spLocks noGrp="1"/>
          </p:cNvSpPr>
          <p:nvPr>
            <p:ph type="sldNum" sz="quarter" idx="10"/>
          </p:nvPr>
        </p:nvSpPr>
        <p:spPr/>
        <p:txBody>
          <a:bodyPr/>
          <a:lstStyle/>
          <a:p>
            <a:fld id="{05C48BF7-521C-47D5-9C24-E500A3127DBB}" type="slidenum">
              <a:rPr lang="en-US" smtClean="0"/>
              <a:t>26</a:t>
            </a:fld>
            <a:endParaRPr lang="en-US" dirty="0"/>
          </a:p>
        </p:txBody>
      </p:sp>
    </p:spTree>
    <p:extLst>
      <p:ext uri="{BB962C8B-B14F-4D97-AF65-F5344CB8AC3E}">
        <p14:creationId xmlns:p14="http://schemas.microsoft.com/office/powerpoint/2010/main" val="12498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discussion.</a:t>
            </a:r>
          </a:p>
          <a:p>
            <a:r>
              <a:rPr lang="en-US" dirty="0"/>
              <a:t>What does constitute a small business?</a:t>
            </a:r>
          </a:p>
          <a:p>
            <a:r>
              <a:rPr lang="en-US" dirty="0"/>
              <a:t>Attempt to write your own definition. Keywords: self employed vs.</a:t>
            </a:r>
            <a:r>
              <a:rPr lang="en-US" baseline="0" dirty="0"/>
              <a:t> group of people, legal entity, goal orientation, ownership, planned activities, structured, for profit.</a:t>
            </a:r>
            <a:endParaRPr lang="en-US" dirty="0"/>
          </a:p>
        </p:txBody>
      </p:sp>
      <p:sp>
        <p:nvSpPr>
          <p:cNvPr id="4" name="Slide Number Placeholder 3"/>
          <p:cNvSpPr>
            <a:spLocks noGrp="1"/>
          </p:cNvSpPr>
          <p:nvPr>
            <p:ph type="sldNum" sz="quarter" idx="10"/>
          </p:nvPr>
        </p:nvSpPr>
        <p:spPr/>
        <p:txBody>
          <a:bodyPr/>
          <a:lstStyle/>
          <a:p>
            <a:fld id="{05C48BF7-521C-47D5-9C24-E500A3127DBB}" type="slidenum">
              <a:rPr lang="en-US" smtClean="0"/>
              <a:t>3</a:t>
            </a:fld>
            <a:endParaRPr lang="en-US" dirty="0"/>
          </a:p>
        </p:txBody>
      </p:sp>
    </p:spTree>
    <p:extLst>
      <p:ext uri="{BB962C8B-B14F-4D97-AF65-F5344CB8AC3E}">
        <p14:creationId xmlns:p14="http://schemas.microsoft.com/office/powerpoint/2010/main" val="141105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 adapted</a:t>
            </a:r>
            <a:r>
              <a:rPr lang="en-US" baseline="0" dirty="0"/>
              <a:t> from: </a:t>
            </a:r>
            <a:r>
              <a:rPr lang="en-US" dirty="0">
                <a:effectLst/>
              </a:rPr>
              <a:t>Lawler, E. E. (1997). Rethinking organization size. </a:t>
            </a:r>
            <a:r>
              <a:rPr lang="en-US" dirty="0" err="1">
                <a:effectLst/>
              </a:rPr>
              <a:t>organisational</a:t>
            </a:r>
            <a:r>
              <a:rPr lang="en-US" dirty="0">
                <a:effectLst/>
              </a:rPr>
              <a:t> Dynamics, 26(2), 24–35. https://doi.org/10.1016/S0090-2616(97)90003-6</a:t>
            </a:r>
          </a:p>
        </p:txBody>
      </p:sp>
      <p:sp>
        <p:nvSpPr>
          <p:cNvPr id="4" name="Slide Number Placeholder 3"/>
          <p:cNvSpPr>
            <a:spLocks noGrp="1"/>
          </p:cNvSpPr>
          <p:nvPr>
            <p:ph type="sldNum" sz="quarter" idx="10"/>
          </p:nvPr>
        </p:nvSpPr>
        <p:spPr/>
        <p:txBody>
          <a:bodyPr/>
          <a:lstStyle/>
          <a:p>
            <a:fld id="{05C48BF7-521C-47D5-9C24-E500A3127DBB}" type="slidenum">
              <a:rPr lang="en-US" smtClean="0"/>
              <a:t>27</a:t>
            </a:fld>
            <a:endParaRPr lang="en-US" dirty="0"/>
          </a:p>
        </p:txBody>
      </p:sp>
    </p:spTree>
    <p:extLst>
      <p:ext uri="{BB962C8B-B14F-4D97-AF65-F5344CB8AC3E}">
        <p14:creationId xmlns:p14="http://schemas.microsoft.com/office/powerpoint/2010/main" val="3350836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Stokes, D., &amp; Wilson, N. (2010). Small business management and entrepreneurship (6th </a:t>
            </a:r>
            <a:r>
              <a:rPr lang="en-US" dirty="0" err="1"/>
              <a:t>ed</a:t>
            </a:r>
            <a:r>
              <a:rPr lang="en-US" dirty="0"/>
              <a:t>). Andover: Cengage Learning.</a:t>
            </a:r>
          </a:p>
        </p:txBody>
      </p:sp>
      <p:sp>
        <p:nvSpPr>
          <p:cNvPr id="4" name="Slide Number Placeholder 3"/>
          <p:cNvSpPr>
            <a:spLocks noGrp="1"/>
          </p:cNvSpPr>
          <p:nvPr>
            <p:ph type="sldNum" sz="quarter" idx="10"/>
          </p:nvPr>
        </p:nvSpPr>
        <p:spPr/>
        <p:txBody>
          <a:bodyPr/>
          <a:lstStyle/>
          <a:p>
            <a:fld id="{05C48BF7-521C-47D5-9C24-E500A3127DBB}" type="slidenum">
              <a:rPr lang="en-US" smtClean="0"/>
              <a:t>28</a:t>
            </a:fld>
            <a:endParaRPr lang="en-US" dirty="0"/>
          </a:p>
        </p:txBody>
      </p:sp>
    </p:spTree>
    <p:extLst>
      <p:ext uri="{BB962C8B-B14F-4D97-AF65-F5344CB8AC3E}">
        <p14:creationId xmlns:p14="http://schemas.microsoft.com/office/powerpoint/2010/main" val="1292440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 Daft, R. L., Murphy, J., &amp; Willmott, H. (2014). Organization theory and design: an international perspective. Andover: Cengage Learning.</a:t>
            </a:r>
          </a:p>
        </p:txBody>
      </p:sp>
      <p:sp>
        <p:nvSpPr>
          <p:cNvPr id="4" name="Slide Number Placeholder 3"/>
          <p:cNvSpPr>
            <a:spLocks noGrp="1"/>
          </p:cNvSpPr>
          <p:nvPr>
            <p:ph type="sldNum" sz="quarter" idx="10"/>
          </p:nvPr>
        </p:nvSpPr>
        <p:spPr/>
        <p:txBody>
          <a:bodyPr/>
          <a:lstStyle/>
          <a:p>
            <a:fld id="{05C48BF7-521C-47D5-9C24-E500A3127DBB}" type="slidenum">
              <a:rPr lang="en-US" smtClean="0"/>
              <a:t>29</a:t>
            </a:fld>
            <a:endParaRPr lang="en-US" dirty="0"/>
          </a:p>
        </p:txBody>
      </p:sp>
    </p:spTree>
    <p:extLst>
      <p:ext uri="{BB962C8B-B14F-4D97-AF65-F5344CB8AC3E}">
        <p14:creationId xmlns:p14="http://schemas.microsoft.com/office/powerpoint/2010/main" val="3438538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Calibri" panose="020F0502020204030204" pitchFamily="34" charset="0"/>
                <a:ea typeface="+mn-ea"/>
                <a:cs typeface="+mn-cs"/>
              </a:rPr>
              <a:t>A bit on the side: many small businesses are family run. Discuss the special characteristics.</a:t>
            </a:r>
          </a:p>
          <a:p>
            <a:endParaRPr lang="en-GB" sz="1200" b="0" i="0" kern="1200" dirty="0">
              <a:solidFill>
                <a:schemeClr val="tx1"/>
              </a:solidFill>
              <a:effectLst/>
              <a:latin typeface="Calibri" panose="020F0502020204030204" pitchFamily="34" charset="0"/>
              <a:ea typeface="+mn-ea"/>
              <a:cs typeface="+mn-cs"/>
            </a:endParaRPr>
          </a:p>
          <a:p>
            <a:r>
              <a:rPr lang="nl-NL" dirty="0"/>
              <a:t>Ethical considerations:</a:t>
            </a:r>
          </a:p>
          <a:p>
            <a:r>
              <a:rPr lang="nl-NL" dirty="0"/>
              <a:t>Plus: strong </a:t>
            </a:r>
            <a:r>
              <a:rPr lang="nl-NL" dirty="0" err="1"/>
              <a:t>bonds</a:t>
            </a:r>
            <a:r>
              <a:rPr lang="nl-NL" dirty="0"/>
              <a:t>, long term </a:t>
            </a:r>
            <a:r>
              <a:rPr lang="nl-NL" dirty="0" err="1"/>
              <a:t>perspective</a:t>
            </a:r>
            <a:r>
              <a:rPr lang="nl-NL" dirty="0"/>
              <a:t>, </a:t>
            </a:r>
            <a:r>
              <a:rPr lang="nl-NL" dirty="0" err="1"/>
              <a:t>often</a:t>
            </a:r>
            <a:r>
              <a:rPr lang="nl-NL" dirty="0"/>
              <a:t> </a:t>
            </a:r>
            <a:r>
              <a:rPr lang="nl-NL" dirty="0" err="1"/>
              <a:t>not</a:t>
            </a:r>
            <a:r>
              <a:rPr lang="nl-NL" dirty="0"/>
              <a:t> </a:t>
            </a:r>
            <a:r>
              <a:rPr lang="nl-NL" dirty="0" err="1"/>
              <a:t>overly</a:t>
            </a:r>
            <a:r>
              <a:rPr lang="nl-NL" dirty="0"/>
              <a:t> </a:t>
            </a:r>
            <a:r>
              <a:rPr lang="nl-NL" dirty="0" err="1"/>
              <a:t>focussed</a:t>
            </a:r>
            <a:r>
              <a:rPr lang="nl-NL" dirty="0"/>
              <a:t> on </a:t>
            </a:r>
            <a:r>
              <a:rPr lang="nl-NL" dirty="0" err="1"/>
              <a:t>profits</a:t>
            </a:r>
            <a:r>
              <a:rPr lang="nl-NL" dirty="0"/>
              <a:t> </a:t>
            </a:r>
          </a:p>
          <a:p>
            <a:r>
              <a:rPr lang="nl-NL" dirty="0"/>
              <a:t>Minus:</a:t>
            </a:r>
            <a:r>
              <a:rPr lang="nl-NL" baseline="0" dirty="0"/>
              <a:t> no </a:t>
            </a:r>
            <a:r>
              <a:rPr lang="nl-NL" baseline="0" dirty="0" err="1"/>
              <a:t>transparency</a:t>
            </a:r>
            <a:r>
              <a:rPr lang="nl-NL" baseline="0" dirty="0"/>
              <a:t>, </a:t>
            </a:r>
            <a:r>
              <a:rPr lang="nl-NL" baseline="0" dirty="0" err="1"/>
              <a:t>if</a:t>
            </a:r>
            <a:r>
              <a:rPr lang="nl-NL" baseline="0" dirty="0"/>
              <a:t> </a:t>
            </a:r>
            <a:r>
              <a:rPr lang="nl-NL" baseline="0" dirty="0" err="1"/>
              <a:t>your</a:t>
            </a:r>
            <a:r>
              <a:rPr lang="nl-NL" baseline="0" dirty="0"/>
              <a:t> </a:t>
            </a:r>
            <a:r>
              <a:rPr lang="nl-NL" baseline="0" dirty="0" err="1"/>
              <a:t>not</a:t>
            </a:r>
            <a:r>
              <a:rPr lang="nl-NL" baseline="0" dirty="0"/>
              <a:t> part of </a:t>
            </a:r>
            <a:r>
              <a:rPr lang="nl-NL" baseline="0" dirty="0" err="1"/>
              <a:t>the</a:t>
            </a:r>
            <a:r>
              <a:rPr lang="nl-NL" baseline="0" dirty="0"/>
              <a:t> family </a:t>
            </a:r>
            <a:r>
              <a:rPr lang="nl-NL" baseline="0" dirty="0" err="1"/>
              <a:t>you’re</a:t>
            </a:r>
            <a:r>
              <a:rPr lang="nl-NL" baseline="0" dirty="0"/>
              <a:t> , in </a:t>
            </a:r>
            <a:r>
              <a:rPr lang="nl-NL" baseline="0" dirty="0" err="1"/>
              <a:t>the</a:t>
            </a:r>
            <a:r>
              <a:rPr lang="nl-NL" baseline="0" dirty="0"/>
              <a:t> </a:t>
            </a:r>
            <a:r>
              <a:rPr lang="nl-NL" baseline="0" dirty="0" err="1"/>
              <a:t>outer</a:t>
            </a:r>
            <a:r>
              <a:rPr lang="nl-NL" baseline="0" dirty="0"/>
              <a:t> </a:t>
            </a:r>
            <a:r>
              <a:rPr lang="nl-NL" baseline="0" dirty="0" err="1"/>
              <a:t>circle</a:t>
            </a:r>
            <a:r>
              <a:rPr lang="nl-NL" baseline="0" dirty="0"/>
              <a:t>. Promotion </a:t>
            </a:r>
            <a:r>
              <a:rPr lang="nl-NL" baseline="0" dirty="0" err="1"/>
              <a:t>to</a:t>
            </a:r>
            <a:r>
              <a:rPr lang="nl-NL" baseline="0" dirty="0"/>
              <a:t> </a:t>
            </a:r>
            <a:r>
              <a:rPr lang="nl-NL" baseline="0" dirty="0" err="1"/>
              <a:t>higher</a:t>
            </a:r>
            <a:r>
              <a:rPr lang="nl-NL" baseline="0" dirty="0"/>
              <a:t> </a:t>
            </a:r>
            <a:r>
              <a:rPr lang="nl-NL" baseline="0" dirty="0" err="1"/>
              <a:t>position</a:t>
            </a:r>
            <a:r>
              <a:rPr lang="nl-NL" baseline="0" dirty="0"/>
              <a:t> </a:t>
            </a:r>
            <a:r>
              <a:rPr lang="nl-NL" baseline="0" dirty="0" err="1"/>
              <a:t>could</a:t>
            </a:r>
            <a:r>
              <a:rPr lang="nl-NL" baseline="0" dirty="0"/>
              <a:t> </a:t>
            </a:r>
            <a:r>
              <a:rPr lang="nl-NL" baseline="0" dirty="0" err="1"/>
              <a:t>be</a:t>
            </a:r>
            <a:r>
              <a:rPr lang="nl-NL" baseline="0" dirty="0"/>
              <a:t> </a:t>
            </a:r>
            <a:r>
              <a:rPr lang="nl-NL" baseline="0" dirty="0" err="1"/>
              <a:t>affected</a:t>
            </a:r>
            <a:r>
              <a:rPr lang="nl-NL" baseline="0" dirty="0"/>
              <a:t> </a:t>
            </a:r>
            <a:r>
              <a:rPr lang="nl-NL" baseline="0" dirty="0" err="1"/>
              <a:t>if</a:t>
            </a:r>
            <a:r>
              <a:rPr lang="nl-NL" baseline="0" dirty="0"/>
              <a:t> </a:t>
            </a:r>
            <a:r>
              <a:rPr lang="nl-NL" baseline="0" dirty="0" err="1"/>
              <a:t>you’re</a:t>
            </a:r>
            <a:r>
              <a:rPr lang="nl-NL" baseline="0" dirty="0"/>
              <a:t> </a:t>
            </a:r>
            <a:r>
              <a:rPr lang="nl-NL" baseline="0" dirty="0" err="1"/>
              <a:t>not</a:t>
            </a:r>
            <a:r>
              <a:rPr lang="nl-NL" baseline="0" dirty="0"/>
              <a:t> part of </a:t>
            </a:r>
            <a:r>
              <a:rPr lang="nl-NL" baseline="0" dirty="0" err="1"/>
              <a:t>the</a:t>
            </a:r>
            <a:r>
              <a:rPr lang="nl-NL" baseline="0" dirty="0"/>
              <a:t> family, </a:t>
            </a:r>
            <a:r>
              <a:rPr lang="nl-NL" baseline="0" dirty="0" err="1"/>
              <a:t>not</a:t>
            </a:r>
            <a:r>
              <a:rPr lang="nl-NL" baseline="0" dirty="0"/>
              <a:t> </a:t>
            </a:r>
            <a:r>
              <a:rPr lang="nl-NL" baseline="0" dirty="0" err="1"/>
              <a:t>based</a:t>
            </a:r>
            <a:r>
              <a:rPr lang="nl-NL" baseline="0" dirty="0"/>
              <a:t> on </a:t>
            </a:r>
            <a:r>
              <a:rPr lang="nl-NL" baseline="0" dirty="0" err="1"/>
              <a:t>merits</a:t>
            </a:r>
            <a:r>
              <a:rPr lang="nl-NL" baseline="0" dirty="0"/>
              <a:t> but </a:t>
            </a:r>
            <a:r>
              <a:rPr lang="nl-NL" baseline="0" dirty="0" err="1"/>
              <a:t>fam</a:t>
            </a:r>
            <a:r>
              <a:rPr lang="nl-NL" baseline="0" dirty="0"/>
              <a:t> </a:t>
            </a:r>
            <a:r>
              <a:rPr lang="nl-NL" baseline="0" dirty="0" err="1"/>
              <a:t>relation</a:t>
            </a:r>
            <a:r>
              <a:rPr lang="nl-NL"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Interesting</a:t>
            </a:r>
            <a:r>
              <a:rPr lang="en-GB" baseline="0" dirty="0">
                <a:effectLst/>
              </a:rPr>
              <a:t> read is: </a:t>
            </a:r>
            <a:r>
              <a:rPr lang="en-GB" dirty="0" err="1">
                <a:effectLst/>
              </a:rPr>
              <a:t>Kachaner</a:t>
            </a:r>
            <a:r>
              <a:rPr lang="en-GB" dirty="0">
                <a:effectLst/>
              </a:rPr>
              <a:t>, N., George Stalk, J., &amp; Bloch, A. (2012, November 1). What You Can Learn from Family Business. Retrieved 1 September 2018, from </a:t>
            </a:r>
            <a:r>
              <a:rPr lang="en-GB" dirty="0">
                <a:effectLst/>
                <a:hlinkClick r:id="rId3"/>
              </a:rPr>
              <a:t>https://hbr.org/2012/11/what-you-can-learn-from-family-business</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05C48BF7-521C-47D5-9C24-E500A3127DBB}" type="slidenum">
              <a:rPr lang="en-US" smtClean="0"/>
              <a:t>31</a:t>
            </a:fld>
            <a:endParaRPr lang="en-US" dirty="0"/>
          </a:p>
        </p:txBody>
      </p:sp>
    </p:spTree>
    <p:extLst>
      <p:ext uri="{BB962C8B-B14F-4D97-AF65-F5344CB8AC3E}">
        <p14:creationId xmlns:p14="http://schemas.microsoft.com/office/powerpoint/2010/main" val="192105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As </a:t>
            </a:r>
            <a:r>
              <a:rPr lang="de-DE" dirty="0" err="1"/>
              <a:t>many</a:t>
            </a:r>
            <a:r>
              <a:rPr lang="de-DE" dirty="0"/>
              <a:t> </a:t>
            </a:r>
            <a:r>
              <a:rPr lang="de-DE" dirty="0" err="1"/>
              <a:t>SMEs</a:t>
            </a:r>
            <a:r>
              <a:rPr lang="de-DE" dirty="0"/>
              <a:t> </a:t>
            </a:r>
            <a:r>
              <a:rPr lang="de-DE" dirty="0" err="1"/>
              <a:t>are</a:t>
            </a:r>
            <a:r>
              <a:rPr lang="de-DE" dirty="0"/>
              <a:t> </a:t>
            </a:r>
            <a:r>
              <a:rPr lang="de-DE" dirty="0" err="1"/>
              <a:t>familiy</a:t>
            </a:r>
            <a:r>
              <a:rPr lang="de-DE" dirty="0"/>
              <a:t> </a:t>
            </a:r>
            <a:r>
              <a:rPr lang="de-DE" dirty="0" err="1"/>
              <a:t>businesses</a:t>
            </a:r>
            <a:r>
              <a:rPr lang="de-DE" dirty="0"/>
              <a:t>:</a:t>
            </a:r>
          </a:p>
          <a:p>
            <a:endParaRPr lang="de-DE" dirty="0"/>
          </a:p>
          <a:p>
            <a:r>
              <a:rPr lang="en-US" sz="1200" b="1" i="0" kern="1200" dirty="0">
                <a:solidFill>
                  <a:schemeClr val="tx1"/>
                </a:solidFill>
                <a:effectLst/>
                <a:latin typeface="+mn-lt"/>
                <a:ea typeface="+mn-ea"/>
                <a:cs typeface="+mn-cs"/>
              </a:rPr>
              <a:t>Definition:</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 business actively owned and/or managed by more than one member of the same family</a:t>
            </a:r>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33</a:t>
            </a:fld>
            <a:endParaRPr lang="en-US"/>
          </a:p>
        </p:txBody>
      </p:sp>
    </p:spTree>
    <p:extLst>
      <p:ext uri="{BB962C8B-B14F-4D97-AF65-F5344CB8AC3E}">
        <p14:creationId xmlns:p14="http://schemas.microsoft.com/office/powerpoint/2010/main" val="2271632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Stokes, D., &amp; Wilson, N. (2010). Small business management and entrepreneurship (6th </a:t>
            </a:r>
            <a:r>
              <a:rPr lang="en-US" dirty="0" err="1"/>
              <a:t>ed</a:t>
            </a:r>
            <a:r>
              <a:rPr lang="en-US" dirty="0"/>
              <a:t>). Andover: Cengage Learning.</a:t>
            </a:r>
            <a:endParaRPr lang="en-US" dirty="0">
              <a:effectLst/>
              <a:latin typeface="Arial" panose="020B0604020202020204" pitchFamily="34" charset="0"/>
            </a:endParaRPr>
          </a:p>
          <a:p>
            <a:endParaRPr lang="en-US" dirty="0">
              <a:effectLst/>
              <a:latin typeface="Arial" panose="020B0604020202020204" pitchFamily="34" charset="0"/>
            </a:endParaRPr>
          </a:p>
          <a:p>
            <a:r>
              <a:rPr lang="en-US" dirty="0">
                <a:effectLst/>
                <a:latin typeface="Arial" panose="020B0604020202020204" pitchFamily="34" charset="0"/>
              </a:rPr>
              <a:t>European Family Businesses, www.europeanfamilybusinesses.eu, June 2012 </a:t>
            </a:r>
          </a:p>
          <a:p>
            <a:r>
              <a:rPr lang="en-US" dirty="0">
                <a:effectLst/>
                <a:latin typeface="Arial" panose="020B0604020202020204" pitchFamily="34" charset="0"/>
              </a:rPr>
              <a:t>Family businesses in Europe have been widely equated to Small and Medium-Sized Enterprises (SMEs) in public and policy discussions. However, this neglects the </a:t>
            </a:r>
          </a:p>
          <a:p>
            <a:r>
              <a:rPr lang="en-US" dirty="0">
                <a:effectLst/>
                <a:latin typeface="Arial" panose="020B0604020202020204" pitchFamily="34" charset="0"/>
              </a:rPr>
              <a:t>fact that there are also large family businesses. Family businesses can be small, medium sized or large, listed or unlisted. Arguably, the most defining features of </a:t>
            </a:r>
          </a:p>
          <a:p>
            <a:r>
              <a:rPr lang="en-US" dirty="0">
                <a:effectLst/>
                <a:latin typeface="Arial" panose="020B0604020202020204" pitchFamily="34" charset="0"/>
              </a:rPr>
              <a:t>family businesses are the ownership aspects as they are crucial to the business life of the firm. ‘Taking the ‘ownership perspective’ rather than the ‘company size’ perspective can help improve understanding of the phenomenon.</a:t>
            </a:r>
          </a:p>
          <a:p>
            <a:r>
              <a:rPr lang="en-US" dirty="0">
                <a:effectLst/>
                <a:latin typeface="Arial" panose="020B0604020202020204" pitchFamily="34" charset="0"/>
              </a:rPr>
              <a:t>1’ Why family businesses are important? </a:t>
            </a:r>
          </a:p>
          <a:p>
            <a:r>
              <a:rPr lang="en-US" dirty="0">
                <a:effectLst/>
                <a:latin typeface="Arial" panose="020B0604020202020204" pitchFamily="34" charset="0"/>
              </a:rPr>
              <a:t>Field research into family businesses has shown that this form of enterprise has significant benefits to the economy and society at large: </a:t>
            </a:r>
          </a:p>
          <a:p>
            <a:r>
              <a:rPr lang="en-US" dirty="0">
                <a:effectLst/>
                <a:latin typeface="Arial" panose="020B0604020202020204" pitchFamily="34" charset="0"/>
              </a:rPr>
              <a:t>−Most studies show that in terms of accounting performance, family businesses are more profitable over the long term </a:t>
            </a:r>
          </a:p>
          <a:p>
            <a:r>
              <a:rPr lang="en-US" dirty="0">
                <a:effectLst/>
                <a:latin typeface="Arial" panose="020B0604020202020204" pitchFamily="34" charset="0"/>
              </a:rPr>
              <a:t>−Family businesses are less likely to lay people off and more likely to hire </a:t>
            </a:r>
          </a:p>
          <a:p>
            <a:r>
              <a:rPr lang="en-US" dirty="0">
                <a:effectLst/>
                <a:latin typeface="Arial" panose="020B0604020202020204" pitchFamily="34" charset="0"/>
              </a:rPr>
              <a:t>−Family businesses are generally better for the communities in which they live and invest more in their communities both for business investment and </a:t>
            </a:r>
          </a:p>
          <a:p>
            <a:r>
              <a:rPr lang="en-US" dirty="0">
                <a:effectLst/>
                <a:latin typeface="Arial" panose="020B0604020202020204" pitchFamily="34" charset="0"/>
              </a:rPr>
              <a:t>in terms of philanthropic activities </a:t>
            </a:r>
          </a:p>
          <a:p>
            <a:r>
              <a:rPr lang="en-US" dirty="0">
                <a:effectLst/>
                <a:latin typeface="Arial" panose="020B0604020202020204" pitchFamily="34" charset="0"/>
              </a:rPr>
              <a:t>−Family business generally take a long-term view and thus balance short-term rewards with long-term sustainability and prosperity </a:t>
            </a:r>
          </a:p>
          <a:p>
            <a:r>
              <a:rPr lang="en-US" dirty="0">
                <a:effectLst/>
                <a:latin typeface="Arial" panose="020B0604020202020204" pitchFamily="34" charset="0"/>
              </a:rPr>
              <a:t>−Family businesses use less debt and are therefore more stable. Particularly in economic times such as the ones we are in now </a:t>
            </a:r>
          </a:p>
          <a:p>
            <a:r>
              <a:rPr lang="en-US" sz="1200" kern="1200" dirty="0">
                <a:solidFill>
                  <a:schemeClr val="tx1"/>
                </a:solidFill>
                <a:effectLst/>
                <a:ea typeface="+mn-ea"/>
                <a:cs typeface="+mn-cs"/>
              </a:rPr>
              <a:t>However, family businesses have vulnerabilities </a:t>
            </a:r>
          </a:p>
          <a:p>
            <a:r>
              <a:rPr lang="en-US" sz="1200" kern="1200" dirty="0">
                <a:solidFill>
                  <a:schemeClr val="tx1"/>
                </a:solidFill>
                <a:effectLst/>
                <a:ea typeface="+mn-ea"/>
                <a:cs typeface="+mn-cs"/>
              </a:rPr>
              <a:t>−Around the world, family businesses typically have successful transitions at the rate of 30% per generation which means that 30% make it in the family from first to second generation, 10% from </a:t>
            </a:r>
          </a:p>
          <a:p>
            <a:r>
              <a:rPr lang="en-US" sz="1200" kern="1200" dirty="0">
                <a:solidFill>
                  <a:schemeClr val="tx1"/>
                </a:solidFill>
                <a:effectLst/>
                <a:ea typeface="+mn-ea"/>
                <a:cs typeface="+mn-cs"/>
              </a:rPr>
              <a:t>second to third generation, 3% from third to fourth and fewer than 1% from fourth to fifth and beyond. </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According to the best available research, the importance of family business has been equated to: </a:t>
            </a:r>
          </a:p>
          <a:p>
            <a:r>
              <a:rPr lang="en-US" sz="1200" kern="1200" dirty="0">
                <a:solidFill>
                  <a:schemeClr val="tx1"/>
                </a:solidFill>
                <a:effectLst/>
                <a:ea typeface="+mn-ea"/>
                <a:cs typeface="+mn-cs"/>
              </a:rPr>
              <a:t>−GDP - in most countries around the world they are 60 - 90% of non-governmental GDP </a:t>
            </a:r>
          </a:p>
          <a:p>
            <a:r>
              <a:rPr lang="en-US" sz="1200" kern="1200" dirty="0">
                <a:solidFill>
                  <a:schemeClr val="tx1"/>
                </a:solidFill>
                <a:effectLst/>
                <a:ea typeface="+mn-ea"/>
                <a:cs typeface="+mn-cs"/>
              </a:rPr>
              <a:t>−Jobs - in most countries around the world they are 50 – 80% of all private sector jobs </a:t>
            </a:r>
          </a:p>
          <a:p>
            <a:r>
              <a:rPr lang="en-US" sz="1200" kern="1200" dirty="0">
                <a:solidFill>
                  <a:schemeClr val="tx1"/>
                </a:solidFill>
                <a:effectLst/>
                <a:ea typeface="+mn-ea"/>
                <a:cs typeface="+mn-cs"/>
              </a:rPr>
              <a:t>−Start-Ups - 85% of all business start-ups are started with family money </a:t>
            </a:r>
          </a:p>
          <a:p>
            <a:r>
              <a:rPr lang="en-US" sz="1200" kern="1200" dirty="0">
                <a:solidFill>
                  <a:schemeClr val="tx1"/>
                </a:solidFill>
                <a:effectLst/>
                <a:ea typeface="+mn-ea"/>
                <a:cs typeface="+mn-cs"/>
              </a:rPr>
              <a:t>−Job growth - in the Unites States, family business represent more than 75% of net job growth </a:t>
            </a:r>
          </a:p>
          <a:p>
            <a:r>
              <a:rPr lang="en-US" sz="1200" kern="1200" dirty="0">
                <a:solidFill>
                  <a:schemeClr val="tx1"/>
                </a:solidFill>
                <a:effectLst/>
                <a:ea typeface="+mn-ea"/>
                <a:cs typeface="+mn-cs"/>
              </a:rPr>
              <a:t>−Weighting - in most countries around the world, family businesses are between 70 and 95% of all business entities </a:t>
            </a:r>
          </a:p>
          <a:p>
            <a:endParaRPr lang="en-US"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5C48BF7-521C-47D5-9C24-E500A3127DBB}" type="slidenum">
              <a:rPr lang="en-US" smtClean="0"/>
              <a:t>34</a:t>
            </a:fld>
            <a:endParaRPr lang="en-US" dirty="0"/>
          </a:p>
        </p:txBody>
      </p:sp>
    </p:spTree>
    <p:extLst>
      <p:ext uri="{BB962C8B-B14F-4D97-AF65-F5344CB8AC3E}">
        <p14:creationId xmlns:p14="http://schemas.microsoft.com/office/powerpoint/2010/main" val="2038158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Will be useful for the export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You can either make this an assignment for homework and/or grading (give students 2-3 weeks) or you make this a group work in class, where teams do research and present the results on a poster (approx. </a:t>
            </a:r>
            <a:r>
              <a:rPr lang="nl-BE"/>
              <a:t>60 min)</a:t>
            </a:r>
            <a:endParaRPr lang="nl-BE" dirty="0"/>
          </a:p>
          <a:p>
            <a:endParaRPr lang="de-DE" dirty="0"/>
          </a:p>
        </p:txBody>
      </p:sp>
      <p:sp>
        <p:nvSpPr>
          <p:cNvPr id="4" name="Foliennummernplatzhalter 3"/>
          <p:cNvSpPr>
            <a:spLocks noGrp="1"/>
          </p:cNvSpPr>
          <p:nvPr>
            <p:ph type="sldNum" sz="quarter" idx="5"/>
          </p:nvPr>
        </p:nvSpPr>
        <p:spPr/>
        <p:txBody>
          <a:bodyPr/>
          <a:lstStyle/>
          <a:p>
            <a:fld id="{05C48BF7-521C-47D5-9C24-E500A3127DBB}" type="slidenum">
              <a:rPr lang="en-US" smtClean="0"/>
              <a:pPr/>
              <a:t>36</a:t>
            </a:fld>
            <a:endParaRPr lang="en-US" dirty="0"/>
          </a:p>
        </p:txBody>
      </p:sp>
    </p:spTree>
    <p:extLst>
      <p:ext uri="{BB962C8B-B14F-4D97-AF65-F5344CB8AC3E}">
        <p14:creationId xmlns:p14="http://schemas.microsoft.com/office/powerpoint/2010/main" val="3228172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C48BF7-521C-47D5-9C24-E500A3127DBB}" type="slidenum">
              <a:rPr lang="en-US" smtClean="0"/>
              <a:pPr/>
              <a:t>39</a:t>
            </a:fld>
            <a:endParaRPr lang="en-US" dirty="0"/>
          </a:p>
        </p:txBody>
      </p:sp>
    </p:spTree>
    <p:extLst>
      <p:ext uri="{BB962C8B-B14F-4D97-AF65-F5344CB8AC3E}">
        <p14:creationId xmlns:p14="http://schemas.microsoft.com/office/powerpoint/2010/main" val="1131529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fld id="{05C48BF7-521C-47D5-9C24-E500A3127DBB}" type="slidenum">
              <a:rPr lang="en-US" smtClean="0"/>
              <a:pPr/>
              <a:t>40</a:t>
            </a:fld>
            <a:endParaRPr lang="en-US" dirty="0"/>
          </a:p>
        </p:txBody>
      </p:sp>
    </p:spTree>
    <p:extLst>
      <p:ext uri="{BB962C8B-B14F-4D97-AF65-F5344CB8AC3E}">
        <p14:creationId xmlns:p14="http://schemas.microsoft.com/office/powerpoint/2010/main" val="235258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SMEs are seen as the first step in the growth of the large firm</a:t>
            </a:r>
          </a:p>
          <a:p>
            <a:r>
              <a:rPr lang="en-US" dirty="0"/>
              <a:t>Internal: In the different stages of development new </a:t>
            </a:r>
            <a:r>
              <a:rPr lang="en-US" dirty="0" err="1"/>
              <a:t>organisational</a:t>
            </a:r>
            <a:r>
              <a:rPr lang="en-US" dirty="0"/>
              <a:t> requirements, systems, structures, roles and division of labor. Role of owner manager will change.</a:t>
            </a:r>
          </a:p>
          <a:p>
            <a:r>
              <a:rPr lang="en-US" dirty="0"/>
              <a:t>External: In time new products and services need to be developed. Diversification of product portfolio. Competitors will follow or appear as visibility of larger firm increases. Market saturation, new market seeking.</a:t>
            </a:r>
          </a:p>
          <a:p>
            <a:endParaRPr lang="en-US" dirty="0"/>
          </a:p>
          <a:p>
            <a:r>
              <a:rPr lang="en-US" dirty="0"/>
              <a:t>Based on: </a:t>
            </a:r>
          </a:p>
          <a:p>
            <a:r>
              <a:rPr lang="en-US" dirty="0"/>
              <a:t>Greiner, L. E. (1972). Evolution and revolution as organizations grow.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Quinn, R. E., &amp; Cameron, K. (1983). </a:t>
            </a:r>
            <a:r>
              <a:rPr lang="en-US" dirty="0" err="1"/>
              <a:t>organisational</a:t>
            </a:r>
            <a:r>
              <a:rPr lang="en-US" dirty="0"/>
              <a:t> life cycles and shifting criteria of effectiveness: Some preliminary evidence. Management science, 29(1), 33-51.</a:t>
            </a:r>
          </a:p>
          <a:p>
            <a:endParaRPr lang="en-US" dirty="0"/>
          </a:p>
          <a:p>
            <a:r>
              <a:rPr lang="en-US" dirty="0"/>
              <a:t>The model describes 4 phases (later a 5</a:t>
            </a:r>
            <a:r>
              <a:rPr lang="en-US" baseline="30000" dirty="0"/>
              <a:t>th</a:t>
            </a:r>
            <a:r>
              <a:rPr lang="en-US" dirty="0"/>
              <a:t> phase about collaboration was added).</a:t>
            </a:r>
            <a:r>
              <a:rPr lang="en-US" baseline="0" dirty="0"/>
              <a:t> Throughout a phase it is an evolution, gradual development and growth, then sudden revolutions bring about crises that needs to be solved before entering a new phase. Also known as evolution/revolution model</a:t>
            </a:r>
            <a:endParaRPr lang="en-US" dirty="0"/>
          </a:p>
        </p:txBody>
      </p:sp>
      <p:sp>
        <p:nvSpPr>
          <p:cNvPr id="4" name="Slide Number Placeholder 3"/>
          <p:cNvSpPr>
            <a:spLocks noGrp="1"/>
          </p:cNvSpPr>
          <p:nvPr>
            <p:ph type="sldNum" sz="quarter" idx="10"/>
          </p:nvPr>
        </p:nvSpPr>
        <p:spPr/>
        <p:txBody>
          <a:bodyPr/>
          <a:lstStyle/>
          <a:p>
            <a:fld id="{05C48BF7-521C-47D5-9C24-E500A3127DBB}" type="slidenum">
              <a:rPr lang="en-US" smtClean="0"/>
              <a:t>4</a:t>
            </a:fld>
            <a:endParaRPr lang="en-US" dirty="0"/>
          </a:p>
        </p:txBody>
      </p:sp>
    </p:spTree>
    <p:extLst>
      <p:ext uri="{BB962C8B-B14F-4D97-AF65-F5344CB8AC3E}">
        <p14:creationId xmlns:p14="http://schemas.microsoft.com/office/powerpoint/2010/main" val="884286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Greiner, L. E. (1998, May 1). Evolution and Revolution as Organizations Grow.  </a:t>
            </a:r>
            <a:r>
              <a:rPr lang="en-GB" dirty="0">
                <a:effectLst/>
                <a:hlinkClick r:id="rId3"/>
              </a:rPr>
              <a:t>https://hbr.org/1998/05/evolution-and-revolution-as-organizations-grow</a:t>
            </a:r>
            <a:endParaRPr lang="en-GB" dirty="0">
              <a:effectLst/>
            </a:endParaRPr>
          </a:p>
          <a:p>
            <a:endParaRPr lang="en-GB" dirty="0">
              <a:effectLst/>
            </a:endParaRPr>
          </a:p>
          <a:p>
            <a:r>
              <a:rPr lang="en-GB" sz="1200" b="0" i="0" kern="1200" dirty="0">
                <a:solidFill>
                  <a:schemeClr val="tx1"/>
                </a:solidFill>
                <a:effectLst/>
                <a:latin typeface="Calibri" panose="020F0502020204030204" pitchFamily="34" charset="0"/>
                <a:ea typeface="+mn-ea"/>
                <a:cs typeface="+mn-cs"/>
              </a:rPr>
              <a:t>Greiner's model is also criticized. Other studies failed to replicate it. But the model can show specific management, knowledge and org. structure demands.</a:t>
            </a:r>
            <a:endParaRPr lang="en-GB" dirty="0">
              <a:effectLst/>
            </a:endParaRPr>
          </a:p>
        </p:txBody>
      </p:sp>
      <p:sp>
        <p:nvSpPr>
          <p:cNvPr id="4" name="Slide Number Placeholder 3"/>
          <p:cNvSpPr>
            <a:spLocks noGrp="1"/>
          </p:cNvSpPr>
          <p:nvPr>
            <p:ph type="sldNum" sz="quarter" idx="10"/>
          </p:nvPr>
        </p:nvSpPr>
        <p:spPr/>
        <p:txBody>
          <a:bodyPr/>
          <a:lstStyle/>
          <a:p>
            <a:fld id="{05C48BF7-521C-47D5-9C24-E500A3127DBB}" type="slidenum">
              <a:rPr lang="en-US" smtClean="0"/>
              <a:t>5</a:t>
            </a:fld>
            <a:endParaRPr lang="en-US" dirty="0"/>
          </a:p>
        </p:txBody>
      </p:sp>
    </p:spTree>
    <p:extLst>
      <p:ext uri="{BB962C8B-B14F-4D97-AF65-F5344CB8AC3E}">
        <p14:creationId xmlns:p14="http://schemas.microsoft.com/office/powerpoint/2010/main" val="264109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Decline</a:t>
            </a:r>
            <a:r>
              <a:rPr lang="nl-NL" dirty="0"/>
              <a:t> </a:t>
            </a:r>
            <a:r>
              <a:rPr lang="nl-NL" dirty="0" err="1"/>
              <a:t>can</a:t>
            </a:r>
            <a:r>
              <a:rPr lang="nl-NL" dirty="0"/>
              <a:t> </a:t>
            </a:r>
            <a:r>
              <a:rPr lang="nl-NL" dirty="0" err="1"/>
              <a:t>occur</a:t>
            </a:r>
            <a:r>
              <a:rPr lang="nl-NL" dirty="0"/>
              <a:t> in </a:t>
            </a:r>
            <a:r>
              <a:rPr lang="nl-NL" dirty="0" err="1"/>
              <a:t>any</a:t>
            </a:r>
            <a:r>
              <a:rPr lang="nl-NL" dirty="0"/>
              <a:t> stage.</a:t>
            </a:r>
          </a:p>
          <a:p>
            <a:r>
              <a:rPr lang="nl-NL" dirty="0" err="1"/>
              <a:t>Some</a:t>
            </a:r>
            <a:r>
              <a:rPr lang="nl-NL" dirty="0"/>
              <a:t> </a:t>
            </a:r>
            <a:r>
              <a:rPr lang="nl-NL" dirty="0" err="1"/>
              <a:t>statistics</a:t>
            </a:r>
            <a:r>
              <a:rPr lang="nl-NL" dirty="0"/>
              <a:t>:</a:t>
            </a:r>
          </a:p>
          <a:p>
            <a:r>
              <a:rPr lang="en-GB" sz="1200" u="none" strike="noStrike" kern="1200" dirty="0">
                <a:solidFill>
                  <a:schemeClr val="tx1"/>
                </a:solidFill>
                <a:effectLst/>
                <a:ea typeface="+mn-ea"/>
                <a:cs typeface="+mn-cs"/>
                <a:hlinkClick r:id="rId3"/>
              </a:rPr>
              <a:t>Bureau of </a:t>
            </a:r>
            <a:r>
              <a:rPr lang="en-GB" sz="1200" u="none" strike="noStrike" kern="1200" dirty="0" err="1">
                <a:solidFill>
                  <a:schemeClr val="tx1"/>
                </a:solidFill>
                <a:effectLst/>
                <a:ea typeface="+mn-ea"/>
                <a:cs typeface="+mn-cs"/>
                <a:hlinkClick r:id="rId3"/>
              </a:rPr>
              <a:t>Labor</a:t>
            </a:r>
            <a:r>
              <a:rPr lang="en-GB" sz="1200" u="none" strike="noStrike" kern="1200" dirty="0">
                <a:solidFill>
                  <a:schemeClr val="tx1"/>
                </a:solidFill>
                <a:effectLst/>
                <a:ea typeface="+mn-ea"/>
                <a:cs typeface="+mn-cs"/>
                <a:hlinkClick r:id="rId3"/>
              </a:rPr>
              <a:t> Statistics report</a:t>
            </a:r>
            <a:r>
              <a:rPr lang="en-GB" sz="1200" kern="1200" dirty="0">
                <a:solidFill>
                  <a:schemeClr val="tx1"/>
                </a:solidFill>
                <a:effectLst/>
                <a:ea typeface="+mn-ea"/>
                <a:cs typeface="+mn-cs"/>
              </a:rPr>
              <a:t> – This quarterly report finds that approximately 44 percent of businesses fail after 5 years. The problem with this report is that it excludes sole proprietorships, which make up almost three quarters of American businesses.</a:t>
            </a:r>
          </a:p>
          <a:p>
            <a:r>
              <a:rPr lang="en-GB" sz="1200" u="none" strike="noStrike" kern="1200" dirty="0">
                <a:solidFill>
                  <a:schemeClr val="tx1"/>
                </a:solidFill>
                <a:effectLst/>
                <a:ea typeface="+mn-ea"/>
                <a:cs typeface="+mn-cs"/>
                <a:hlinkClick r:id="rId4"/>
              </a:rPr>
              <a:t>Harvard Business School study</a:t>
            </a:r>
            <a:r>
              <a:rPr lang="en-GB" sz="1200" kern="1200" dirty="0">
                <a:solidFill>
                  <a:schemeClr val="tx1"/>
                </a:solidFill>
                <a:effectLst/>
                <a:ea typeface="+mn-ea"/>
                <a:cs typeface="+mn-cs"/>
              </a:rPr>
              <a:t> – This study found that 75 % of </a:t>
            </a:r>
            <a:r>
              <a:rPr lang="en-GB" sz="1200" u="none" strike="noStrike" kern="1200" dirty="0">
                <a:solidFill>
                  <a:schemeClr val="tx1"/>
                </a:solidFill>
                <a:effectLst/>
                <a:ea typeface="+mn-ea"/>
                <a:cs typeface="+mn-cs"/>
                <a:hlinkClick r:id="rId5"/>
              </a:rPr>
              <a:t>venture capital</a:t>
            </a:r>
            <a:r>
              <a:rPr lang="en-GB" sz="1200" kern="1200" dirty="0">
                <a:solidFill>
                  <a:schemeClr val="tx1"/>
                </a:solidFill>
                <a:effectLst/>
                <a:ea typeface="+mn-ea"/>
                <a:cs typeface="+mn-cs"/>
              </a:rPr>
              <a:t>-backed </a:t>
            </a:r>
            <a:r>
              <a:rPr lang="en-GB" sz="1200" kern="1200" dirty="0" err="1">
                <a:solidFill>
                  <a:schemeClr val="tx1"/>
                </a:solidFill>
                <a:effectLst/>
                <a:ea typeface="+mn-ea"/>
                <a:cs typeface="+mn-cs"/>
              </a:rPr>
              <a:t>startups</a:t>
            </a:r>
            <a:r>
              <a:rPr lang="en-GB" sz="1200" kern="1200" dirty="0">
                <a:solidFill>
                  <a:schemeClr val="tx1"/>
                </a:solidFill>
                <a:effectLst/>
                <a:ea typeface="+mn-ea"/>
                <a:cs typeface="+mn-cs"/>
              </a:rPr>
              <a:t> don’t return cash to investors, and that 30 % of those businesses have to liquidate all their assets. The problem with this study is that it only looks at failure rates among venture capital-backed </a:t>
            </a:r>
            <a:r>
              <a:rPr lang="en-GB" sz="1200" kern="1200" dirty="0" err="1">
                <a:solidFill>
                  <a:schemeClr val="tx1"/>
                </a:solidFill>
                <a:effectLst/>
                <a:ea typeface="+mn-ea"/>
                <a:cs typeface="+mn-cs"/>
              </a:rPr>
              <a:t>startups</a:t>
            </a:r>
            <a:r>
              <a:rPr lang="en-GB" sz="1200" kern="1200" dirty="0">
                <a:solidFill>
                  <a:schemeClr val="tx1"/>
                </a:solidFill>
                <a:effectLst/>
                <a:ea typeface="+mn-ea"/>
                <a:cs typeface="+mn-cs"/>
              </a:rPr>
              <a:t>, which represent fewer than 1 percent of all businesses. Failure rates among ordinary businesses may differ significantly.</a:t>
            </a:r>
          </a:p>
          <a:p>
            <a:r>
              <a:rPr lang="en-GB" sz="1200" u="none" strike="noStrike" kern="1200" dirty="0">
                <a:solidFill>
                  <a:schemeClr val="tx1"/>
                </a:solidFill>
                <a:effectLst/>
                <a:ea typeface="+mn-ea"/>
                <a:cs typeface="+mn-cs"/>
                <a:hlinkClick r:id="rId6"/>
              </a:rPr>
              <a:t>SBA Economists study</a:t>
            </a:r>
            <a:r>
              <a:rPr lang="en-GB" sz="1200" kern="1200" dirty="0">
                <a:solidFill>
                  <a:schemeClr val="tx1"/>
                </a:solidFill>
                <a:effectLst/>
                <a:ea typeface="+mn-ea"/>
                <a:cs typeface="+mn-cs"/>
              </a:rPr>
              <a:t> – This study, which builds upon data collected by the US Census Bureau, found that 33 % of business owners considered their businesses to be failures 4 years after they exited the market. The problem with this study is that it relies on business owners’ subjective interpretations of whether their business was successful or not.</a:t>
            </a:r>
          </a:p>
          <a:p>
            <a:endParaRPr lang="en-GB" dirty="0"/>
          </a:p>
        </p:txBody>
      </p:sp>
      <p:sp>
        <p:nvSpPr>
          <p:cNvPr id="4" name="Slide Number Placeholder 3"/>
          <p:cNvSpPr>
            <a:spLocks noGrp="1"/>
          </p:cNvSpPr>
          <p:nvPr>
            <p:ph type="sldNum" sz="quarter" idx="10"/>
          </p:nvPr>
        </p:nvSpPr>
        <p:spPr/>
        <p:txBody>
          <a:bodyPr/>
          <a:lstStyle/>
          <a:p>
            <a:fld id="{05C48BF7-521C-47D5-9C24-E500A3127DBB}" type="slidenum">
              <a:rPr lang="en-US" smtClean="0"/>
              <a:t>6</a:t>
            </a:fld>
            <a:endParaRPr lang="en-US" dirty="0"/>
          </a:p>
        </p:txBody>
      </p:sp>
    </p:spTree>
    <p:extLst>
      <p:ext uri="{BB962C8B-B14F-4D97-AF65-F5344CB8AC3E}">
        <p14:creationId xmlns:p14="http://schemas.microsoft.com/office/powerpoint/2010/main" val="2835057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 M., &amp; Bruce, R. (1987). Five stages of growth in small business. Long range planning, 20(3), 45-52.</a:t>
            </a:r>
          </a:p>
        </p:txBody>
      </p:sp>
      <p:sp>
        <p:nvSpPr>
          <p:cNvPr id="4" name="Slide Number Placeholder 3"/>
          <p:cNvSpPr>
            <a:spLocks noGrp="1"/>
          </p:cNvSpPr>
          <p:nvPr>
            <p:ph type="sldNum" sz="quarter" idx="10"/>
          </p:nvPr>
        </p:nvSpPr>
        <p:spPr/>
        <p:txBody>
          <a:bodyPr/>
          <a:lstStyle/>
          <a:p>
            <a:fld id="{05C48BF7-521C-47D5-9C24-E500A3127DBB}" type="slidenum">
              <a:rPr lang="en-US" smtClean="0"/>
              <a:t>7</a:t>
            </a:fld>
            <a:endParaRPr lang="en-US" dirty="0"/>
          </a:p>
        </p:txBody>
      </p:sp>
    </p:spTree>
    <p:extLst>
      <p:ext uri="{BB962C8B-B14F-4D97-AF65-F5344CB8AC3E}">
        <p14:creationId xmlns:p14="http://schemas.microsoft.com/office/powerpoint/2010/main" val="898367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effectLst/>
              </a:rPr>
              <a:t>Storey</a:t>
            </a:r>
            <a:r>
              <a:rPr lang="en-US" dirty="0">
                <a:effectLst/>
              </a:rPr>
              <a:t>, D. J. (2016). Understanding The Small Business Sector. Routledge.</a:t>
            </a:r>
          </a:p>
          <a:p>
            <a:endParaRPr lang="en-US" dirty="0"/>
          </a:p>
        </p:txBody>
      </p:sp>
      <p:sp>
        <p:nvSpPr>
          <p:cNvPr id="4" name="Slide Number Placeholder 3"/>
          <p:cNvSpPr>
            <a:spLocks noGrp="1"/>
          </p:cNvSpPr>
          <p:nvPr>
            <p:ph type="sldNum" sz="quarter" idx="10"/>
          </p:nvPr>
        </p:nvSpPr>
        <p:spPr/>
        <p:txBody>
          <a:bodyPr/>
          <a:lstStyle/>
          <a:p>
            <a:fld id="{05C48BF7-521C-47D5-9C24-E500A3127DBB}" type="slidenum">
              <a:rPr lang="en-US" smtClean="0"/>
              <a:t>8</a:t>
            </a:fld>
            <a:endParaRPr lang="en-US" dirty="0"/>
          </a:p>
        </p:txBody>
      </p:sp>
    </p:spTree>
    <p:extLst>
      <p:ext uri="{BB962C8B-B14F-4D97-AF65-F5344CB8AC3E}">
        <p14:creationId xmlns:p14="http://schemas.microsoft.com/office/powerpoint/2010/main" val="114069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 class exercise</a:t>
            </a:r>
          </a:p>
          <a:p>
            <a:r>
              <a:rPr lang="en-GB" sz="1200" b="0" i="0" kern="1200" dirty="0">
                <a:solidFill>
                  <a:schemeClr val="tx1"/>
                </a:solidFill>
                <a:effectLst/>
                <a:latin typeface="Calibri" panose="020F0502020204030204" pitchFamily="34" charset="0"/>
                <a:ea typeface="+mn-ea"/>
                <a:cs typeface="+mn-cs"/>
              </a:rPr>
              <a:t>Students write first individually and then share in teams a list of items. Teams report back to the class their findings. Discuss results in class.</a:t>
            </a:r>
            <a:endParaRPr lang="en-GB" dirty="0"/>
          </a:p>
        </p:txBody>
      </p:sp>
      <p:sp>
        <p:nvSpPr>
          <p:cNvPr id="4" name="Slide Number Placeholder 3"/>
          <p:cNvSpPr>
            <a:spLocks noGrp="1"/>
          </p:cNvSpPr>
          <p:nvPr>
            <p:ph type="sldNum" sz="quarter" idx="10"/>
          </p:nvPr>
        </p:nvSpPr>
        <p:spPr/>
        <p:txBody>
          <a:bodyPr/>
          <a:lstStyle/>
          <a:p>
            <a:fld id="{05C48BF7-521C-47D5-9C24-E500A3127DBB}" type="slidenum">
              <a:rPr lang="en-US" smtClean="0"/>
              <a:t>9</a:t>
            </a:fld>
            <a:endParaRPr lang="en-US" dirty="0"/>
          </a:p>
        </p:txBody>
      </p:sp>
    </p:spTree>
    <p:extLst>
      <p:ext uri="{BB962C8B-B14F-4D97-AF65-F5344CB8AC3E}">
        <p14:creationId xmlns:p14="http://schemas.microsoft.com/office/powerpoint/2010/main" val="1377516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you think: how likely is it that you end up working in an SME?</a:t>
            </a:r>
          </a:p>
          <a:p>
            <a:r>
              <a:rPr lang="en-US" dirty="0"/>
              <a:t>See data on next slides</a:t>
            </a:r>
          </a:p>
        </p:txBody>
      </p:sp>
      <p:sp>
        <p:nvSpPr>
          <p:cNvPr id="4" name="Slide Number Placeholder 3"/>
          <p:cNvSpPr>
            <a:spLocks noGrp="1"/>
          </p:cNvSpPr>
          <p:nvPr>
            <p:ph type="sldNum" sz="quarter" idx="10"/>
          </p:nvPr>
        </p:nvSpPr>
        <p:spPr/>
        <p:txBody>
          <a:bodyPr/>
          <a:lstStyle/>
          <a:p>
            <a:fld id="{05C48BF7-521C-47D5-9C24-E500A3127DBB}" type="slidenum">
              <a:rPr lang="en-US" smtClean="0"/>
              <a:t>10</a:t>
            </a:fld>
            <a:endParaRPr lang="en-US"/>
          </a:p>
        </p:txBody>
      </p:sp>
    </p:spTree>
    <p:extLst>
      <p:ext uri="{BB962C8B-B14F-4D97-AF65-F5344CB8AC3E}">
        <p14:creationId xmlns:p14="http://schemas.microsoft.com/office/powerpoint/2010/main" val="2808199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b="0" i="0">
                <a:latin typeface="Calibri" panose="020F0502020204030204" pitchFamily="34" charset="0"/>
              </a:defRPr>
            </a:lvl1pPr>
          </a:lstStyle>
          <a:p>
            <a:r>
              <a:rPr lang="en-US" dirty="0"/>
              <a:t>Click to edit Master title style</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hr-HR" dirty="0"/>
          </a:p>
        </p:txBody>
      </p:sp>
      <p:sp>
        <p:nvSpPr>
          <p:cNvPr id="4" name="Date Placeholder 3"/>
          <p:cNvSpPr>
            <a:spLocks noGrp="1"/>
          </p:cNvSpPr>
          <p:nvPr>
            <p:ph type="dt" sz="half" idx="10"/>
          </p:nvPr>
        </p:nvSpPr>
        <p:spPr/>
        <p:txBody>
          <a:bodyPr/>
          <a:lstStyle>
            <a:lvl1pPr>
              <a:defRPr b="0" i="0">
                <a:latin typeface="Calibri" panose="020F0502020204030204" pitchFamily="34" charset="0"/>
              </a:defRPr>
            </a:lvl1pPr>
          </a:lstStyle>
          <a:p>
            <a:fld id="{684D0161-F042-41FE-8D5B-B1477AF0C82C}" type="datetimeFigureOut">
              <a:rPr lang="en-US" smtClean="0"/>
              <a:pPr/>
              <a:t>6/22/2019</a:t>
            </a:fld>
            <a:endParaRPr lang="en-US" dirty="0"/>
          </a:p>
        </p:txBody>
      </p:sp>
      <p:sp>
        <p:nvSpPr>
          <p:cNvPr id="5" name="Footer Placeholder 4"/>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370040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defRPr>
            </a:lvl1pPr>
          </a:lstStyle>
          <a:p>
            <a:r>
              <a:rPr lang="en-US" dirty="0"/>
              <a:t>Click to edit Master title style</a:t>
            </a:r>
            <a:endParaRPr lang="hr-HR" dirty="0"/>
          </a:p>
        </p:txBody>
      </p:sp>
      <p:sp>
        <p:nvSpPr>
          <p:cNvPr id="3" name="Vertical Text Placeholder 2"/>
          <p:cNvSpPr>
            <a:spLocks noGrp="1"/>
          </p:cNvSpPr>
          <p:nvPr>
            <p:ph type="body" orient="vert" idx="1"/>
          </p:nvPr>
        </p:nvSpPr>
        <p:spPr/>
        <p:txBody>
          <a:bodyPr vert="eaVert"/>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lvl1pPr>
              <a:defRPr b="0" i="0">
                <a:latin typeface="Calibri" panose="020F0502020204030204" pitchFamily="34" charset="0"/>
              </a:defRPr>
            </a:lvl1pPr>
          </a:lstStyle>
          <a:p>
            <a:fld id="{684D0161-F042-41FE-8D5B-B1477AF0C82C}" type="datetimeFigureOut">
              <a:rPr lang="en-US" smtClean="0"/>
              <a:pPr/>
              <a:t>6/22/2019</a:t>
            </a:fld>
            <a:endParaRPr lang="en-US" dirty="0"/>
          </a:p>
        </p:txBody>
      </p:sp>
      <p:sp>
        <p:nvSpPr>
          <p:cNvPr id="5" name="Footer Placeholder 4"/>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3899002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Calibri" panose="020F0502020204030204" pitchFamily="34" charset="0"/>
              </a:defRPr>
            </a:lvl1pPr>
          </a:lstStyle>
          <a:p>
            <a:r>
              <a:rPr lang="en-US" dirty="0"/>
              <a:t>Click to edit Master title style</a:t>
            </a:r>
            <a:endParaRPr lang="hr-HR"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lvl1pPr>
              <a:defRPr b="0" i="0">
                <a:latin typeface="Calibri" panose="020F0502020204030204" pitchFamily="34" charset="0"/>
              </a:defRPr>
            </a:lvl1pPr>
          </a:lstStyle>
          <a:p>
            <a:fld id="{684D0161-F042-41FE-8D5B-B1477AF0C82C}" type="datetimeFigureOut">
              <a:rPr lang="en-US" smtClean="0"/>
              <a:pPr/>
              <a:t>6/22/2019</a:t>
            </a:fld>
            <a:endParaRPr lang="en-US" dirty="0"/>
          </a:p>
        </p:txBody>
      </p:sp>
      <p:sp>
        <p:nvSpPr>
          <p:cNvPr id="5" name="Footer Placeholder 4"/>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338637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defRPr>
            </a:lvl1pPr>
          </a:lstStyle>
          <a:p>
            <a:r>
              <a:rPr lang="en-US" dirty="0"/>
              <a:t>Click to edit Master title style</a:t>
            </a:r>
            <a:endParaRPr lang="hr-HR" dirty="0"/>
          </a:p>
        </p:txBody>
      </p:sp>
      <p:sp>
        <p:nvSpPr>
          <p:cNvPr id="3" name="Content Placeholder 2"/>
          <p:cNvSpPr>
            <a:spLocks noGrp="1"/>
          </p:cNvSpPr>
          <p:nvPr>
            <p:ph idx="1"/>
          </p:nvPr>
        </p:nvSpPr>
        <p:spPr/>
        <p:txBody>
          <a:bodyPr/>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10"/>
          </p:nvPr>
        </p:nvSpPr>
        <p:spPr/>
        <p:txBody>
          <a:bodyPr/>
          <a:lstStyle>
            <a:lvl1pPr>
              <a:defRPr b="0" i="0">
                <a:latin typeface="Calibri" panose="020F0502020204030204" pitchFamily="34" charset="0"/>
              </a:defRPr>
            </a:lvl1pPr>
          </a:lstStyle>
          <a:p>
            <a:fld id="{684D0161-F042-41FE-8D5B-B1477AF0C82C}" type="datetimeFigureOut">
              <a:rPr lang="en-US" smtClean="0"/>
              <a:pPr/>
              <a:t>6/22/2019</a:t>
            </a:fld>
            <a:endParaRPr lang="en-US" dirty="0"/>
          </a:p>
        </p:txBody>
      </p:sp>
      <p:sp>
        <p:nvSpPr>
          <p:cNvPr id="5" name="Footer Placeholder 4"/>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46948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0" i="0">
                <a:latin typeface="Calibri" panose="020F0502020204030204" pitchFamily="34" charset="0"/>
              </a:defRPr>
            </a:lvl1pPr>
          </a:lstStyle>
          <a:p>
            <a:r>
              <a:rPr lang="en-US" dirty="0"/>
              <a:t>Click to edit Master title style</a:t>
            </a:r>
            <a:endParaRPr lang="hr-HR"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b="0" i="0">
                <a:latin typeface="Calibri" panose="020F0502020204030204" pitchFamily="34" charset="0"/>
              </a:defRPr>
            </a:lvl1pPr>
          </a:lstStyle>
          <a:p>
            <a:fld id="{684D0161-F042-41FE-8D5B-B1477AF0C82C}" type="datetimeFigureOut">
              <a:rPr lang="en-US" smtClean="0"/>
              <a:pPr/>
              <a:t>6/22/2019</a:t>
            </a:fld>
            <a:endParaRPr lang="en-US" dirty="0"/>
          </a:p>
        </p:txBody>
      </p:sp>
      <p:sp>
        <p:nvSpPr>
          <p:cNvPr id="5" name="Footer Placeholder 4"/>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166100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defRPr>
            </a:lvl1pPr>
          </a:lstStyle>
          <a:p>
            <a:r>
              <a:rPr lang="en-US" dirty="0"/>
              <a:t>Click to edit Master title style</a:t>
            </a:r>
            <a:endParaRPr lang="hr-HR" dirty="0"/>
          </a:p>
        </p:txBody>
      </p:sp>
      <p:sp>
        <p:nvSpPr>
          <p:cNvPr id="3" name="Content Placeholder 2"/>
          <p:cNvSpPr>
            <a:spLocks noGrp="1"/>
          </p:cNvSpPr>
          <p:nvPr>
            <p:ph sz="half" idx="1"/>
          </p:nvPr>
        </p:nvSpPr>
        <p:spPr>
          <a:xfrm>
            <a:off x="838200" y="1825625"/>
            <a:ext cx="5181600" cy="4351338"/>
          </a:xfrm>
        </p:spPr>
        <p:txBody>
          <a:bodyPr/>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Content Placeholder 3"/>
          <p:cNvSpPr>
            <a:spLocks noGrp="1"/>
          </p:cNvSpPr>
          <p:nvPr>
            <p:ph sz="half" idx="2"/>
          </p:nvPr>
        </p:nvSpPr>
        <p:spPr>
          <a:xfrm>
            <a:off x="6172200" y="1825625"/>
            <a:ext cx="5181600" cy="4351338"/>
          </a:xfrm>
        </p:spPr>
        <p:txBody>
          <a:bodyPr/>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Date Placeholder 4"/>
          <p:cNvSpPr>
            <a:spLocks noGrp="1"/>
          </p:cNvSpPr>
          <p:nvPr>
            <p:ph type="dt" sz="half" idx="10"/>
          </p:nvPr>
        </p:nvSpPr>
        <p:spPr/>
        <p:txBody>
          <a:bodyPr/>
          <a:lstStyle>
            <a:lvl1pPr>
              <a:defRPr b="0" i="0">
                <a:latin typeface="Calibri" panose="020F0502020204030204" pitchFamily="34" charset="0"/>
              </a:defRPr>
            </a:lvl1pPr>
          </a:lstStyle>
          <a:p>
            <a:fld id="{684D0161-F042-41FE-8D5B-B1477AF0C82C}" type="datetimeFigureOut">
              <a:rPr lang="en-US" smtClean="0"/>
              <a:pPr/>
              <a:t>6/22/2019</a:t>
            </a:fld>
            <a:endParaRPr lang="en-US" dirty="0"/>
          </a:p>
        </p:txBody>
      </p:sp>
      <p:sp>
        <p:nvSpPr>
          <p:cNvPr id="6" name="Footer Placeholder 5"/>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415222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Calibri" panose="020F0502020204030204" pitchFamily="34" charset="0"/>
              </a:defRPr>
            </a:lvl1pPr>
          </a:lstStyle>
          <a:p>
            <a:r>
              <a:rPr lang="en-US" dirty="0"/>
              <a:t>Click to edit Master title style</a:t>
            </a:r>
            <a:endParaRPr lang="hr-HR"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7" name="Date Placeholder 6"/>
          <p:cNvSpPr>
            <a:spLocks noGrp="1"/>
          </p:cNvSpPr>
          <p:nvPr>
            <p:ph type="dt" sz="half" idx="10"/>
          </p:nvPr>
        </p:nvSpPr>
        <p:spPr/>
        <p:txBody>
          <a:bodyPr/>
          <a:lstStyle>
            <a:lvl1pPr>
              <a:defRPr b="0" i="0">
                <a:latin typeface="Calibri" panose="020F0502020204030204" pitchFamily="34" charset="0"/>
              </a:defRPr>
            </a:lvl1pPr>
          </a:lstStyle>
          <a:p>
            <a:fld id="{684D0161-F042-41FE-8D5B-B1477AF0C82C}" type="datetimeFigureOut">
              <a:rPr lang="en-US" smtClean="0"/>
              <a:pPr/>
              <a:t>6/22/2019</a:t>
            </a:fld>
            <a:endParaRPr lang="en-US" dirty="0"/>
          </a:p>
        </p:txBody>
      </p:sp>
      <p:sp>
        <p:nvSpPr>
          <p:cNvPr id="8" name="Footer Placeholder 7"/>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375069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defRPr>
            </a:lvl1pPr>
          </a:lstStyle>
          <a:p>
            <a:r>
              <a:rPr lang="en-US" dirty="0"/>
              <a:t>Click to edit Master title style</a:t>
            </a:r>
            <a:endParaRPr lang="hr-HR" dirty="0"/>
          </a:p>
        </p:txBody>
      </p:sp>
      <p:sp>
        <p:nvSpPr>
          <p:cNvPr id="3" name="Date Placeholder 2"/>
          <p:cNvSpPr>
            <a:spLocks noGrp="1"/>
          </p:cNvSpPr>
          <p:nvPr>
            <p:ph type="dt" sz="half" idx="10"/>
          </p:nvPr>
        </p:nvSpPr>
        <p:spPr/>
        <p:txBody>
          <a:bodyPr/>
          <a:lstStyle>
            <a:lvl1pPr>
              <a:defRPr b="0" i="0">
                <a:latin typeface="Calibri" panose="020F0502020204030204" pitchFamily="34" charset="0"/>
              </a:defRPr>
            </a:lvl1pPr>
          </a:lstStyle>
          <a:p>
            <a:fld id="{684D0161-F042-41FE-8D5B-B1477AF0C82C}" type="datetimeFigureOut">
              <a:rPr lang="en-US" smtClean="0"/>
              <a:pPr/>
              <a:t>6/22/2019</a:t>
            </a:fld>
            <a:endParaRPr lang="en-US" dirty="0"/>
          </a:p>
        </p:txBody>
      </p:sp>
      <p:sp>
        <p:nvSpPr>
          <p:cNvPr id="4" name="Footer Placeholder 3"/>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42185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0" i="0">
                <a:latin typeface="Calibri" panose="020F0502020204030204" pitchFamily="34" charset="0"/>
              </a:defRPr>
            </a:lvl1pPr>
          </a:lstStyle>
          <a:p>
            <a:fld id="{684D0161-F042-41FE-8D5B-B1477AF0C82C}" type="datetimeFigureOut">
              <a:rPr lang="en-US" smtClean="0"/>
              <a:pPr/>
              <a:t>6/22/2019</a:t>
            </a:fld>
            <a:endParaRPr lang="en-US" dirty="0"/>
          </a:p>
        </p:txBody>
      </p:sp>
      <p:sp>
        <p:nvSpPr>
          <p:cNvPr id="3" name="Footer Placeholder 2"/>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61296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Calibri" panose="020F0502020204030204" pitchFamily="34" charset="0"/>
              </a:defRPr>
            </a:lvl1pPr>
          </a:lstStyle>
          <a:p>
            <a:r>
              <a:rPr lang="en-US" dirty="0"/>
              <a:t>Click to edit Master title style</a:t>
            </a:r>
            <a:endParaRPr lang="hr-HR" dirty="0"/>
          </a:p>
        </p:txBody>
      </p:sp>
      <p:sp>
        <p:nvSpPr>
          <p:cNvPr id="3" name="Content Placeholder 2"/>
          <p:cNvSpPr>
            <a:spLocks noGrp="1"/>
          </p:cNvSpPr>
          <p:nvPr>
            <p:ph idx="1"/>
          </p:nvPr>
        </p:nvSpPr>
        <p:spPr>
          <a:xfrm>
            <a:off x="5183188" y="987425"/>
            <a:ext cx="6172200" cy="4873625"/>
          </a:xfrm>
        </p:spPr>
        <p:txBody>
          <a:bodyPr/>
          <a:lstStyle>
            <a:lvl1pPr>
              <a:defRPr sz="3200" b="0" i="0">
                <a:latin typeface="Calibri" panose="020F0502020204030204" pitchFamily="34" charset="0"/>
              </a:defRPr>
            </a:lvl1pPr>
            <a:lvl2pPr>
              <a:defRPr sz="2800" b="0" i="0">
                <a:latin typeface="Calibri" panose="020F0502020204030204" pitchFamily="34" charset="0"/>
              </a:defRPr>
            </a:lvl2pPr>
            <a:lvl3pPr>
              <a:defRPr sz="2400" b="0" i="0">
                <a:latin typeface="Calibri" panose="020F0502020204030204" pitchFamily="34" charset="0"/>
              </a:defRPr>
            </a:lvl3pPr>
            <a:lvl4pPr>
              <a:defRPr sz="2000" b="0" i="0">
                <a:latin typeface="Calibri" panose="020F0502020204030204" pitchFamily="34" charset="0"/>
              </a:defRPr>
            </a:lvl4pPr>
            <a:lvl5pPr>
              <a:defRPr sz="2000" b="0" i="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b="0" i="0">
                <a:latin typeface="Calibri" panose="020F0502020204030204" pitchFamily="34" charset="0"/>
              </a:defRPr>
            </a:lvl1pPr>
          </a:lstStyle>
          <a:p>
            <a:fld id="{684D0161-F042-41FE-8D5B-B1477AF0C82C}" type="datetimeFigureOut">
              <a:rPr lang="en-US" smtClean="0"/>
              <a:pPr/>
              <a:t>6/22/2019</a:t>
            </a:fld>
            <a:endParaRPr lang="en-US" dirty="0"/>
          </a:p>
        </p:txBody>
      </p:sp>
      <p:sp>
        <p:nvSpPr>
          <p:cNvPr id="6" name="Footer Placeholder 5"/>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558627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Calibri" panose="020F0502020204030204" pitchFamily="34" charset="0"/>
              </a:defRPr>
            </a:lvl1pPr>
          </a:lstStyle>
          <a:p>
            <a:r>
              <a:rPr lang="en-US" dirty="0"/>
              <a:t>Click to edit Master title style</a:t>
            </a:r>
            <a:endParaRPr lang="hr-HR"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b="0" i="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hr-H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b="0" i="0">
                <a:latin typeface="Calibri" panose="020F0502020204030204" pitchFamily="34" charset="0"/>
              </a:defRPr>
            </a:lvl1pPr>
          </a:lstStyle>
          <a:p>
            <a:fld id="{684D0161-F042-41FE-8D5B-B1477AF0C82C}" type="datetimeFigureOut">
              <a:rPr lang="en-US" smtClean="0"/>
              <a:pPr/>
              <a:t>6/22/2019</a:t>
            </a:fld>
            <a:endParaRPr lang="en-US" dirty="0"/>
          </a:p>
        </p:txBody>
      </p:sp>
      <p:sp>
        <p:nvSpPr>
          <p:cNvPr id="6" name="Footer Placeholder 5"/>
          <p:cNvSpPr>
            <a:spLocks noGrp="1"/>
          </p:cNvSpPr>
          <p:nvPr>
            <p:ph type="ftr" sz="quarter" idx="11"/>
          </p:nvPr>
        </p:nvSpPr>
        <p:spPr/>
        <p:txBody>
          <a:bodyPr/>
          <a:lstStyle>
            <a:lvl1pPr>
              <a:defRPr b="0" i="0">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b="0" i="0">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239004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alibri" panose="020F0502020204030204" pitchFamily="34" charset="0"/>
              </a:defRPr>
            </a:lvl1pPr>
          </a:lstStyle>
          <a:p>
            <a:fld id="{684D0161-F042-41FE-8D5B-B1477AF0C82C}" type="datetimeFigureOut">
              <a:rPr lang="en-US" smtClean="0"/>
              <a:pPr/>
              <a:t>6/22/2019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defRPr>
            </a:lvl1pPr>
          </a:lstStyle>
          <a:p>
            <a:fld id="{02F98737-016C-4C9F-8A49-83D9B185CF6D}" type="slidenum">
              <a:rPr lang="en-US" smtClean="0"/>
              <a:pPr/>
              <a:t>‹Nr.›</a:t>
            </a:fld>
            <a:endParaRPr lang="en-US" dirty="0"/>
          </a:p>
        </p:txBody>
      </p:sp>
    </p:spTree>
    <p:extLst>
      <p:ext uri="{BB962C8B-B14F-4D97-AF65-F5344CB8AC3E}">
        <p14:creationId xmlns:p14="http://schemas.microsoft.com/office/powerpoint/2010/main" val="647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rgbClr val="404041"/>
          </a:solidFill>
          <a:latin typeface="Calibri" panose="020F0502020204030204" pitchFamily="34" charset="0"/>
          <a:ea typeface="Adobe Fan Heiti Std B"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04041"/>
          </a:solidFill>
          <a:latin typeface="Calibri" panose="020F0502020204030204" pitchFamily="34" charset="0"/>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04041"/>
          </a:solidFill>
          <a:latin typeface="Calibri" panose="020F0502020204030204" pitchFamily="34" charset="0"/>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04041"/>
          </a:solidFill>
          <a:latin typeface="Calibri" panose="020F0502020204030204" pitchFamily="34" charset="0"/>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panose="020F0502020204030204" pitchFamily="34" charset="0"/>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panose="020F0502020204030204" pitchFamily="34" charset="0"/>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romancemeetslife.com/2013/07/how-to-find-information-on-internet.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researchleap.com/unique-approach-family-business-uzbekistan-case/"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de.wikipedia.org/wiki/C%26A" TargetMode="External"/><Relationship Id="rId3" Type="http://schemas.openxmlformats.org/officeDocument/2006/relationships/hyperlink" Target="https://fr.wikipedia.org/wiki/Lego" TargetMode="External"/><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de.wikipedia.org/wiki/Heineken" TargetMode="External"/><Relationship Id="rId5" Type="http://schemas.openxmlformats.org/officeDocument/2006/relationships/image" Target="../media/image12.png"/><Relationship Id="rId4" Type="http://schemas.openxmlformats.org/officeDocument/2006/relationships/hyperlink" Target="https://creativecommons.org/licenses/by-sa/3.0/" TargetMode="Externa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ec.europa.eu/competition/mergers/cases/index/nace_all.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ec.europa.eu/growth/smes/business-friendly-environment/sme-definition_n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ec.europa.eu/DocsRoom/documents/21251/attachments/4/translations/en/renditions/native" TargetMode="External"/><Relationship Id="rId2" Type="http://schemas.openxmlformats.org/officeDocument/2006/relationships/hyperlink" Target="https://hbr.org/1998/05/evolution-and-revolution-as-organizations-gro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5933" y="1214438"/>
            <a:ext cx="7840133" cy="2387600"/>
          </a:xfrm>
        </p:spPr>
        <p:txBody>
          <a:bodyPr>
            <a:normAutofit/>
          </a:bodyPr>
          <a:lstStyle/>
          <a:p>
            <a:r>
              <a:rPr lang="en-US" dirty="0"/>
              <a:t>C1.1.2 Small and Medium-Sized Enterprises in Europe</a:t>
            </a:r>
          </a:p>
        </p:txBody>
      </p:sp>
      <p:sp>
        <p:nvSpPr>
          <p:cNvPr id="3" name="Subtitle 2"/>
          <p:cNvSpPr>
            <a:spLocks noGrp="1"/>
          </p:cNvSpPr>
          <p:nvPr>
            <p:ph type="subTitle" idx="1"/>
          </p:nvPr>
        </p:nvSpPr>
        <p:spPr/>
        <p:txBody>
          <a:bodyPr/>
          <a:lstStyle/>
          <a:p>
            <a:r>
              <a:rPr lang="en-US" dirty="0"/>
              <a:t>The role of SMEs in the European Economy</a:t>
            </a:r>
          </a:p>
        </p:txBody>
      </p:sp>
    </p:spTree>
    <p:extLst>
      <p:ext uri="{BB962C8B-B14F-4D97-AF65-F5344CB8AC3E}">
        <p14:creationId xmlns:p14="http://schemas.microsoft.com/office/powerpoint/2010/main" val="1654274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Role of Small Business</a:t>
            </a:r>
          </a:p>
        </p:txBody>
      </p:sp>
      <p:graphicFrame>
        <p:nvGraphicFramePr>
          <p:cNvPr id="4" name="Diagramm 3">
            <a:extLst>
              <a:ext uri="{FF2B5EF4-FFF2-40B4-BE49-F238E27FC236}">
                <a16:creationId xmlns:a16="http://schemas.microsoft.com/office/drawing/2014/main" id="{4A01AA34-5796-4398-A1C4-83B9563D5F41}"/>
              </a:ext>
            </a:extLst>
          </p:cNvPr>
          <p:cNvGraphicFramePr/>
          <p:nvPr>
            <p:extLst>
              <p:ext uri="{D42A27DB-BD31-4B8C-83A1-F6EECF244321}">
                <p14:modId xmlns:p14="http://schemas.microsoft.com/office/powerpoint/2010/main" val="245756628"/>
              </p:ext>
            </p:extLst>
          </p:nvPr>
        </p:nvGraphicFramePr>
        <p:xfrm>
          <a:off x="838200" y="1496916"/>
          <a:ext cx="966816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4486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Facts on the Importance of SMEs:</a:t>
            </a:r>
          </a:p>
        </p:txBody>
      </p:sp>
      <p:sp>
        <p:nvSpPr>
          <p:cNvPr id="3" name="Content Placeholder 2"/>
          <p:cNvSpPr>
            <a:spLocks noGrp="1"/>
          </p:cNvSpPr>
          <p:nvPr>
            <p:ph idx="1"/>
          </p:nvPr>
        </p:nvSpPr>
        <p:spPr/>
        <p:txBody>
          <a:bodyPr>
            <a:normAutofit/>
          </a:bodyPr>
          <a:lstStyle/>
          <a:p>
            <a:r>
              <a:rPr lang="en-US" dirty="0"/>
              <a:t>Comprise 99.8% of all enterprises in the non-financial business sector in the EU28 (22.3 million SMEs)</a:t>
            </a:r>
          </a:p>
          <a:p>
            <a:r>
              <a:rPr lang="en-US" dirty="0"/>
              <a:t>Almost all SMEs (93%) are micro SMEs employing less than 10 people</a:t>
            </a:r>
          </a:p>
          <a:p>
            <a:r>
              <a:rPr lang="en-US" dirty="0"/>
              <a:t>About three quarters of SMEs are active in the five key sectors: wholesale and retail trade, manufacturing, construction, business services, and accommodation and food services</a:t>
            </a:r>
          </a:p>
          <a:p>
            <a:r>
              <a:rPr lang="en-US" dirty="0"/>
              <a:t>In 2014, SMEs in the non-financial business sector generated more than EUR 3.7 trillion of value added (58% of the sector’s total value added) and employed almost 90 million people (67% of the sector’s total employment)</a:t>
            </a:r>
          </a:p>
        </p:txBody>
      </p:sp>
      <p:sp>
        <p:nvSpPr>
          <p:cNvPr id="4" name="TextBox 3"/>
          <p:cNvSpPr txBox="1"/>
          <p:nvPr/>
        </p:nvSpPr>
        <p:spPr>
          <a:xfrm>
            <a:off x="10411243" y="5696764"/>
            <a:ext cx="1422954" cy="276999"/>
          </a:xfrm>
          <a:prstGeom prst="rect">
            <a:avLst/>
          </a:prstGeom>
          <a:noFill/>
        </p:spPr>
        <p:txBody>
          <a:bodyPr wrap="none" rtlCol="0">
            <a:spAutoFit/>
          </a:bodyPr>
          <a:lstStyle/>
          <a:p>
            <a:r>
              <a:rPr lang="en-US" sz="1200" dirty="0">
                <a:latin typeface="Calibri" panose="020F0502020204030204" pitchFamily="34" charset="0"/>
              </a:rPr>
              <a:t>(Muller et al., 2015)</a:t>
            </a:r>
          </a:p>
        </p:txBody>
      </p:sp>
    </p:spTree>
    <p:extLst>
      <p:ext uri="{BB962C8B-B14F-4D97-AF65-F5344CB8AC3E}">
        <p14:creationId xmlns:p14="http://schemas.microsoft.com/office/powerpoint/2010/main" val="184148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487010" y="1662971"/>
            <a:ext cx="8347867" cy="4351338"/>
          </a:xfrm>
          <a:prstGeom prst="rect">
            <a:avLst/>
          </a:prstGeom>
        </p:spPr>
      </p:pic>
      <p:sp>
        <p:nvSpPr>
          <p:cNvPr id="3" name="Title 1">
            <a:extLst>
              <a:ext uri="{FF2B5EF4-FFF2-40B4-BE49-F238E27FC236}">
                <a16:creationId xmlns:a16="http://schemas.microsoft.com/office/drawing/2014/main" id="{900F2379-C590-4B77-9DF4-2BE87C7F52AE}"/>
              </a:ext>
            </a:extLst>
          </p:cNvPr>
          <p:cNvSpPr>
            <a:spLocks noGrp="1"/>
          </p:cNvSpPr>
          <p:nvPr>
            <p:ph type="title"/>
          </p:nvPr>
        </p:nvSpPr>
        <p:spPr>
          <a:xfrm>
            <a:off x="838200" y="365125"/>
            <a:ext cx="10515600" cy="1325563"/>
          </a:xfrm>
        </p:spPr>
        <p:txBody>
          <a:bodyPr/>
          <a:lstStyle/>
          <a:p>
            <a:r>
              <a:rPr lang="en-US" dirty="0"/>
              <a:t>Some Facts on the Importance of SMEs:</a:t>
            </a:r>
          </a:p>
        </p:txBody>
      </p:sp>
      <p:sp>
        <p:nvSpPr>
          <p:cNvPr id="5" name="Rechteck 4">
            <a:extLst>
              <a:ext uri="{FF2B5EF4-FFF2-40B4-BE49-F238E27FC236}">
                <a16:creationId xmlns:a16="http://schemas.microsoft.com/office/drawing/2014/main" id="{C77E44A7-0094-4515-9A89-5FB42904C101}"/>
              </a:ext>
            </a:extLst>
          </p:cNvPr>
          <p:cNvSpPr/>
          <p:nvPr/>
        </p:nvSpPr>
        <p:spPr>
          <a:xfrm>
            <a:off x="9680735" y="5829643"/>
            <a:ext cx="2048510" cy="369332"/>
          </a:xfrm>
          <a:prstGeom prst="rect">
            <a:avLst/>
          </a:prstGeom>
        </p:spPr>
        <p:txBody>
          <a:bodyPr wrap="none">
            <a:spAutoFit/>
          </a:bodyPr>
          <a:lstStyle/>
          <a:p>
            <a:r>
              <a:rPr lang="en-US" dirty="0"/>
              <a:t>http://ec.europa.eu</a:t>
            </a:r>
            <a:endParaRPr lang="de-DE" dirty="0"/>
          </a:p>
        </p:txBody>
      </p:sp>
    </p:spTree>
    <p:extLst>
      <p:ext uri="{BB962C8B-B14F-4D97-AF65-F5344CB8AC3E}">
        <p14:creationId xmlns:p14="http://schemas.microsoft.com/office/powerpoint/2010/main" val="1359544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92734" y="1406268"/>
            <a:ext cx="10157451" cy="4351338"/>
          </a:xfrm>
          <a:prstGeom prst="rect">
            <a:avLst/>
          </a:prstGeom>
        </p:spPr>
      </p:pic>
      <p:sp>
        <p:nvSpPr>
          <p:cNvPr id="3" name="Title 1">
            <a:extLst>
              <a:ext uri="{FF2B5EF4-FFF2-40B4-BE49-F238E27FC236}">
                <a16:creationId xmlns:a16="http://schemas.microsoft.com/office/drawing/2014/main" id="{00FE2585-5BE6-46DE-9407-71B050610956}"/>
              </a:ext>
            </a:extLst>
          </p:cNvPr>
          <p:cNvSpPr>
            <a:spLocks noGrp="1"/>
          </p:cNvSpPr>
          <p:nvPr>
            <p:ph type="title"/>
          </p:nvPr>
        </p:nvSpPr>
        <p:spPr>
          <a:xfrm>
            <a:off x="838200" y="365125"/>
            <a:ext cx="10515600" cy="1325563"/>
          </a:xfrm>
        </p:spPr>
        <p:txBody>
          <a:bodyPr/>
          <a:lstStyle/>
          <a:p>
            <a:r>
              <a:rPr lang="en-US" dirty="0"/>
              <a:t>Some Facts on the Importance of SMEs:</a:t>
            </a:r>
          </a:p>
        </p:txBody>
      </p:sp>
      <p:sp>
        <p:nvSpPr>
          <p:cNvPr id="5" name="Rechteck 4">
            <a:extLst>
              <a:ext uri="{FF2B5EF4-FFF2-40B4-BE49-F238E27FC236}">
                <a16:creationId xmlns:a16="http://schemas.microsoft.com/office/drawing/2014/main" id="{4CF3E9F8-0D15-441F-9E69-76503347EE0A}"/>
              </a:ext>
            </a:extLst>
          </p:cNvPr>
          <p:cNvSpPr/>
          <p:nvPr/>
        </p:nvSpPr>
        <p:spPr>
          <a:xfrm>
            <a:off x="9680735" y="5829643"/>
            <a:ext cx="2048510" cy="369332"/>
          </a:xfrm>
          <a:prstGeom prst="rect">
            <a:avLst/>
          </a:prstGeom>
        </p:spPr>
        <p:txBody>
          <a:bodyPr wrap="none">
            <a:spAutoFit/>
          </a:bodyPr>
          <a:lstStyle/>
          <a:p>
            <a:r>
              <a:rPr lang="en-US" dirty="0"/>
              <a:t>http://ec.europa.eu</a:t>
            </a:r>
            <a:endParaRPr lang="de-DE" dirty="0"/>
          </a:p>
        </p:txBody>
      </p:sp>
    </p:spTree>
    <p:extLst>
      <p:ext uri="{BB962C8B-B14F-4D97-AF65-F5344CB8AC3E}">
        <p14:creationId xmlns:p14="http://schemas.microsoft.com/office/powerpoint/2010/main" val="134422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45989" y="192726"/>
            <a:ext cx="7383256" cy="5636917"/>
          </a:xfrm>
          <a:prstGeom prst="rect">
            <a:avLst/>
          </a:prstGeom>
        </p:spPr>
      </p:pic>
      <p:sp>
        <p:nvSpPr>
          <p:cNvPr id="3" name="Title 1">
            <a:extLst>
              <a:ext uri="{FF2B5EF4-FFF2-40B4-BE49-F238E27FC236}">
                <a16:creationId xmlns:a16="http://schemas.microsoft.com/office/drawing/2014/main" id="{A8967683-3E4B-4684-8ECA-4E58253FC2F6}"/>
              </a:ext>
            </a:extLst>
          </p:cNvPr>
          <p:cNvSpPr>
            <a:spLocks noGrp="1"/>
          </p:cNvSpPr>
          <p:nvPr>
            <p:ph type="title"/>
          </p:nvPr>
        </p:nvSpPr>
        <p:spPr>
          <a:xfrm>
            <a:off x="838200" y="365125"/>
            <a:ext cx="3507789" cy="2360490"/>
          </a:xfrm>
        </p:spPr>
        <p:txBody>
          <a:bodyPr>
            <a:normAutofit fontScale="90000"/>
          </a:bodyPr>
          <a:lstStyle/>
          <a:p>
            <a:r>
              <a:rPr lang="en-US" dirty="0"/>
              <a:t>Some Facts on the Importance of SMEs:</a:t>
            </a:r>
          </a:p>
        </p:txBody>
      </p:sp>
      <p:sp>
        <p:nvSpPr>
          <p:cNvPr id="5" name="Rechteck 4">
            <a:extLst>
              <a:ext uri="{FF2B5EF4-FFF2-40B4-BE49-F238E27FC236}">
                <a16:creationId xmlns:a16="http://schemas.microsoft.com/office/drawing/2014/main" id="{05DDFFA2-88F9-4BA8-8E83-BCA73B9D1AEA}"/>
              </a:ext>
            </a:extLst>
          </p:cNvPr>
          <p:cNvSpPr/>
          <p:nvPr/>
        </p:nvSpPr>
        <p:spPr>
          <a:xfrm>
            <a:off x="9680735" y="5829643"/>
            <a:ext cx="2048510" cy="369332"/>
          </a:xfrm>
          <a:prstGeom prst="rect">
            <a:avLst/>
          </a:prstGeom>
        </p:spPr>
        <p:txBody>
          <a:bodyPr wrap="none">
            <a:spAutoFit/>
          </a:bodyPr>
          <a:lstStyle/>
          <a:p>
            <a:r>
              <a:rPr lang="en-US" dirty="0"/>
              <a:t>http://ec.europa.eu</a:t>
            </a:r>
            <a:endParaRPr lang="de-DE" dirty="0"/>
          </a:p>
        </p:txBody>
      </p:sp>
    </p:spTree>
    <p:extLst>
      <p:ext uri="{BB962C8B-B14F-4D97-AF65-F5344CB8AC3E}">
        <p14:creationId xmlns:p14="http://schemas.microsoft.com/office/powerpoint/2010/main" val="311877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Definitions of SMEs</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Small firms are difficult to define </a:t>
            </a:r>
          </a:p>
          <a:p>
            <a:r>
              <a:rPr lang="en-US" dirty="0"/>
              <a:t>A small firm is managed by its owner(s) in a </a:t>
            </a:r>
            <a:r>
              <a:rPr lang="en-US" dirty="0" err="1"/>
              <a:t>personalised</a:t>
            </a:r>
            <a:r>
              <a:rPr lang="en-US" dirty="0"/>
              <a:t> way</a:t>
            </a:r>
          </a:p>
          <a:p>
            <a:r>
              <a:rPr lang="en-US" dirty="0"/>
              <a:t>It has a relatively small share of the market in economic terms</a:t>
            </a:r>
          </a:p>
          <a:p>
            <a:r>
              <a:rPr lang="en-US" dirty="0"/>
              <a:t>It is independent (not part of a larger enterprise), owners relatively free from outside control in principal decision</a:t>
            </a:r>
          </a:p>
        </p:txBody>
      </p:sp>
      <p:sp>
        <p:nvSpPr>
          <p:cNvPr id="4" name="Rectangle 3"/>
          <p:cNvSpPr/>
          <p:nvPr/>
        </p:nvSpPr>
        <p:spPr>
          <a:xfrm>
            <a:off x="10094283" y="5899964"/>
            <a:ext cx="1571905" cy="276999"/>
          </a:xfrm>
          <a:prstGeom prst="rect">
            <a:avLst/>
          </a:prstGeom>
        </p:spPr>
        <p:txBody>
          <a:bodyPr wrap="none">
            <a:spAutoFit/>
          </a:bodyPr>
          <a:lstStyle/>
          <a:p>
            <a:r>
              <a:rPr lang="en-US" sz="1200" dirty="0">
                <a:latin typeface="Calibri" panose="020F0502020204030204" pitchFamily="34" charset="0"/>
              </a:rPr>
              <a:t>(Bolton Report,  1971)</a:t>
            </a:r>
          </a:p>
        </p:txBody>
      </p:sp>
    </p:spTree>
    <p:extLst>
      <p:ext uri="{BB962C8B-B14F-4D97-AF65-F5344CB8AC3E}">
        <p14:creationId xmlns:p14="http://schemas.microsoft.com/office/powerpoint/2010/main" val="240543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But, </a:t>
            </a:r>
          </a:p>
          <a:p>
            <a:r>
              <a:rPr lang="en-US" dirty="0"/>
              <a:t>Low market share is not always a characteristic, as they can operate in </a:t>
            </a:r>
            <a:r>
              <a:rPr lang="en-US" dirty="0" err="1"/>
              <a:t>specialised</a:t>
            </a:r>
            <a:r>
              <a:rPr lang="en-US" dirty="0"/>
              <a:t> niche, or limited geographical market, with a high share</a:t>
            </a:r>
          </a:p>
          <a:p>
            <a:r>
              <a:rPr lang="en-US" dirty="0"/>
              <a:t>Independence is hard to measure; what if you just supply to one customer? Or what if you supply to a powerful customer?</a:t>
            </a:r>
          </a:p>
          <a:p>
            <a:r>
              <a:rPr lang="en-US" dirty="0"/>
              <a:t>And basically small business is so diverse, often these businesses have little in common with each other, so why bother?</a:t>
            </a:r>
          </a:p>
        </p:txBody>
      </p:sp>
      <p:sp>
        <p:nvSpPr>
          <p:cNvPr id="6" name="Title 1">
            <a:extLst>
              <a:ext uri="{FF2B5EF4-FFF2-40B4-BE49-F238E27FC236}">
                <a16:creationId xmlns:a16="http://schemas.microsoft.com/office/drawing/2014/main" id="{FFB0CEB8-A0D7-40A8-AA30-F9FFAD4044D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panose="020F0502020204030204" pitchFamily="34" charset="0"/>
                <a:ea typeface="Adobe Fan Heiti Std B" panose="020B0700000000000000" pitchFamily="34" charset="-128"/>
                <a:cs typeface="+mj-cs"/>
              </a:defRPr>
            </a:lvl1pPr>
          </a:lstStyle>
          <a:p>
            <a:r>
              <a:rPr lang="en-US" dirty="0"/>
              <a:t>Definitions of SMEs</a:t>
            </a:r>
            <a:br>
              <a:rPr lang="en-US" dirty="0"/>
            </a:br>
            <a:endParaRPr lang="en-US" dirty="0"/>
          </a:p>
        </p:txBody>
      </p:sp>
    </p:spTree>
    <p:extLst>
      <p:ext uri="{BB962C8B-B14F-4D97-AF65-F5344CB8AC3E}">
        <p14:creationId xmlns:p14="http://schemas.microsoft.com/office/powerpoint/2010/main" val="147942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SMEs</a:t>
            </a:r>
          </a:p>
        </p:txBody>
      </p:sp>
      <p:sp>
        <p:nvSpPr>
          <p:cNvPr id="3" name="Content Placeholder 2"/>
          <p:cNvSpPr>
            <a:spLocks noGrp="1"/>
          </p:cNvSpPr>
          <p:nvPr>
            <p:ph idx="1"/>
          </p:nvPr>
        </p:nvSpPr>
        <p:spPr>
          <a:xfrm>
            <a:off x="838200" y="1660152"/>
            <a:ext cx="10515600" cy="4351338"/>
          </a:xfrm>
        </p:spPr>
        <p:txBody>
          <a:bodyPr>
            <a:normAutofit lnSpcReduction="10000"/>
          </a:bodyPr>
          <a:lstStyle/>
          <a:p>
            <a:r>
              <a:rPr lang="en-US" dirty="0"/>
              <a:t>US Small Business Administration</a:t>
            </a:r>
          </a:p>
          <a:p>
            <a:pPr lvl="1"/>
            <a:r>
              <a:rPr lang="en-US" dirty="0"/>
              <a:t>Independently owned and operated</a:t>
            </a:r>
          </a:p>
          <a:p>
            <a:pPr lvl="1"/>
            <a:r>
              <a:rPr lang="en-US" dirty="0"/>
              <a:t>Not dominant in its field</a:t>
            </a:r>
          </a:p>
          <a:p>
            <a:pPr lvl="1"/>
            <a:r>
              <a:rPr lang="en-US" dirty="0"/>
              <a:t>Relatively small in in terms of annual sales</a:t>
            </a:r>
          </a:p>
          <a:p>
            <a:pPr lvl="1"/>
            <a:r>
              <a:rPr lang="en-US" dirty="0"/>
              <a:t>Fewer than 500 employees</a:t>
            </a:r>
          </a:p>
          <a:p>
            <a:r>
              <a:rPr lang="en-US" dirty="0"/>
              <a:t>NAICS (North American Industry Classification System) classify business establishments according to type of economic activity (process of production) in Canada, Mexico, and the United States of America</a:t>
            </a:r>
          </a:p>
          <a:p>
            <a:r>
              <a:rPr lang="en-US" dirty="0"/>
              <a:t>Per classification different SME definitions apply</a:t>
            </a:r>
          </a:p>
          <a:p>
            <a:r>
              <a:rPr lang="en-US" dirty="0"/>
              <a:t>What kind of classification system is used in your home country?</a:t>
            </a:r>
          </a:p>
          <a:p>
            <a:endParaRPr lang="en-US" dirty="0"/>
          </a:p>
        </p:txBody>
      </p:sp>
    </p:spTree>
    <p:extLst>
      <p:ext uri="{BB962C8B-B14F-4D97-AF65-F5344CB8AC3E}">
        <p14:creationId xmlns:p14="http://schemas.microsoft.com/office/powerpoint/2010/main" val="149377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SMEs in the EU</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6357261"/>
              </p:ext>
            </p:extLst>
          </p:nvPr>
        </p:nvGraphicFramePr>
        <p:xfrm>
          <a:off x="838200" y="1825625"/>
          <a:ext cx="10515600" cy="3291840"/>
        </p:xfrm>
        <a:graphic>
          <a:graphicData uri="http://schemas.openxmlformats.org/drawingml/2006/table">
            <a:tbl>
              <a:tblPr firstRow="1" bandRow="1">
                <a:tableStyleId>{93296810-A885-4BE3-A3E7-6D5BEEA58F35}</a:tableStyleId>
              </a:tblPr>
              <a:tblGrid>
                <a:gridCol w="1921933">
                  <a:extLst>
                    <a:ext uri="{9D8B030D-6E8A-4147-A177-3AD203B41FA5}">
                      <a16:colId xmlns:a16="http://schemas.microsoft.com/office/drawing/2014/main" val="20000"/>
                    </a:ext>
                  </a:extLst>
                </a:gridCol>
                <a:gridCol w="2065867">
                  <a:extLst>
                    <a:ext uri="{9D8B030D-6E8A-4147-A177-3AD203B41FA5}">
                      <a16:colId xmlns:a16="http://schemas.microsoft.com/office/drawing/2014/main" val="20001"/>
                    </a:ext>
                  </a:extLst>
                </a:gridCol>
                <a:gridCol w="26416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211667">
                  <a:extLst>
                    <a:ext uri="{9D8B030D-6E8A-4147-A177-3AD203B41FA5}">
                      <a16:colId xmlns:a16="http://schemas.microsoft.com/office/drawing/2014/main" val="20004"/>
                    </a:ext>
                  </a:extLst>
                </a:gridCol>
                <a:gridCol w="3293533">
                  <a:extLst>
                    <a:ext uri="{9D8B030D-6E8A-4147-A177-3AD203B41FA5}">
                      <a16:colId xmlns:a16="http://schemas.microsoft.com/office/drawing/2014/main" val="20005"/>
                    </a:ext>
                  </a:extLst>
                </a:gridCol>
              </a:tblGrid>
              <a:tr h="370840">
                <a:tc>
                  <a:txBody>
                    <a:bodyPr/>
                    <a:lstStyle/>
                    <a:p>
                      <a:r>
                        <a:rPr lang="en-US" sz="3200" dirty="0"/>
                        <a:t>Company Category</a:t>
                      </a:r>
                    </a:p>
                  </a:txBody>
                  <a:tcPr anchor="ctr"/>
                </a:tc>
                <a:tc>
                  <a:txBody>
                    <a:bodyPr/>
                    <a:lstStyle/>
                    <a:p>
                      <a:r>
                        <a:rPr lang="en-US" sz="3200" dirty="0"/>
                        <a:t>Staff Headcount</a:t>
                      </a:r>
                    </a:p>
                  </a:txBody>
                  <a:tcPr anchor="ctr"/>
                </a:tc>
                <a:tc>
                  <a:txBody>
                    <a:bodyPr/>
                    <a:lstStyle/>
                    <a:p>
                      <a:r>
                        <a:rPr lang="en-US" sz="3200" dirty="0"/>
                        <a:t>Turnover</a:t>
                      </a:r>
                    </a:p>
                  </a:txBody>
                  <a:tcPr anchor="ctr"/>
                </a:tc>
                <a:tc gridSpan="2">
                  <a:txBody>
                    <a:bodyPr/>
                    <a:lstStyle/>
                    <a:p>
                      <a:r>
                        <a:rPr lang="en-US" sz="3200" dirty="0"/>
                        <a:t>or</a:t>
                      </a:r>
                      <a:endParaRPr lang="en-US" sz="3200" b="0" i="0" dirty="0">
                        <a:latin typeface="Calibri" panose="020F0502020204030204" pitchFamily="34" charset="0"/>
                      </a:endParaRPr>
                    </a:p>
                  </a:txBody>
                  <a:tcPr anchor="ctr"/>
                </a:tc>
                <a:tc hMerge="1">
                  <a:txBody>
                    <a:bodyPr/>
                    <a:lstStyle/>
                    <a:p>
                      <a:endParaRPr lang="en-US"/>
                    </a:p>
                  </a:txBody>
                  <a:tcPr/>
                </a:tc>
                <a:tc>
                  <a:txBody>
                    <a:bodyPr/>
                    <a:lstStyle/>
                    <a:p>
                      <a:r>
                        <a:rPr lang="en-US" sz="3200" dirty="0"/>
                        <a:t>Balance Sheet Total</a:t>
                      </a:r>
                    </a:p>
                  </a:txBody>
                  <a:tcPr anchor="ctr"/>
                </a:tc>
                <a:extLst>
                  <a:ext uri="{0D108BD9-81ED-4DB2-BD59-A6C34878D82A}">
                    <a16:rowId xmlns:a16="http://schemas.microsoft.com/office/drawing/2014/main" val="10000"/>
                  </a:ext>
                </a:extLst>
              </a:tr>
              <a:tr h="370840">
                <a:tc>
                  <a:txBody>
                    <a:bodyPr/>
                    <a:lstStyle/>
                    <a:p>
                      <a:r>
                        <a:rPr lang="en-US" sz="3200" dirty="0"/>
                        <a:t>Medium-Sized</a:t>
                      </a:r>
                      <a:endParaRPr lang="en-US" sz="3200" b="0" i="0" dirty="0">
                        <a:latin typeface="Calibri" panose="020F0502020204030204" pitchFamily="34" charset="0"/>
                      </a:endParaRPr>
                    </a:p>
                  </a:txBody>
                  <a:tcPr anchor="ctr"/>
                </a:tc>
                <a:tc>
                  <a:txBody>
                    <a:bodyPr/>
                    <a:lstStyle/>
                    <a:p>
                      <a:r>
                        <a:rPr lang="en-US" sz="3200" dirty="0"/>
                        <a:t>&lt; 250</a:t>
                      </a:r>
                      <a:endParaRPr lang="en-US" sz="3200" b="0" i="0" dirty="0">
                        <a:latin typeface="Calibri" panose="020F0502020204030204" pitchFamily="34" charset="0"/>
                      </a:endParaRPr>
                    </a:p>
                  </a:txBody>
                  <a:tcPr anchor="ctr"/>
                </a:tc>
                <a:tc gridSpan="2">
                  <a:txBody>
                    <a:bodyPr/>
                    <a:lstStyle/>
                    <a:p>
                      <a:r>
                        <a:rPr lang="en-US" sz="3200" dirty="0"/>
                        <a:t>≤ € 50 m</a:t>
                      </a:r>
                      <a:endParaRPr lang="en-US" sz="3200" b="0" i="0" dirty="0">
                        <a:latin typeface="Calibri" panose="020F0502020204030204" pitchFamily="34" charset="0"/>
                      </a:endParaRPr>
                    </a:p>
                  </a:txBody>
                  <a:tcPr anchor="ctr"/>
                </a:tc>
                <a:tc hMerge="1">
                  <a:txBody>
                    <a:bodyPr/>
                    <a:lstStyle/>
                    <a:p>
                      <a:endParaRPr lang="en-US"/>
                    </a:p>
                  </a:txBody>
                  <a:tcPr/>
                </a:tc>
                <a:tc gridSpan="2">
                  <a:txBody>
                    <a:bodyPr/>
                    <a:lstStyle/>
                    <a:p>
                      <a:r>
                        <a:rPr lang="en-US" sz="3200" dirty="0"/>
                        <a:t>≤ € 43 m</a:t>
                      </a:r>
                      <a:endParaRPr lang="en-US" sz="3200" b="0" i="0" dirty="0">
                        <a:latin typeface="Calibri" panose="020F0502020204030204" pitchFamily="34" charset="0"/>
                      </a:endParaRPr>
                    </a:p>
                  </a:txBody>
                  <a:tcPr anchor="ctr"/>
                </a:tc>
                <a:tc hMerge="1">
                  <a:txBody>
                    <a:bodyPr/>
                    <a:lstStyle/>
                    <a:p>
                      <a:endParaRPr lang="en-US"/>
                    </a:p>
                  </a:txBody>
                  <a:tcPr/>
                </a:tc>
                <a:extLst>
                  <a:ext uri="{0D108BD9-81ED-4DB2-BD59-A6C34878D82A}">
                    <a16:rowId xmlns:a16="http://schemas.microsoft.com/office/drawing/2014/main" val="10001"/>
                  </a:ext>
                </a:extLst>
              </a:tr>
              <a:tr h="370840">
                <a:tc>
                  <a:txBody>
                    <a:bodyPr/>
                    <a:lstStyle/>
                    <a:p>
                      <a:r>
                        <a:rPr lang="en-US" sz="3200" dirty="0"/>
                        <a:t>Small</a:t>
                      </a:r>
                      <a:endParaRPr lang="en-US" sz="3200" b="0" i="0" dirty="0">
                        <a:latin typeface="Calibri" panose="020F0502020204030204" pitchFamily="34" charset="0"/>
                      </a:endParaRPr>
                    </a:p>
                  </a:txBody>
                  <a:tcPr anchor="ctr"/>
                </a:tc>
                <a:tc>
                  <a:txBody>
                    <a:bodyPr/>
                    <a:lstStyle/>
                    <a:p>
                      <a:r>
                        <a:rPr lang="en-US" sz="3200" dirty="0"/>
                        <a:t>&lt; 50</a:t>
                      </a:r>
                      <a:endParaRPr lang="en-US" sz="3200" b="0" i="0" dirty="0">
                        <a:latin typeface="Calibri" panose="020F0502020204030204" pitchFamily="34" charset="0"/>
                      </a:endParaRPr>
                    </a:p>
                  </a:txBody>
                  <a:tcPr anchor="ctr"/>
                </a:tc>
                <a:tc gridSpan="2">
                  <a:txBody>
                    <a:bodyPr/>
                    <a:lstStyle/>
                    <a:p>
                      <a:r>
                        <a:rPr lang="en-US" sz="3200" dirty="0"/>
                        <a:t>≤ € 10 m</a:t>
                      </a:r>
                      <a:endParaRPr lang="en-US" sz="3200" b="0" i="0" dirty="0">
                        <a:latin typeface="Calibri" panose="020F0502020204030204" pitchFamily="34" charset="0"/>
                      </a:endParaRPr>
                    </a:p>
                  </a:txBody>
                  <a:tcPr anchor="ctr"/>
                </a:tc>
                <a:tc hMerge="1">
                  <a:txBody>
                    <a:bodyPr/>
                    <a:lstStyle/>
                    <a:p>
                      <a:endParaRPr lang="en-US"/>
                    </a:p>
                  </a:txBody>
                  <a:tcPr/>
                </a:tc>
                <a:tc gridSpan="2">
                  <a:txBody>
                    <a:bodyPr/>
                    <a:lstStyle/>
                    <a:p>
                      <a:r>
                        <a:rPr lang="en-US" sz="3200" dirty="0"/>
                        <a:t>≤ € 10 m</a:t>
                      </a:r>
                      <a:endParaRPr lang="en-US" sz="3200" b="0" i="0" dirty="0">
                        <a:latin typeface="Calibri" panose="020F0502020204030204" pitchFamily="34" charset="0"/>
                      </a:endParaRPr>
                    </a:p>
                  </a:txBody>
                  <a:tcPr anchor="ctr"/>
                </a:tc>
                <a:tc hMerge="1">
                  <a:txBody>
                    <a:bodyPr/>
                    <a:lstStyle/>
                    <a:p>
                      <a:endParaRPr lang="en-US"/>
                    </a:p>
                  </a:txBody>
                  <a:tcPr/>
                </a:tc>
                <a:extLst>
                  <a:ext uri="{0D108BD9-81ED-4DB2-BD59-A6C34878D82A}">
                    <a16:rowId xmlns:a16="http://schemas.microsoft.com/office/drawing/2014/main" val="10002"/>
                  </a:ext>
                </a:extLst>
              </a:tr>
              <a:tr h="370840">
                <a:tc>
                  <a:txBody>
                    <a:bodyPr/>
                    <a:lstStyle/>
                    <a:p>
                      <a:r>
                        <a:rPr lang="en-US" sz="3200" dirty="0"/>
                        <a:t>Micro</a:t>
                      </a:r>
                      <a:endParaRPr lang="en-US" sz="3200" b="0" i="0" dirty="0">
                        <a:latin typeface="Calibri" panose="020F0502020204030204" pitchFamily="34" charset="0"/>
                      </a:endParaRPr>
                    </a:p>
                  </a:txBody>
                  <a:tcPr anchor="ctr"/>
                </a:tc>
                <a:tc>
                  <a:txBody>
                    <a:bodyPr/>
                    <a:lstStyle/>
                    <a:p>
                      <a:r>
                        <a:rPr lang="en-US" sz="3200" dirty="0"/>
                        <a:t>&lt; 10</a:t>
                      </a:r>
                      <a:endParaRPr lang="en-US" sz="3200" b="0" i="0" dirty="0">
                        <a:latin typeface="Calibri" panose="020F0502020204030204" pitchFamily="34" charset="0"/>
                      </a:endParaRPr>
                    </a:p>
                  </a:txBody>
                  <a:tcPr anchor="ctr"/>
                </a:tc>
                <a:tc gridSpan="2">
                  <a:txBody>
                    <a:bodyPr/>
                    <a:lstStyle/>
                    <a:p>
                      <a:r>
                        <a:rPr lang="en-US" sz="3200" dirty="0"/>
                        <a:t>≤ € 2 m</a:t>
                      </a:r>
                      <a:endParaRPr lang="en-US" sz="3200" b="0" i="0" dirty="0">
                        <a:latin typeface="Calibri" panose="020F0502020204030204" pitchFamily="34" charset="0"/>
                      </a:endParaRPr>
                    </a:p>
                  </a:txBody>
                  <a:tcPr anchor="ctr"/>
                </a:tc>
                <a:tc hMerge="1">
                  <a:txBody>
                    <a:bodyPr/>
                    <a:lstStyle/>
                    <a:p>
                      <a:endParaRPr lang="en-US"/>
                    </a:p>
                  </a:txBody>
                  <a:tcPr/>
                </a:tc>
                <a:tc gridSpan="2">
                  <a:txBody>
                    <a:bodyPr/>
                    <a:lstStyle/>
                    <a:p>
                      <a:r>
                        <a:rPr lang="en-US" sz="3200" dirty="0"/>
                        <a:t>≤ € 2 m</a:t>
                      </a:r>
                      <a:endParaRPr lang="en-US" sz="3200" b="0" i="0" dirty="0">
                        <a:latin typeface="Calibri" panose="020F0502020204030204" pitchFamily="34" charset="0"/>
                      </a:endParaRPr>
                    </a:p>
                  </a:txBody>
                  <a:tcPr anchor="ct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10934711" y="5784606"/>
            <a:ext cx="838178" cy="276999"/>
          </a:xfrm>
          <a:prstGeom prst="rect">
            <a:avLst/>
          </a:prstGeom>
          <a:noFill/>
        </p:spPr>
        <p:txBody>
          <a:bodyPr wrap="none" rtlCol="0">
            <a:spAutoFit/>
          </a:bodyPr>
          <a:lstStyle/>
          <a:p>
            <a:r>
              <a:rPr lang="en-US" sz="1200" dirty="0">
                <a:latin typeface="Calibri" panose="020F0502020204030204" pitchFamily="34" charset="0"/>
              </a:rPr>
              <a:t>(EU, 2017)</a:t>
            </a:r>
          </a:p>
        </p:txBody>
      </p:sp>
    </p:spTree>
    <p:extLst>
      <p:ext uri="{BB962C8B-B14F-4D97-AF65-F5344CB8AC3E}">
        <p14:creationId xmlns:p14="http://schemas.microsoft.com/office/powerpoint/2010/main" val="456846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77E1CB-F86A-442D-B00A-F9C247D37D4C}"/>
              </a:ext>
            </a:extLst>
          </p:cNvPr>
          <p:cNvSpPr>
            <a:spLocks noGrp="1"/>
          </p:cNvSpPr>
          <p:nvPr>
            <p:ph type="title"/>
          </p:nvPr>
        </p:nvSpPr>
        <p:spPr/>
        <p:txBody>
          <a:bodyPr/>
          <a:lstStyle/>
          <a:p>
            <a:r>
              <a:rPr lang="en-US"/>
              <a:t>Exercise</a:t>
            </a:r>
          </a:p>
        </p:txBody>
      </p:sp>
      <p:sp>
        <p:nvSpPr>
          <p:cNvPr id="3" name="Inhaltsplatzhalter 2">
            <a:extLst>
              <a:ext uri="{FF2B5EF4-FFF2-40B4-BE49-F238E27FC236}">
                <a16:creationId xmlns:a16="http://schemas.microsoft.com/office/drawing/2014/main" id="{73525FC0-58E1-4DEB-B226-65F8EA8B3B87}"/>
              </a:ext>
            </a:extLst>
          </p:cNvPr>
          <p:cNvSpPr>
            <a:spLocks noGrp="1"/>
          </p:cNvSpPr>
          <p:nvPr>
            <p:ph idx="1"/>
          </p:nvPr>
        </p:nvSpPr>
        <p:spPr/>
        <p:txBody>
          <a:bodyPr/>
          <a:lstStyle/>
          <a:p>
            <a:r>
              <a:rPr lang="en-US"/>
              <a:t>How are SMEs defined in your country?</a:t>
            </a:r>
          </a:p>
        </p:txBody>
      </p:sp>
      <p:sp>
        <p:nvSpPr>
          <p:cNvPr id="4" name="Foliennummernplatzhalter 3">
            <a:extLst>
              <a:ext uri="{FF2B5EF4-FFF2-40B4-BE49-F238E27FC236}">
                <a16:creationId xmlns:a16="http://schemas.microsoft.com/office/drawing/2014/main" id="{6F39141F-553A-4038-AF12-2182B70B767A}"/>
              </a:ext>
            </a:extLst>
          </p:cNvPr>
          <p:cNvSpPr>
            <a:spLocks noGrp="1"/>
          </p:cNvSpPr>
          <p:nvPr>
            <p:ph type="sldNum" sz="quarter" idx="12"/>
          </p:nvPr>
        </p:nvSpPr>
        <p:spPr/>
        <p:txBody>
          <a:bodyPr/>
          <a:lstStyle/>
          <a:p>
            <a:fld id="{B34092F8-88B9-48E5-9B8F-3F206E5F35A9}" type="slidenum">
              <a:rPr lang="hr-HR" smtClean="0"/>
              <a:t>19</a:t>
            </a:fld>
            <a:endParaRPr lang="hr-HR"/>
          </a:p>
        </p:txBody>
      </p:sp>
      <p:pic>
        <p:nvPicPr>
          <p:cNvPr id="6" name="Grafik 5">
            <a:extLst>
              <a:ext uri="{FF2B5EF4-FFF2-40B4-BE49-F238E27FC236}">
                <a16:creationId xmlns:a16="http://schemas.microsoft.com/office/drawing/2014/main" id="{15FA56F6-2D38-422F-B084-F1978221AD4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73166" y="1804843"/>
            <a:ext cx="4895850" cy="3819525"/>
          </a:xfrm>
          <a:prstGeom prst="rect">
            <a:avLst/>
          </a:prstGeom>
        </p:spPr>
      </p:pic>
      <p:sp>
        <p:nvSpPr>
          <p:cNvPr id="7" name="Textfeld 6">
            <a:extLst>
              <a:ext uri="{FF2B5EF4-FFF2-40B4-BE49-F238E27FC236}">
                <a16:creationId xmlns:a16="http://schemas.microsoft.com/office/drawing/2014/main" id="{6B5E37AE-DF4E-40D1-B534-859F950BFBF6}"/>
              </a:ext>
            </a:extLst>
          </p:cNvPr>
          <p:cNvSpPr txBox="1"/>
          <p:nvPr/>
        </p:nvSpPr>
        <p:spPr>
          <a:xfrm>
            <a:off x="6973166" y="5624368"/>
            <a:ext cx="4895850" cy="230832"/>
          </a:xfrm>
          <a:prstGeom prst="rect">
            <a:avLst/>
          </a:prstGeom>
          <a:noFill/>
        </p:spPr>
        <p:txBody>
          <a:bodyPr wrap="square" rtlCol="0">
            <a:spAutoFit/>
          </a:bodyPr>
          <a:lstStyle/>
          <a:p>
            <a:r>
              <a:rPr lang="de-DE" sz="900"/>
              <a:t>"</a:t>
            </a:r>
            <a:r>
              <a:rPr lang="de-DE" sz="900">
                <a:hlinkClick r:id="rId4" tooltip="http://www.romancemeetslife.com/2013/07/how-to-find-information-on-internet.html"/>
              </a:rPr>
              <a:t>Dieses Foto</a:t>
            </a:r>
            <a:r>
              <a:rPr lang="de-DE" sz="900"/>
              <a:t>" von Unbekannter Autor ist lizenziert gemäß </a:t>
            </a:r>
            <a:r>
              <a:rPr lang="de-DE" sz="900">
                <a:hlinkClick r:id="rId5" tooltip="https://creativecommons.org/licenses/by-nc-nd/3.0/"/>
              </a:rPr>
              <a:t>CC BY-NC-ND</a:t>
            </a:r>
            <a:endParaRPr lang="de-DE" sz="900"/>
          </a:p>
        </p:txBody>
      </p:sp>
    </p:spTree>
    <p:extLst>
      <p:ext uri="{BB962C8B-B14F-4D97-AF65-F5344CB8AC3E}">
        <p14:creationId xmlns:p14="http://schemas.microsoft.com/office/powerpoint/2010/main" val="165977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a:t>
            </a:r>
          </a:p>
        </p:txBody>
      </p:sp>
      <p:sp>
        <p:nvSpPr>
          <p:cNvPr id="3" name="Content Placeholder 2"/>
          <p:cNvSpPr>
            <a:spLocks noGrp="1"/>
          </p:cNvSpPr>
          <p:nvPr>
            <p:ph idx="1"/>
          </p:nvPr>
        </p:nvSpPr>
        <p:spPr/>
        <p:txBody>
          <a:bodyPr/>
          <a:lstStyle/>
          <a:p>
            <a:pPr marL="514350" indent="-514350">
              <a:buFont typeface="+mj-lt"/>
              <a:buAutoNum type="arabicPeriod"/>
            </a:pPr>
            <a:r>
              <a:rPr lang="en-GB" dirty="0"/>
              <a:t>Describe the organisational life cycle</a:t>
            </a:r>
          </a:p>
          <a:p>
            <a:pPr marL="514350" indent="-514350">
              <a:buFont typeface="+mj-lt"/>
              <a:buAutoNum type="arabicPeriod"/>
            </a:pPr>
            <a:r>
              <a:rPr lang="en-GB" dirty="0"/>
              <a:t>Describe the stages of growth of a small business</a:t>
            </a:r>
          </a:p>
          <a:p>
            <a:pPr marL="514350" indent="-514350">
              <a:buFont typeface="+mj-lt"/>
              <a:buAutoNum type="arabicPeriod"/>
            </a:pPr>
            <a:r>
              <a:rPr lang="en-GB" dirty="0"/>
              <a:t>Explain the significance of SMEs on the economy</a:t>
            </a:r>
          </a:p>
          <a:p>
            <a:pPr marL="514350" indent="-514350">
              <a:buFont typeface="+mj-lt"/>
              <a:buAutoNum type="arabicPeriod"/>
            </a:pPr>
            <a:r>
              <a:rPr lang="en-GB" dirty="0"/>
              <a:t>Understand qualitative and quantitative definitions of small and medium-sized enterprises</a:t>
            </a:r>
          </a:p>
          <a:p>
            <a:pPr marL="514350" indent="-514350">
              <a:buFont typeface="+mj-lt"/>
              <a:buAutoNum type="arabicPeriod"/>
            </a:pPr>
            <a:r>
              <a:rPr lang="en-GB" dirty="0"/>
              <a:t>Describe some characteristics of SMEs</a:t>
            </a:r>
          </a:p>
          <a:p>
            <a:pPr marL="514350" indent="-514350">
              <a:buFont typeface="+mj-lt"/>
              <a:buAutoNum type="arabicPeriod"/>
            </a:pPr>
            <a:r>
              <a:rPr lang="en-GB" dirty="0"/>
              <a:t>Describe advantages and disadvantages of small-sized companies</a:t>
            </a:r>
          </a:p>
        </p:txBody>
      </p:sp>
    </p:spTree>
    <p:extLst>
      <p:ext uri="{BB962C8B-B14F-4D97-AF65-F5344CB8AC3E}">
        <p14:creationId xmlns:p14="http://schemas.microsoft.com/office/powerpoint/2010/main" val="402294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Quantitative Definition</a:t>
            </a:r>
          </a:p>
        </p:txBody>
      </p:sp>
      <p:sp>
        <p:nvSpPr>
          <p:cNvPr id="3" name="Content Placeholder 2"/>
          <p:cNvSpPr>
            <a:spLocks noGrp="1"/>
          </p:cNvSpPr>
          <p:nvPr>
            <p:ph idx="1"/>
          </p:nvPr>
        </p:nvSpPr>
        <p:spPr/>
        <p:txBody>
          <a:bodyPr>
            <a:normAutofit/>
          </a:bodyPr>
          <a:lstStyle/>
          <a:p>
            <a:r>
              <a:rPr lang="en-GB" dirty="0"/>
              <a:t>Headcount vs. FTE (Full Time Equivalent), many people work part-time</a:t>
            </a:r>
          </a:p>
          <a:p>
            <a:r>
              <a:rPr lang="en-GB" dirty="0"/>
              <a:t>Per sector large differences between number of employees</a:t>
            </a:r>
          </a:p>
          <a:p>
            <a:r>
              <a:rPr lang="en-GB" dirty="0"/>
              <a:t>Some sectors have large turnovers but low margins (like wholesalers)</a:t>
            </a:r>
          </a:p>
          <a:p>
            <a:endParaRPr lang="en-GB" dirty="0"/>
          </a:p>
          <a:p>
            <a:r>
              <a:rPr lang="en-GB" dirty="0"/>
              <a:t>Positives are:</a:t>
            </a:r>
          </a:p>
          <a:p>
            <a:pPr lvl="1"/>
            <a:r>
              <a:rPr lang="en-GB" dirty="0"/>
              <a:t>Micro category for very small businesses</a:t>
            </a:r>
          </a:p>
          <a:p>
            <a:pPr lvl="1"/>
            <a:r>
              <a:rPr lang="en-GB" dirty="0"/>
              <a:t>Easy categorisation</a:t>
            </a:r>
          </a:p>
          <a:p>
            <a:pPr lvl="1"/>
            <a:r>
              <a:rPr lang="en-GB" dirty="0"/>
              <a:t>Used throughout the EU</a:t>
            </a:r>
          </a:p>
        </p:txBody>
      </p:sp>
    </p:spTree>
    <p:extLst>
      <p:ext uri="{BB962C8B-B14F-4D97-AF65-F5344CB8AC3E}">
        <p14:creationId xmlns:p14="http://schemas.microsoft.com/office/powerpoint/2010/main" val="164325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Definition</a:t>
            </a:r>
          </a:p>
        </p:txBody>
      </p:sp>
      <p:sp>
        <p:nvSpPr>
          <p:cNvPr id="3" name="Content Placeholder 2"/>
          <p:cNvSpPr>
            <a:spLocks noGrp="1"/>
          </p:cNvSpPr>
          <p:nvPr>
            <p:ph idx="1"/>
          </p:nvPr>
        </p:nvSpPr>
        <p:spPr>
          <a:xfrm>
            <a:off x="347132" y="1421070"/>
            <a:ext cx="11006667" cy="4607590"/>
          </a:xfrm>
        </p:spPr>
        <p:txBody>
          <a:bodyPr>
            <a:normAutofit lnSpcReduction="10000"/>
          </a:bodyPr>
          <a:lstStyle/>
          <a:p>
            <a:r>
              <a:rPr lang="en-US" dirty="0"/>
              <a:t>SME </a:t>
            </a:r>
            <a:r>
              <a:rPr lang="en-US" dirty="0" err="1"/>
              <a:t>characterised</a:t>
            </a:r>
            <a:r>
              <a:rPr lang="en-US" dirty="0"/>
              <a:t> by:</a:t>
            </a:r>
          </a:p>
          <a:p>
            <a:pPr lvl="1"/>
            <a:r>
              <a:rPr lang="en-US" dirty="0"/>
              <a:t>Uncertainty</a:t>
            </a:r>
          </a:p>
          <a:p>
            <a:pPr lvl="2"/>
            <a:r>
              <a:rPr lang="en-US" sz="2400" dirty="0"/>
              <a:t>SME is price taker</a:t>
            </a:r>
          </a:p>
          <a:p>
            <a:pPr lvl="2"/>
            <a:r>
              <a:rPr lang="en-US" sz="2400" dirty="0"/>
              <a:t>Limited customer and product base</a:t>
            </a:r>
          </a:p>
          <a:p>
            <a:pPr lvl="2"/>
            <a:r>
              <a:rPr lang="en-US" sz="2400" dirty="0"/>
              <a:t>Motivation of owner key influence on financial performance</a:t>
            </a:r>
          </a:p>
          <a:p>
            <a:pPr lvl="1"/>
            <a:r>
              <a:rPr lang="en-US" dirty="0"/>
              <a:t>Innovation</a:t>
            </a:r>
          </a:p>
          <a:p>
            <a:pPr lvl="2"/>
            <a:r>
              <a:rPr lang="en-US" sz="2400" dirty="0"/>
              <a:t>Although lack of resources for intensive R&amp;D, SME is more willing to introduce radical innovation, because of less commitment to existing practices and products</a:t>
            </a:r>
          </a:p>
          <a:p>
            <a:pPr lvl="1"/>
            <a:r>
              <a:rPr lang="en-US" dirty="0"/>
              <a:t>Evolution</a:t>
            </a:r>
          </a:p>
          <a:p>
            <a:pPr lvl="2"/>
            <a:r>
              <a:rPr lang="en-US" sz="2400" dirty="0"/>
              <a:t>SMEs seen as in state of constant change, because of the uncertainty or growth; which pertains to the structural changes as new stages of development are reached</a:t>
            </a:r>
          </a:p>
        </p:txBody>
      </p:sp>
      <p:sp>
        <p:nvSpPr>
          <p:cNvPr id="4" name="TextBox 3"/>
          <p:cNvSpPr txBox="1"/>
          <p:nvPr/>
        </p:nvSpPr>
        <p:spPr>
          <a:xfrm>
            <a:off x="10167320" y="5890160"/>
            <a:ext cx="2372957" cy="276999"/>
          </a:xfrm>
          <a:prstGeom prst="rect">
            <a:avLst/>
          </a:prstGeom>
          <a:noFill/>
        </p:spPr>
        <p:txBody>
          <a:bodyPr wrap="square" rtlCol="0">
            <a:spAutoFit/>
          </a:bodyPr>
          <a:lstStyle/>
          <a:p>
            <a:r>
              <a:rPr lang="en-US" sz="1200" dirty="0">
                <a:latin typeface="Calibri" panose="020F0502020204030204" pitchFamily="34" charset="0"/>
              </a:rPr>
              <a:t>(</a:t>
            </a:r>
            <a:r>
              <a:rPr lang="en-US" sz="1200" dirty="0" err="1">
                <a:latin typeface="Calibri" panose="020F0502020204030204" pitchFamily="34" charset="0"/>
              </a:rPr>
              <a:t>Wynarczyk</a:t>
            </a:r>
            <a:r>
              <a:rPr lang="en-US" sz="1200" dirty="0">
                <a:latin typeface="Calibri" panose="020F0502020204030204" pitchFamily="34" charset="0"/>
              </a:rPr>
              <a:t> et al.. 1991)</a:t>
            </a:r>
          </a:p>
        </p:txBody>
      </p:sp>
    </p:spTree>
    <p:extLst>
      <p:ext uri="{BB962C8B-B14F-4D97-AF65-F5344CB8AC3E}">
        <p14:creationId xmlns:p14="http://schemas.microsoft.com/office/powerpoint/2010/main" val="242063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Qualitative Definition</a:t>
            </a:r>
          </a:p>
        </p:txBody>
      </p:sp>
      <p:sp>
        <p:nvSpPr>
          <p:cNvPr id="3" name="Content Placeholder 2"/>
          <p:cNvSpPr>
            <a:spLocks noGrp="1"/>
          </p:cNvSpPr>
          <p:nvPr>
            <p:ph idx="1"/>
          </p:nvPr>
        </p:nvSpPr>
        <p:spPr/>
        <p:txBody>
          <a:bodyPr/>
          <a:lstStyle/>
          <a:p>
            <a:r>
              <a:rPr lang="en-US" dirty="0"/>
              <a:t>Aren’t uncertainty, innovation and evolution also part of the environment of larger corporations?</a:t>
            </a:r>
          </a:p>
          <a:p>
            <a:r>
              <a:rPr lang="en-US" dirty="0"/>
              <a:t>Definition not much used today as it lacks clarity and differentiation from larger firms</a:t>
            </a:r>
          </a:p>
        </p:txBody>
      </p:sp>
    </p:spTree>
    <p:extLst>
      <p:ext uri="{BB962C8B-B14F-4D97-AF65-F5344CB8AC3E}">
        <p14:creationId xmlns:p14="http://schemas.microsoft.com/office/powerpoint/2010/main" val="116438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Perceptions of SMEs’ importance to the Economy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355333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9678341" y="5899964"/>
            <a:ext cx="1675459" cy="276999"/>
          </a:xfrm>
          <a:prstGeom prst="rect">
            <a:avLst/>
          </a:prstGeom>
          <a:noFill/>
        </p:spPr>
        <p:txBody>
          <a:bodyPr wrap="none" rtlCol="0">
            <a:spAutoFit/>
          </a:bodyPr>
          <a:lstStyle/>
          <a:p>
            <a:r>
              <a:rPr lang="en-US" sz="1200" dirty="0">
                <a:latin typeface="Calibri" panose="020F0502020204030204" pitchFamily="34" charset="0"/>
              </a:rPr>
              <a:t>(Stokes &amp; Wilson, 2010)</a:t>
            </a:r>
          </a:p>
        </p:txBody>
      </p:sp>
    </p:spTree>
    <p:extLst>
      <p:ext uri="{BB962C8B-B14F-4D97-AF65-F5344CB8AC3E}">
        <p14:creationId xmlns:p14="http://schemas.microsoft.com/office/powerpoint/2010/main" val="15430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SMEs Were Neglected…</a:t>
            </a:r>
          </a:p>
        </p:txBody>
      </p:sp>
      <p:sp>
        <p:nvSpPr>
          <p:cNvPr id="3" name="Content Placeholder 2"/>
          <p:cNvSpPr>
            <a:spLocks noGrp="1"/>
          </p:cNvSpPr>
          <p:nvPr>
            <p:ph idx="1"/>
          </p:nvPr>
        </p:nvSpPr>
        <p:spPr/>
        <p:txBody>
          <a:bodyPr/>
          <a:lstStyle/>
          <a:p>
            <a:r>
              <a:rPr lang="en-US" dirty="0"/>
              <a:t>Economies of scale need large capital investment, so stimulate growth of large firms for manufacturing</a:t>
            </a:r>
          </a:p>
          <a:p>
            <a:r>
              <a:rPr lang="en-US" dirty="0"/>
              <a:t>Products with high development costs, only large firms can overcome this threshold </a:t>
            </a:r>
          </a:p>
          <a:p>
            <a:r>
              <a:rPr lang="en-US" dirty="0"/>
              <a:t>With </a:t>
            </a:r>
            <a:r>
              <a:rPr lang="en-US" dirty="0" err="1"/>
              <a:t>globalisation</a:t>
            </a:r>
            <a:r>
              <a:rPr lang="en-US" dirty="0"/>
              <a:t> large MNCs had competitive advantage, with international marketing campaigns and distribution resources</a:t>
            </a:r>
          </a:p>
          <a:p>
            <a:pPr marL="457200" lvl="1" indent="0">
              <a:buNone/>
            </a:pPr>
            <a:endParaRPr lang="en-US" dirty="0"/>
          </a:p>
          <a:p>
            <a:pPr marL="457200" lvl="1" indent="0">
              <a:buNone/>
            </a:pPr>
            <a:r>
              <a:rPr lang="en-US" dirty="0"/>
              <a:t>So scientists and policymakers thought large units would be the dominant form of business</a:t>
            </a:r>
          </a:p>
          <a:p>
            <a:pPr marL="457200" lvl="1" indent="0">
              <a:buNone/>
            </a:pPr>
            <a:r>
              <a:rPr lang="en-US" dirty="0"/>
              <a:t>…. And still most business schools only have MNC case studies</a:t>
            </a:r>
          </a:p>
        </p:txBody>
      </p:sp>
    </p:spTree>
    <p:extLst>
      <p:ext uri="{BB962C8B-B14F-4D97-AF65-F5344CB8AC3E}">
        <p14:creationId xmlns:p14="http://schemas.microsoft.com/office/powerpoint/2010/main" val="103705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419600" y="256381"/>
            <a:ext cx="10515600" cy="1325563"/>
          </a:xfrm>
        </p:spPr>
        <p:txBody>
          <a:bodyPr/>
          <a:lstStyle/>
          <a:p>
            <a:r>
              <a:rPr lang="en-US" dirty="0"/>
              <a:t>Characteristics of SMEs</a:t>
            </a:r>
          </a:p>
        </p:txBody>
      </p:sp>
      <p:graphicFrame>
        <p:nvGraphicFramePr>
          <p:cNvPr id="4" name="Diagramm 3">
            <a:extLst>
              <a:ext uri="{FF2B5EF4-FFF2-40B4-BE49-F238E27FC236}">
                <a16:creationId xmlns:a16="http://schemas.microsoft.com/office/drawing/2014/main" id="{8EDF0D58-7119-43C7-8E62-9DB44E287E38}"/>
              </a:ext>
            </a:extLst>
          </p:cNvPr>
          <p:cNvGraphicFramePr/>
          <p:nvPr>
            <p:extLst>
              <p:ext uri="{D42A27DB-BD31-4B8C-83A1-F6EECF244321}">
                <p14:modId xmlns:p14="http://schemas.microsoft.com/office/powerpoint/2010/main" val="2898544963"/>
              </p:ext>
            </p:extLst>
          </p:nvPr>
        </p:nvGraphicFramePr>
        <p:xfrm>
          <a:off x="838200" y="145473"/>
          <a:ext cx="10674927" cy="6031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7987BCA0-5E98-4227-BD5E-9167CB160C7D}"/>
              </a:ext>
            </a:extLst>
          </p:cNvPr>
          <p:cNvSpPr>
            <a:spLocks noGrp="1"/>
          </p:cNvSpPr>
          <p:nvPr>
            <p:ph type="sldNum" sz="quarter" idx="12"/>
          </p:nvPr>
        </p:nvSpPr>
        <p:spPr/>
        <p:txBody>
          <a:bodyPr/>
          <a:lstStyle/>
          <a:p>
            <a:fld id="{B34092F8-88B9-48E5-9B8F-3F206E5F35A9}" type="slidenum">
              <a:rPr lang="hr-HR" smtClean="0"/>
              <a:t>25</a:t>
            </a:fld>
            <a:endParaRPr lang="hr-HR"/>
          </a:p>
        </p:txBody>
      </p:sp>
    </p:spTree>
    <p:extLst>
      <p:ext uri="{BB962C8B-B14F-4D97-AF65-F5344CB8AC3E}">
        <p14:creationId xmlns:p14="http://schemas.microsoft.com/office/powerpoint/2010/main" val="2310780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Aspects of SMEs</a:t>
            </a:r>
          </a:p>
        </p:txBody>
      </p:sp>
      <p:sp>
        <p:nvSpPr>
          <p:cNvPr id="3" name="Content Placeholder 2"/>
          <p:cNvSpPr>
            <a:spLocks noGrp="1"/>
          </p:cNvSpPr>
          <p:nvPr>
            <p:ph idx="1"/>
          </p:nvPr>
        </p:nvSpPr>
        <p:spPr/>
        <p:txBody>
          <a:bodyPr/>
          <a:lstStyle/>
          <a:p>
            <a:r>
              <a:rPr lang="en-US" dirty="0"/>
              <a:t>Profits not the most important aspect</a:t>
            </a:r>
          </a:p>
          <a:p>
            <a:r>
              <a:rPr lang="en-US" dirty="0"/>
              <a:t>Cash flow and liquidity is</a:t>
            </a:r>
          </a:p>
          <a:p>
            <a:r>
              <a:rPr lang="en-US" dirty="0"/>
              <a:t>To grow you must survive</a:t>
            </a:r>
          </a:p>
        </p:txBody>
      </p:sp>
      <p:sp>
        <p:nvSpPr>
          <p:cNvPr id="4" name="Rectangle 3"/>
          <p:cNvSpPr/>
          <p:nvPr/>
        </p:nvSpPr>
        <p:spPr>
          <a:xfrm>
            <a:off x="10178789" y="5899964"/>
            <a:ext cx="1637692" cy="276999"/>
          </a:xfrm>
          <a:prstGeom prst="rect">
            <a:avLst/>
          </a:prstGeom>
        </p:spPr>
        <p:txBody>
          <a:bodyPr wrap="none">
            <a:spAutoFit/>
          </a:bodyPr>
          <a:lstStyle/>
          <a:p>
            <a:r>
              <a:rPr lang="en-US" sz="1200" dirty="0">
                <a:latin typeface="Calibri" panose="020F0502020204030204" pitchFamily="34" charset="0"/>
              </a:rPr>
              <a:t>(Welsh &amp; White, 1981) </a:t>
            </a:r>
          </a:p>
        </p:txBody>
      </p:sp>
      <p:graphicFrame>
        <p:nvGraphicFramePr>
          <p:cNvPr id="5" name="Diagram 4"/>
          <p:cNvGraphicFramePr/>
          <p:nvPr>
            <p:extLst>
              <p:ext uri="{D42A27DB-BD31-4B8C-83A1-F6EECF244321}">
                <p14:modId xmlns:p14="http://schemas.microsoft.com/office/powerpoint/2010/main" val="3280710129"/>
              </p:ext>
            </p:extLst>
          </p:nvPr>
        </p:nvGraphicFramePr>
        <p:xfrm>
          <a:off x="3010946" y="75829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323106" y="4559052"/>
            <a:ext cx="2222340" cy="523220"/>
          </a:xfrm>
          <a:prstGeom prst="rect">
            <a:avLst/>
          </a:prstGeom>
          <a:noFill/>
        </p:spPr>
        <p:txBody>
          <a:bodyPr wrap="none" rtlCol="0">
            <a:spAutoFit/>
          </a:bodyPr>
          <a:lstStyle/>
          <a:p>
            <a:r>
              <a:rPr lang="en-US" sz="2800" dirty="0">
                <a:latin typeface="Calibri" panose="020F0502020204030204" pitchFamily="34" charset="0"/>
              </a:rPr>
              <a:t>SME Manager</a:t>
            </a:r>
          </a:p>
        </p:txBody>
      </p:sp>
    </p:spTree>
    <p:extLst>
      <p:ext uri="{BB962C8B-B14F-4D97-AF65-F5344CB8AC3E}">
        <p14:creationId xmlns:p14="http://schemas.microsoft.com/office/powerpoint/2010/main" val="236630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586" y="1982909"/>
            <a:ext cx="2377830" cy="1325563"/>
          </a:xfrm>
        </p:spPr>
        <p:txBody>
          <a:bodyPr/>
          <a:lstStyle/>
          <a:p>
            <a:r>
              <a:rPr lang="en-US" dirty="0"/>
              <a:t>Benefits of Size</a:t>
            </a:r>
          </a:p>
        </p:txBody>
      </p:sp>
      <p:sp>
        <p:nvSpPr>
          <p:cNvPr id="4" name="Rectangle 3"/>
          <p:cNvSpPr/>
          <p:nvPr/>
        </p:nvSpPr>
        <p:spPr>
          <a:xfrm>
            <a:off x="10601213" y="5899964"/>
            <a:ext cx="1064907" cy="276999"/>
          </a:xfrm>
          <a:prstGeom prst="rect">
            <a:avLst/>
          </a:prstGeom>
        </p:spPr>
        <p:txBody>
          <a:bodyPr wrap="none">
            <a:spAutoFit/>
          </a:bodyPr>
          <a:lstStyle/>
          <a:p>
            <a:r>
              <a:rPr lang="en-US" sz="1200" dirty="0">
                <a:latin typeface="Calibri" panose="020F0502020204030204" pitchFamily="34" charset="0"/>
              </a:rPr>
              <a:t>(Lawler, 1997)</a:t>
            </a:r>
          </a:p>
        </p:txBody>
      </p:sp>
      <p:graphicFrame>
        <p:nvGraphicFramePr>
          <p:cNvPr id="5" name="Diagramm 4">
            <a:extLst>
              <a:ext uri="{FF2B5EF4-FFF2-40B4-BE49-F238E27FC236}">
                <a16:creationId xmlns:a16="http://schemas.microsoft.com/office/drawing/2014/main" id="{DBE09397-3818-4FA8-A18D-149E614E23DA}"/>
              </a:ext>
            </a:extLst>
          </p:cNvPr>
          <p:cNvGraphicFramePr/>
          <p:nvPr>
            <p:extLst>
              <p:ext uri="{D42A27DB-BD31-4B8C-83A1-F6EECF244321}">
                <p14:modId xmlns:p14="http://schemas.microsoft.com/office/powerpoint/2010/main" val="2284135190"/>
              </p:ext>
            </p:extLst>
          </p:nvPr>
        </p:nvGraphicFramePr>
        <p:xfrm>
          <a:off x="3270738" y="1074820"/>
          <a:ext cx="8921262" cy="5141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4BC5CF0E-F273-404D-AF0F-8776A1A06547}"/>
              </a:ext>
            </a:extLst>
          </p:cNvPr>
          <p:cNvSpPr txBox="1">
            <a:spLocks/>
          </p:cNvSpPr>
          <p:nvPr/>
        </p:nvSpPr>
        <p:spPr>
          <a:xfrm>
            <a:off x="1033585" y="4396459"/>
            <a:ext cx="34680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panose="020F0502020204030204" pitchFamily="34" charset="0"/>
                <a:ea typeface="Adobe Fan Heiti Std B" panose="020B0700000000000000" pitchFamily="34" charset="-128"/>
                <a:cs typeface="+mj-cs"/>
              </a:defRPr>
            </a:lvl1pPr>
          </a:lstStyle>
          <a:p>
            <a:r>
              <a:rPr lang="en-US" dirty="0"/>
              <a:t>Disadvantages of Size </a:t>
            </a:r>
          </a:p>
        </p:txBody>
      </p:sp>
    </p:spTree>
    <p:extLst>
      <p:ext uri="{BB962C8B-B14F-4D97-AF65-F5344CB8AC3E}">
        <p14:creationId xmlns:p14="http://schemas.microsoft.com/office/powerpoint/2010/main" val="2493178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Growth of Small Businesses</a:t>
            </a:r>
          </a:p>
        </p:txBody>
      </p:sp>
      <p:sp>
        <p:nvSpPr>
          <p:cNvPr id="3" name="Content Placeholder 2"/>
          <p:cNvSpPr>
            <a:spLocks noGrp="1"/>
          </p:cNvSpPr>
          <p:nvPr>
            <p:ph idx="1"/>
          </p:nvPr>
        </p:nvSpPr>
        <p:spPr/>
        <p:txBody>
          <a:bodyPr/>
          <a:lstStyle/>
          <a:p>
            <a:pPr marL="514350" indent="-514350">
              <a:buFont typeface="+mj-lt"/>
              <a:buAutoNum type="arabicPeriod"/>
            </a:pPr>
            <a:r>
              <a:rPr lang="en-GB" dirty="0"/>
              <a:t>Growth of the service sector</a:t>
            </a:r>
          </a:p>
          <a:p>
            <a:pPr marL="514350" indent="-514350">
              <a:buFont typeface="+mj-lt"/>
              <a:buAutoNum type="arabicPeriod"/>
            </a:pPr>
            <a:r>
              <a:rPr lang="en-GB" dirty="0"/>
              <a:t>Information technology</a:t>
            </a:r>
          </a:p>
          <a:p>
            <a:pPr marL="514350" indent="-514350">
              <a:buFont typeface="+mj-lt"/>
              <a:buAutoNum type="arabicPeriod"/>
            </a:pPr>
            <a:r>
              <a:rPr lang="en-GB" dirty="0"/>
              <a:t>Flexible specialisation and networks</a:t>
            </a:r>
          </a:p>
          <a:p>
            <a:pPr marL="514350" indent="-514350">
              <a:buFont typeface="+mj-lt"/>
              <a:buAutoNum type="arabicPeriod"/>
            </a:pPr>
            <a:r>
              <a:rPr lang="en-GB" dirty="0"/>
              <a:t>Subcontracting and fragmentation </a:t>
            </a:r>
          </a:p>
          <a:p>
            <a:pPr marL="514350" indent="-514350">
              <a:buFont typeface="+mj-lt"/>
              <a:buAutoNum type="arabicPeriod"/>
            </a:pPr>
            <a:r>
              <a:rPr lang="en-GB" dirty="0"/>
              <a:t>Public sector reorganisation</a:t>
            </a:r>
          </a:p>
          <a:p>
            <a:pPr marL="514350" indent="-514350">
              <a:buFont typeface="+mj-lt"/>
              <a:buAutoNum type="arabicPeriod"/>
            </a:pPr>
            <a:r>
              <a:rPr lang="en-GB" dirty="0"/>
              <a:t>Unemployment</a:t>
            </a:r>
          </a:p>
          <a:p>
            <a:pPr marL="514350" indent="-514350">
              <a:buFont typeface="+mj-lt"/>
              <a:buAutoNum type="arabicPeriod"/>
            </a:pPr>
            <a:r>
              <a:rPr lang="en-GB" dirty="0"/>
              <a:t>Enterprise culture</a:t>
            </a:r>
          </a:p>
          <a:p>
            <a:pPr marL="514350" indent="-514350">
              <a:buFont typeface="+mj-lt"/>
              <a:buAutoNum type="arabicPeriod"/>
            </a:pPr>
            <a:r>
              <a:rPr lang="en-GB" dirty="0"/>
              <a:t>Environmental and alternative movements</a:t>
            </a:r>
          </a:p>
        </p:txBody>
      </p:sp>
    </p:spTree>
    <p:extLst>
      <p:ext uri="{BB962C8B-B14F-4D97-AF65-F5344CB8AC3E}">
        <p14:creationId xmlns:p14="http://schemas.microsoft.com/office/powerpoint/2010/main" val="170906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Can Learn Form Small</a:t>
            </a:r>
          </a:p>
        </p:txBody>
      </p:sp>
      <p:sp>
        <p:nvSpPr>
          <p:cNvPr id="3" name="Content Placeholder 2"/>
          <p:cNvSpPr>
            <a:spLocks noGrp="1"/>
          </p:cNvSpPr>
          <p:nvPr>
            <p:ph idx="1"/>
          </p:nvPr>
        </p:nvSpPr>
        <p:spPr/>
        <p:txBody>
          <a:bodyPr/>
          <a:lstStyle/>
          <a:p>
            <a:r>
              <a:rPr lang="en-US" dirty="0"/>
              <a:t>Large firms try to adopt the SME approach while using the benefits of being big</a:t>
            </a:r>
          </a:p>
        </p:txBody>
      </p:sp>
      <p:graphicFrame>
        <p:nvGraphicFramePr>
          <p:cNvPr id="4" name="Diagram 3"/>
          <p:cNvGraphicFramePr/>
          <p:nvPr>
            <p:extLst>
              <p:ext uri="{D42A27DB-BD31-4B8C-83A1-F6EECF244321}">
                <p14:modId xmlns:p14="http://schemas.microsoft.com/office/powerpoint/2010/main" val="254331383"/>
              </p:ext>
            </p:extLst>
          </p:nvPr>
        </p:nvGraphicFramePr>
        <p:xfrm>
          <a:off x="1964267" y="2607733"/>
          <a:ext cx="9986728" cy="388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623410" y="3094074"/>
            <a:ext cx="951735" cy="523220"/>
          </a:xfrm>
          <a:prstGeom prst="rect">
            <a:avLst/>
          </a:prstGeom>
          <a:noFill/>
        </p:spPr>
        <p:txBody>
          <a:bodyPr wrap="none" rtlCol="0">
            <a:spAutoFit/>
          </a:bodyPr>
          <a:lstStyle/>
          <a:p>
            <a:r>
              <a:rPr lang="en-US" sz="2800" dirty="0">
                <a:solidFill>
                  <a:srgbClr val="404041"/>
                </a:solidFill>
                <a:latin typeface="Adobe Fan Heiti Std B" panose="020B0700000000000000" pitchFamily="34" charset="-128"/>
                <a:ea typeface="Adobe Fan Heiti Std B" panose="020B0700000000000000" pitchFamily="34" charset="-128"/>
              </a:rPr>
              <a:t>Large</a:t>
            </a:r>
          </a:p>
        </p:txBody>
      </p:sp>
      <p:sp>
        <p:nvSpPr>
          <p:cNvPr id="6" name="TextBox 5"/>
          <p:cNvSpPr txBox="1"/>
          <p:nvPr/>
        </p:nvSpPr>
        <p:spPr>
          <a:xfrm>
            <a:off x="8254410" y="3094074"/>
            <a:ext cx="960519" cy="523220"/>
          </a:xfrm>
          <a:prstGeom prst="rect">
            <a:avLst/>
          </a:prstGeom>
          <a:noFill/>
        </p:spPr>
        <p:txBody>
          <a:bodyPr wrap="none" rtlCol="0">
            <a:spAutoFit/>
          </a:bodyPr>
          <a:lstStyle/>
          <a:p>
            <a:r>
              <a:rPr lang="en-US" sz="2800" dirty="0">
                <a:solidFill>
                  <a:srgbClr val="404041"/>
                </a:solidFill>
                <a:latin typeface="Adobe Fan Heiti Std B" panose="020B0700000000000000" pitchFamily="34" charset="-128"/>
                <a:ea typeface="Adobe Fan Heiti Std B" panose="020B0700000000000000" pitchFamily="34" charset="-128"/>
              </a:rPr>
              <a:t>Small</a:t>
            </a:r>
          </a:p>
        </p:txBody>
      </p:sp>
    </p:spTree>
    <p:extLst>
      <p:ext uri="{BB962C8B-B14F-4D97-AF65-F5344CB8AC3E}">
        <p14:creationId xmlns:p14="http://schemas.microsoft.com/office/powerpoint/2010/main" val="1329350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Exercise 1: Is this a small business?</a:t>
            </a:r>
          </a:p>
        </p:txBody>
      </p:sp>
      <p:pic>
        <p:nvPicPr>
          <p:cNvPr id="4" name="Content Placeholder 3"/>
          <p:cNvPicPr>
            <a:picLocks noGrp="1" noChangeAspect="1"/>
          </p:cNvPicPr>
          <p:nvPr>
            <p:ph idx="1"/>
          </p:nvPr>
        </p:nvPicPr>
        <p:blipFill>
          <a:blip r:embed="rId3"/>
          <a:stretch>
            <a:fillRect/>
          </a:stretch>
        </p:blipFill>
        <p:spPr>
          <a:xfrm>
            <a:off x="3238500" y="1690688"/>
            <a:ext cx="5715000" cy="3810000"/>
          </a:xfrm>
          <a:prstGeom prst="rect">
            <a:avLst/>
          </a:prstGeom>
        </p:spPr>
      </p:pic>
    </p:spTree>
    <p:extLst>
      <p:ext uri="{BB962C8B-B14F-4D97-AF65-F5344CB8AC3E}">
        <p14:creationId xmlns:p14="http://schemas.microsoft.com/office/powerpoint/2010/main" val="2732136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Perspectives for SMEs</a:t>
            </a:r>
          </a:p>
        </p:txBody>
      </p:sp>
      <p:sp>
        <p:nvSpPr>
          <p:cNvPr id="3" name="Content Placeholder 2"/>
          <p:cNvSpPr>
            <a:spLocks noGrp="1"/>
          </p:cNvSpPr>
          <p:nvPr>
            <p:ph idx="1"/>
          </p:nvPr>
        </p:nvSpPr>
        <p:spPr/>
        <p:txBody>
          <a:bodyPr/>
          <a:lstStyle/>
          <a:p>
            <a:r>
              <a:rPr lang="en-GB" dirty="0"/>
              <a:t>Collaborate to create economies of scale and scope</a:t>
            </a:r>
          </a:p>
          <a:p>
            <a:pPr lvl="1"/>
            <a:r>
              <a:rPr lang="en-GB" dirty="0"/>
              <a:t>Forming coalitions with other small firms</a:t>
            </a:r>
          </a:p>
          <a:p>
            <a:pPr lvl="1"/>
            <a:r>
              <a:rPr lang="en-GB" dirty="0"/>
              <a:t>Piggy-backing small firm on larger firm</a:t>
            </a:r>
          </a:p>
          <a:p>
            <a:r>
              <a:rPr lang="en-GB" dirty="0"/>
              <a:t>Access to data and information systems easier</a:t>
            </a:r>
          </a:p>
          <a:p>
            <a:r>
              <a:rPr lang="en-GB" dirty="0"/>
              <a:t>Outsourcing activities that do not belong to core</a:t>
            </a:r>
          </a:p>
          <a:p>
            <a:r>
              <a:rPr lang="en-GB" dirty="0"/>
              <a:t>Access to capital easier</a:t>
            </a:r>
          </a:p>
          <a:p>
            <a:pPr lvl="1"/>
            <a:r>
              <a:rPr lang="en-GB" dirty="0"/>
              <a:t>Crowd sourcing </a:t>
            </a:r>
          </a:p>
          <a:p>
            <a:pPr lvl="1"/>
            <a:r>
              <a:rPr lang="en-GB" dirty="0"/>
              <a:t>Subsidy and stimulation programmes </a:t>
            </a:r>
          </a:p>
          <a:p>
            <a:endParaRPr lang="en-GB" dirty="0"/>
          </a:p>
        </p:txBody>
      </p:sp>
    </p:spTree>
    <p:extLst>
      <p:ext uri="{BB962C8B-B14F-4D97-AF65-F5344CB8AC3E}">
        <p14:creationId xmlns:p14="http://schemas.microsoft.com/office/powerpoint/2010/main" val="425394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Exercise 3: Family Business</a:t>
            </a:r>
          </a:p>
        </p:txBody>
      </p:sp>
      <p:sp>
        <p:nvSpPr>
          <p:cNvPr id="3" name="Content Placeholder 2"/>
          <p:cNvSpPr>
            <a:spLocks noGrp="1"/>
          </p:cNvSpPr>
          <p:nvPr>
            <p:ph idx="1"/>
          </p:nvPr>
        </p:nvSpPr>
        <p:spPr/>
        <p:txBody>
          <a:bodyPr/>
          <a:lstStyle/>
          <a:p>
            <a:pPr marL="0" indent="0">
              <a:buNone/>
            </a:pPr>
            <a:r>
              <a:rPr lang="en-US" dirty="0"/>
              <a:t>What are the advantages and disadvantages of having a business run by members of the same family?</a:t>
            </a:r>
          </a:p>
        </p:txBody>
      </p:sp>
      <p:pic>
        <p:nvPicPr>
          <p:cNvPr id="12" name="Grafik 11">
            <a:extLst>
              <a:ext uri="{FF2B5EF4-FFF2-40B4-BE49-F238E27FC236}">
                <a16:creationId xmlns:a16="http://schemas.microsoft.com/office/drawing/2014/main" id="{BCCDCEFC-0029-4EA1-A829-3B489F929E8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13355" y="2728433"/>
            <a:ext cx="4936868" cy="3217698"/>
          </a:xfrm>
          <a:prstGeom prst="rect">
            <a:avLst/>
          </a:prstGeom>
        </p:spPr>
      </p:pic>
      <p:sp>
        <p:nvSpPr>
          <p:cNvPr id="13" name="Textfeld 12">
            <a:extLst>
              <a:ext uri="{FF2B5EF4-FFF2-40B4-BE49-F238E27FC236}">
                <a16:creationId xmlns:a16="http://schemas.microsoft.com/office/drawing/2014/main" id="{733854C9-06B5-4C91-9869-86EB4038C293}"/>
              </a:ext>
            </a:extLst>
          </p:cNvPr>
          <p:cNvSpPr txBox="1"/>
          <p:nvPr/>
        </p:nvSpPr>
        <p:spPr>
          <a:xfrm>
            <a:off x="3613355" y="5961315"/>
            <a:ext cx="4936868" cy="200055"/>
          </a:xfrm>
          <a:prstGeom prst="rect">
            <a:avLst/>
          </a:prstGeom>
          <a:noFill/>
        </p:spPr>
        <p:txBody>
          <a:bodyPr wrap="square" rtlCol="0">
            <a:spAutoFit/>
          </a:bodyPr>
          <a:lstStyle/>
          <a:p>
            <a:r>
              <a:rPr lang="de-DE" sz="700" dirty="0"/>
              <a:t>"</a:t>
            </a:r>
            <a:r>
              <a:rPr lang="de-DE" sz="700" dirty="0">
                <a:hlinkClick r:id="rId4" tooltip="http://researchleap.com/unique-approach-family-business-uzbekistan-case/"/>
              </a:rPr>
              <a:t>Dieses Foto</a:t>
            </a:r>
            <a:r>
              <a:rPr lang="de-DE" sz="700" dirty="0"/>
              <a:t>" von Unbekannter Autor ist lizenziert gemäß </a:t>
            </a:r>
            <a:r>
              <a:rPr lang="de-DE" sz="700" dirty="0">
                <a:hlinkClick r:id="rId5" tooltip="https://creativecommons.org/licenses/by/3.0/"/>
              </a:rPr>
              <a:t>CC BY</a:t>
            </a:r>
            <a:endParaRPr lang="de-DE" sz="700" dirty="0"/>
          </a:p>
        </p:txBody>
      </p:sp>
    </p:spTree>
    <p:extLst>
      <p:ext uri="{BB962C8B-B14F-4D97-AF65-F5344CB8AC3E}">
        <p14:creationId xmlns:p14="http://schemas.microsoft.com/office/powerpoint/2010/main" val="874916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 of Family Businesses</a:t>
            </a:r>
          </a:p>
        </p:txBody>
      </p:sp>
      <p:pic>
        <p:nvPicPr>
          <p:cNvPr id="4" name="Grafik 3">
            <a:extLst>
              <a:ext uri="{FF2B5EF4-FFF2-40B4-BE49-F238E27FC236}">
                <a16:creationId xmlns:a16="http://schemas.microsoft.com/office/drawing/2014/main" id="{C99F6490-C168-4DB6-84AA-AC95EC44504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2216" y="2046237"/>
            <a:ext cx="2549013" cy="2549013"/>
          </a:xfrm>
          <a:prstGeom prst="rect">
            <a:avLst/>
          </a:prstGeom>
        </p:spPr>
      </p:pic>
      <p:sp>
        <p:nvSpPr>
          <p:cNvPr id="5" name="Textfeld 4">
            <a:extLst>
              <a:ext uri="{FF2B5EF4-FFF2-40B4-BE49-F238E27FC236}">
                <a16:creationId xmlns:a16="http://schemas.microsoft.com/office/drawing/2014/main" id="{69850C2D-F7F5-4DD3-83A6-03E93295D04C}"/>
              </a:ext>
            </a:extLst>
          </p:cNvPr>
          <p:cNvSpPr txBox="1"/>
          <p:nvPr/>
        </p:nvSpPr>
        <p:spPr>
          <a:xfrm>
            <a:off x="722216" y="4595250"/>
            <a:ext cx="2549013" cy="184666"/>
          </a:xfrm>
          <a:prstGeom prst="rect">
            <a:avLst/>
          </a:prstGeom>
          <a:noFill/>
        </p:spPr>
        <p:txBody>
          <a:bodyPr wrap="square" rtlCol="0">
            <a:spAutoFit/>
          </a:bodyPr>
          <a:lstStyle/>
          <a:p>
            <a:r>
              <a:rPr lang="de-DE" sz="600" dirty="0"/>
              <a:t>"</a:t>
            </a:r>
            <a:r>
              <a:rPr lang="de-DE" sz="600" dirty="0">
                <a:hlinkClick r:id="rId3" tooltip="https://fr.wikipedia.org/wiki/Lego"/>
              </a:rPr>
              <a:t>Dieses Foto</a:t>
            </a:r>
            <a:r>
              <a:rPr lang="de-DE" sz="600" dirty="0"/>
              <a:t>" von Unbekannter Autor ist lizenziert gemäß </a:t>
            </a:r>
            <a:r>
              <a:rPr lang="de-DE" sz="600" dirty="0">
                <a:hlinkClick r:id="rId4" tooltip="https://creativecommons.org/licenses/by-sa/3.0/"/>
              </a:rPr>
              <a:t>CC BY-SA</a:t>
            </a:r>
            <a:endParaRPr lang="de-DE" sz="600" dirty="0"/>
          </a:p>
        </p:txBody>
      </p:sp>
      <p:pic>
        <p:nvPicPr>
          <p:cNvPr id="7" name="Grafik 6">
            <a:extLst>
              <a:ext uri="{FF2B5EF4-FFF2-40B4-BE49-F238E27FC236}">
                <a16:creationId xmlns:a16="http://schemas.microsoft.com/office/drawing/2014/main" id="{83325A45-7523-42F5-99CC-895C35B58CF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709764" y="1944892"/>
            <a:ext cx="3984182" cy="2968215"/>
          </a:xfrm>
          <a:prstGeom prst="rect">
            <a:avLst/>
          </a:prstGeom>
        </p:spPr>
      </p:pic>
      <p:sp>
        <p:nvSpPr>
          <p:cNvPr id="8" name="Textfeld 7">
            <a:extLst>
              <a:ext uri="{FF2B5EF4-FFF2-40B4-BE49-F238E27FC236}">
                <a16:creationId xmlns:a16="http://schemas.microsoft.com/office/drawing/2014/main" id="{BC863DC0-057A-43C8-890B-FD78A64A7EE3}"/>
              </a:ext>
            </a:extLst>
          </p:cNvPr>
          <p:cNvSpPr txBox="1"/>
          <p:nvPr/>
        </p:nvSpPr>
        <p:spPr>
          <a:xfrm>
            <a:off x="4132551" y="5059542"/>
            <a:ext cx="3354615" cy="184666"/>
          </a:xfrm>
          <a:prstGeom prst="rect">
            <a:avLst/>
          </a:prstGeom>
          <a:noFill/>
        </p:spPr>
        <p:txBody>
          <a:bodyPr wrap="square" rtlCol="0">
            <a:spAutoFit/>
          </a:bodyPr>
          <a:lstStyle/>
          <a:p>
            <a:r>
              <a:rPr lang="de-DE" sz="600"/>
              <a:t>"</a:t>
            </a:r>
            <a:r>
              <a:rPr lang="de-DE" sz="600">
                <a:hlinkClick r:id="rId6" tooltip="https://de.wikipedia.org/wiki/Heineken"/>
              </a:rPr>
              <a:t>Dieses Foto</a:t>
            </a:r>
            <a:r>
              <a:rPr lang="de-DE" sz="600"/>
              <a:t>" von Unbekannter Autor ist lizenziert gemäß </a:t>
            </a:r>
            <a:r>
              <a:rPr lang="de-DE" sz="600">
                <a:hlinkClick r:id="rId4" tooltip="https://creativecommons.org/licenses/by-sa/3.0/"/>
              </a:rPr>
              <a:t>CC BY-SA</a:t>
            </a:r>
            <a:endParaRPr lang="de-DE" sz="600"/>
          </a:p>
        </p:txBody>
      </p:sp>
      <p:pic>
        <p:nvPicPr>
          <p:cNvPr id="10" name="Grafik 9">
            <a:extLst>
              <a:ext uri="{FF2B5EF4-FFF2-40B4-BE49-F238E27FC236}">
                <a16:creationId xmlns:a16="http://schemas.microsoft.com/office/drawing/2014/main" id="{4CA5BB52-80A3-4500-9524-CA338DCF17DB}"/>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008373" y="1829542"/>
            <a:ext cx="3607761" cy="2765708"/>
          </a:xfrm>
          <a:prstGeom prst="rect">
            <a:avLst/>
          </a:prstGeom>
        </p:spPr>
      </p:pic>
      <p:sp>
        <p:nvSpPr>
          <p:cNvPr id="11" name="Textfeld 10">
            <a:extLst>
              <a:ext uri="{FF2B5EF4-FFF2-40B4-BE49-F238E27FC236}">
                <a16:creationId xmlns:a16="http://schemas.microsoft.com/office/drawing/2014/main" id="{EEDEBBB0-799E-43D8-BB69-45EB9D57BDF7}"/>
              </a:ext>
            </a:extLst>
          </p:cNvPr>
          <p:cNvSpPr txBox="1"/>
          <p:nvPr/>
        </p:nvSpPr>
        <p:spPr>
          <a:xfrm>
            <a:off x="8008373" y="4734742"/>
            <a:ext cx="3607761" cy="184666"/>
          </a:xfrm>
          <a:prstGeom prst="rect">
            <a:avLst/>
          </a:prstGeom>
          <a:noFill/>
        </p:spPr>
        <p:txBody>
          <a:bodyPr wrap="square" rtlCol="0">
            <a:spAutoFit/>
          </a:bodyPr>
          <a:lstStyle/>
          <a:p>
            <a:r>
              <a:rPr lang="de-DE" sz="600" dirty="0"/>
              <a:t>"</a:t>
            </a:r>
            <a:r>
              <a:rPr lang="de-DE" sz="600" dirty="0">
                <a:hlinkClick r:id="rId8" tooltip="https://de.wikipedia.org/wiki/C%26A"/>
              </a:rPr>
              <a:t>Dieses Foto</a:t>
            </a:r>
            <a:r>
              <a:rPr lang="de-DE" sz="600" dirty="0"/>
              <a:t>" von Unbekannter Autor ist lizenziert gemäß </a:t>
            </a:r>
            <a:r>
              <a:rPr lang="de-DE" sz="600" dirty="0">
                <a:hlinkClick r:id="rId4" tooltip="https://creativecommons.org/licenses/by-sa/3.0/"/>
              </a:rPr>
              <a:t>CC BY-SA</a:t>
            </a:r>
            <a:endParaRPr lang="de-DE" sz="600" dirty="0"/>
          </a:p>
        </p:txBody>
      </p:sp>
    </p:spTree>
    <p:extLst>
      <p:ext uri="{BB962C8B-B14F-4D97-AF65-F5344CB8AC3E}">
        <p14:creationId xmlns:p14="http://schemas.microsoft.com/office/powerpoint/2010/main" val="2656728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Family-Owned Businesses – Some Facts</a:t>
            </a:r>
          </a:p>
        </p:txBody>
      </p:sp>
      <p:graphicFrame>
        <p:nvGraphicFramePr>
          <p:cNvPr id="5" name="Diagramm 4">
            <a:extLst>
              <a:ext uri="{FF2B5EF4-FFF2-40B4-BE49-F238E27FC236}">
                <a16:creationId xmlns:a16="http://schemas.microsoft.com/office/drawing/2014/main" id="{D96A65AE-8764-4601-BB90-78553FC16CFD}"/>
              </a:ext>
            </a:extLst>
          </p:cNvPr>
          <p:cNvGraphicFramePr/>
          <p:nvPr>
            <p:extLst>
              <p:ext uri="{D42A27DB-BD31-4B8C-83A1-F6EECF244321}">
                <p14:modId xmlns:p14="http://schemas.microsoft.com/office/powerpoint/2010/main" val="1234764220"/>
              </p:ext>
            </p:extLst>
          </p:nvPr>
        </p:nvGraphicFramePr>
        <p:xfrm>
          <a:off x="685800" y="1690688"/>
          <a:ext cx="10515600" cy="4190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1987E6C3-AD6F-44CC-9A73-B156D55892AB}"/>
              </a:ext>
            </a:extLst>
          </p:cNvPr>
          <p:cNvSpPr>
            <a:spLocks noGrp="1"/>
          </p:cNvSpPr>
          <p:nvPr>
            <p:ph type="sldNum" sz="quarter" idx="12"/>
          </p:nvPr>
        </p:nvSpPr>
        <p:spPr/>
        <p:txBody>
          <a:bodyPr/>
          <a:lstStyle/>
          <a:p>
            <a:fld id="{B34092F8-88B9-48E5-9B8F-3F206E5F35A9}" type="slidenum">
              <a:rPr lang="hr-HR" smtClean="0"/>
              <a:t>33</a:t>
            </a:fld>
            <a:endParaRPr lang="hr-HR"/>
          </a:p>
        </p:txBody>
      </p:sp>
    </p:spTree>
    <p:extLst>
      <p:ext uri="{BB962C8B-B14F-4D97-AF65-F5344CB8AC3E}">
        <p14:creationId xmlns:p14="http://schemas.microsoft.com/office/powerpoint/2010/main" val="2364567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Family-Owned Businesses</a:t>
            </a:r>
          </a:p>
        </p:txBody>
      </p:sp>
      <p:sp>
        <p:nvSpPr>
          <p:cNvPr id="3" name="Content Placeholder 2"/>
          <p:cNvSpPr>
            <a:spLocks noGrp="1"/>
          </p:cNvSpPr>
          <p:nvPr>
            <p:ph idx="1"/>
          </p:nvPr>
        </p:nvSpPr>
        <p:spPr/>
        <p:txBody>
          <a:bodyPr/>
          <a:lstStyle/>
          <a:p>
            <a:r>
              <a:rPr lang="en-GB" dirty="0"/>
              <a:t>Focus on income and job generation for family members, influences strategic objectives and motives</a:t>
            </a:r>
          </a:p>
          <a:p>
            <a:pPr lvl="1"/>
            <a:r>
              <a:rPr lang="en-GB" dirty="0"/>
              <a:t>Little difference in performance between family and non-family business</a:t>
            </a:r>
          </a:p>
          <a:p>
            <a:r>
              <a:rPr lang="en-GB" dirty="0"/>
              <a:t>Management of people</a:t>
            </a:r>
          </a:p>
          <a:p>
            <a:pPr lvl="1"/>
            <a:r>
              <a:rPr lang="en-GB" dirty="0"/>
              <a:t>Preference might be given to family members, for recruitment, training, and remuneration</a:t>
            </a:r>
          </a:p>
          <a:p>
            <a:pPr lvl="1"/>
            <a:r>
              <a:rPr lang="en-GB" dirty="0"/>
              <a:t>Pros: high level of loyalty, trustworthiness, conflict resolution</a:t>
            </a:r>
          </a:p>
          <a:p>
            <a:pPr lvl="1"/>
            <a:r>
              <a:rPr lang="en-GB" dirty="0"/>
              <a:t>Cons: nepotism and incompetence</a:t>
            </a:r>
          </a:p>
          <a:p>
            <a:r>
              <a:rPr lang="en-GB" dirty="0"/>
              <a:t>Succession</a:t>
            </a:r>
          </a:p>
        </p:txBody>
      </p:sp>
    </p:spTree>
    <p:extLst>
      <p:ext uri="{BB962C8B-B14F-4D97-AF65-F5344CB8AC3E}">
        <p14:creationId xmlns:p14="http://schemas.microsoft.com/office/powerpoint/2010/main" val="187496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help do SMEs get in the EU?</a:t>
            </a:r>
          </a:p>
        </p:txBody>
      </p:sp>
      <p:sp>
        <p:nvSpPr>
          <p:cNvPr id="3" name="Content Placeholder 2"/>
          <p:cNvSpPr>
            <a:spLocks noGrp="1"/>
          </p:cNvSpPr>
          <p:nvPr>
            <p:ph idx="1"/>
          </p:nvPr>
        </p:nvSpPr>
        <p:spPr/>
        <p:txBody>
          <a:bodyPr/>
          <a:lstStyle/>
          <a:p>
            <a:r>
              <a:rPr lang="en-US" dirty="0"/>
              <a:t>2 broad types of potential benefits:</a:t>
            </a:r>
          </a:p>
          <a:p>
            <a:pPr lvl="1"/>
            <a:r>
              <a:rPr lang="en-US" sz="2800" dirty="0"/>
              <a:t>Eligibility for support in EU business-support </a:t>
            </a:r>
            <a:r>
              <a:rPr lang="en-US" sz="2800" dirty="0" err="1"/>
              <a:t>programmes</a:t>
            </a:r>
            <a:r>
              <a:rPr lang="en-US" sz="2800" dirty="0"/>
              <a:t> in areas of: research funding, competitiveness, and innovation funding; plus similar national support </a:t>
            </a:r>
            <a:r>
              <a:rPr lang="en-US" sz="2800" dirty="0" err="1"/>
              <a:t>programmes</a:t>
            </a:r>
            <a:r>
              <a:rPr lang="en-US" sz="2800" dirty="0"/>
              <a:t> that could otherwise be banned as unfair government support</a:t>
            </a:r>
          </a:p>
          <a:p>
            <a:pPr lvl="1"/>
            <a:r>
              <a:rPr lang="en-US" sz="2800" dirty="0"/>
              <a:t>Fewer requirements or reduced fees for EU administrative compliance</a:t>
            </a:r>
          </a:p>
          <a:p>
            <a:endParaRPr lang="en-US" dirty="0"/>
          </a:p>
        </p:txBody>
      </p:sp>
    </p:spTree>
    <p:extLst>
      <p:ext uri="{BB962C8B-B14F-4D97-AF65-F5344CB8AC3E}">
        <p14:creationId xmlns:p14="http://schemas.microsoft.com/office/powerpoint/2010/main" val="362822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9B7FC8-54D6-4283-9226-F94EEB6E334A}"/>
              </a:ext>
            </a:extLst>
          </p:cNvPr>
          <p:cNvSpPr>
            <a:spLocks noGrp="1"/>
          </p:cNvSpPr>
          <p:nvPr>
            <p:ph type="title"/>
          </p:nvPr>
        </p:nvSpPr>
        <p:spPr>
          <a:xfrm>
            <a:off x="838200" y="940312"/>
            <a:ext cx="10515600" cy="1325563"/>
          </a:xfrm>
        </p:spPr>
        <p:txBody>
          <a:bodyPr>
            <a:noAutofit/>
          </a:bodyPr>
          <a:lstStyle/>
          <a:p>
            <a:r>
              <a:rPr lang="en-GB" sz="3600" b="1" dirty="0"/>
              <a:t>Assignment:</a:t>
            </a:r>
            <a:br>
              <a:rPr lang="en-GB" sz="3600" b="1" dirty="0"/>
            </a:br>
            <a:r>
              <a:rPr lang="en-GB" sz="3600" dirty="0"/>
              <a:t>Support/funding in the EU and your home country for SMEs</a:t>
            </a:r>
          </a:p>
        </p:txBody>
      </p:sp>
      <p:sp>
        <p:nvSpPr>
          <p:cNvPr id="3" name="Tijdelijke aanduiding voor inhoud 2">
            <a:extLst>
              <a:ext uri="{FF2B5EF4-FFF2-40B4-BE49-F238E27FC236}">
                <a16:creationId xmlns:a16="http://schemas.microsoft.com/office/drawing/2014/main" id="{96FC8476-606B-4C2A-A30C-74D0DAF61572}"/>
              </a:ext>
            </a:extLst>
          </p:cNvPr>
          <p:cNvSpPr>
            <a:spLocks noGrp="1"/>
          </p:cNvSpPr>
          <p:nvPr>
            <p:ph idx="1"/>
          </p:nvPr>
        </p:nvSpPr>
        <p:spPr>
          <a:xfrm>
            <a:off x="838200" y="2728451"/>
            <a:ext cx="10515600" cy="3448511"/>
          </a:xfrm>
        </p:spPr>
        <p:txBody>
          <a:bodyPr/>
          <a:lstStyle/>
          <a:p>
            <a:r>
              <a:rPr lang="en-GB" dirty="0"/>
              <a:t>What types of support and/or funding can SMEs get for their internationalisation? </a:t>
            </a:r>
          </a:p>
          <a:p>
            <a:pPr lvl="1"/>
            <a:r>
              <a:rPr lang="en-GB" dirty="0"/>
              <a:t>In the EU</a:t>
            </a:r>
          </a:p>
          <a:p>
            <a:pPr lvl="1"/>
            <a:r>
              <a:rPr lang="en-GB" dirty="0"/>
              <a:t>In in your home country (national/regional/local)</a:t>
            </a:r>
          </a:p>
          <a:p>
            <a:pPr lvl="1"/>
            <a:r>
              <a:rPr lang="en-GB" dirty="0"/>
              <a:t>In general vs. to specific countries</a:t>
            </a:r>
          </a:p>
        </p:txBody>
      </p:sp>
    </p:spTree>
    <p:extLst>
      <p:ext uri="{BB962C8B-B14F-4D97-AF65-F5344CB8AC3E}">
        <p14:creationId xmlns:p14="http://schemas.microsoft.com/office/powerpoint/2010/main" val="3354361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67DF9-75AD-4C55-86A4-796D3BFB61A8}"/>
              </a:ext>
            </a:extLst>
          </p:cNvPr>
          <p:cNvSpPr>
            <a:spLocks noGrp="1"/>
          </p:cNvSpPr>
          <p:nvPr>
            <p:ph type="title"/>
          </p:nvPr>
        </p:nvSpPr>
        <p:spPr/>
        <p:txBody>
          <a:bodyPr/>
          <a:lstStyle/>
          <a:p>
            <a:r>
              <a:rPr lang="de-DE" dirty="0"/>
              <a:t>Summary</a:t>
            </a:r>
          </a:p>
        </p:txBody>
      </p:sp>
      <p:graphicFrame>
        <p:nvGraphicFramePr>
          <p:cNvPr id="4" name="Inhaltsplatzhalter 3">
            <a:extLst>
              <a:ext uri="{FF2B5EF4-FFF2-40B4-BE49-F238E27FC236}">
                <a16:creationId xmlns:a16="http://schemas.microsoft.com/office/drawing/2014/main" id="{2B3ACD0F-2B29-4DDA-A97E-01FB8374C216}"/>
              </a:ext>
            </a:extLst>
          </p:cNvPr>
          <p:cNvGraphicFramePr>
            <a:graphicFrameLocks noGrp="1"/>
          </p:cNvGraphicFramePr>
          <p:nvPr>
            <p:ph idx="1"/>
            <p:extLst>
              <p:ext uri="{D42A27DB-BD31-4B8C-83A1-F6EECF244321}">
                <p14:modId xmlns:p14="http://schemas.microsoft.com/office/powerpoint/2010/main" val="1782972959"/>
              </p:ext>
            </p:extLst>
          </p:nvPr>
        </p:nvGraphicFramePr>
        <p:xfrm>
          <a:off x="-404446" y="1529862"/>
          <a:ext cx="12596446" cy="4448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3556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514350" indent="-514350">
              <a:buFont typeface="+mj-lt"/>
              <a:buAutoNum type="arabicPeriod"/>
            </a:pPr>
            <a:r>
              <a:rPr lang="en-US" dirty="0"/>
              <a:t>Describe the </a:t>
            </a:r>
            <a:r>
              <a:rPr lang="en-US" dirty="0" err="1"/>
              <a:t>organisational</a:t>
            </a:r>
            <a:r>
              <a:rPr lang="en-US" dirty="0"/>
              <a:t> life cycle</a:t>
            </a:r>
          </a:p>
          <a:p>
            <a:pPr marL="514350" indent="-514350">
              <a:buFont typeface="+mj-lt"/>
              <a:buAutoNum type="arabicPeriod"/>
            </a:pPr>
            <a:r>
              <a:rPr lang="en-US" dirty="0"/>
              <a:t>Describe the stages of growth of small businesses</a:t>
            </a:r>
          </a:p>
          <a:p>
            <a:pPr marL="514350" indent="-514350">
              <a:buFont typeface="+mj-lt"/>
              <a:buAutoNum type="arabicPeriod"/>
            </a:pPr>
            <a:r>
              <a:rPr lang="en-GB" dirty="0"/>
              <a:t>Explain the significance of SMEs on the economy</a:t>
            </a:r>
          </a:p>
          <a:p>
            <a:pPr marL="514350" indent="-514350">
              <a:buFont typeface="+mj-lt"/>
              <a:buAutoNum type="arabicPeriod"/>
            </a:pPr>
            <a:r>
              <a:rPr lang="en-US" dirty="0"/>
              <a:t>Understand qualitative and quantitative definitions of small and medium-sized enterprises</a:t>
            </a:r>
          </a:p>
          <a:p>
            <a:pPr marL="514350" indent="-514350">
              <a:buFont typeface="+mj-lt"/>
              <a:buAutoNum type="arabicPeriod"/>
            </a:pPr>
            <a:r>
              <a:rPr lang="en-US" dirty="0"/>
              <a:t>Describe some characteristics of SMEs</a:t>
            </a:r>
          </a:p>
          <a:p>
            <a:pPr marL="514350" indent="-514350">
              <a:buFont typeface="+mj-lt"/>
              <a:buAutoNum type="arabicPeriod"/>
            </a:pPr>
            <a:r>
              <a:rPr lang="en-US" dirty="0"/>
              <a:t>Describe advantages and disadvantages of small-sized companies</a:t>
            </a:r>
          </a:p>
        </p:txBody>
      </p:sp>
    </p:spTree>
    <p:extLst>
      <p:ext uri="{BB962C8B-B14F-4D97-AF65-F5344CB8AC3E}">
        <p14:creationId xmlns:p14="http://schemas.microsoft.com/office/powerpoint/2010/main" val="22159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831"/>
            <a:ext cx="10515600" cy="1325563"/>
          </a:xfrm>
        </p:spPr>
        <p:txBody>
          <a:bodyPr/>
          <a:lstStyle/>
          <a:p>
            <a:r>
              <a:rPr lang="en-GB" dirty="0"/>
              <a:t>References</a:t>
            </a:r>
          </a:p>
        </p:txBody>
      </p:sp>
      <p:sp>
        <p:nvSpPr>
          <p:cNvPr id="3" name="Content Placeholder 2"/>
          <p:cNvSpPr>
            <a:spLocks noGrp="1"/>
          </p:cNvSpPr>
          <p:nvPr>
            <p:ph idx="1"/>
          </p:nvPr>
        </p:nvSpPr>
        <p:spPr>
          <a:xfrm>
            <a:off x="838200" y="1378883"/>
            <a:ext cx="10515600" cy="4351338"/>
          </a:xfrm>
        </p:spPr>
        <p:txBody>
          <a:bodyPr>
            <a:noAutofit/>
          </a:bodyPr>
          <a:lstStyle/>
          <a:p>
            <a:pPr>
              <a:lnSpc>
                <a:spcPct val="100000"/>
              </a:lnSpc>
            </a:pPr>
            <a:r>
              <a:rPr lang="en-GB" sz="1600" dirty="0">
                <a:solidFill>
                  <a:schemeClr val="tx1">
                    <a:lumMod val="75000"/>
                    <a:lumOff val="25000"/>
                  </a:schemeClr>
                </a:solidFill>
              </a:rPr>
              <a:t>Bolton, J.E. (1971). Report of the Committee of Enquiry into Small Firms. </a:t>
            </a:r>
          </a:p>
          <a:p>
            <a:pPr>
              <a:lnSpc>
                <a:spcPct val="100000"/>
              </a:lnSpc>
            </a:pPr>
            <a:r>
              <a:rPr lang="en-US" sz="1600" dirty="0">
                <a:solidFill>
                  <a:schemeClr val="tx1">
                    <a:lumMod val="75000"/>
                    <a:lumOff val="25000"/>
                  </a:schemeClr>
                </a:solidFill>
              </a:rPr>
              <a:t>Daft, R. L., Murphy, J., &amp; Willmott, H. (2014). Organization theory and design: an international perspective. Andover: Cengage Learning.</a:t>
            </a:r>
            <a:endParaRPr lang="en-GB" sz="1600" dirty="0">
              <a:solidFill>
                <a:schemeClr val="tx1">
                  <a:lumMod val="75000"/>
                  <a:lumOff val="25000"/>
                </a:schemeClr>
              </a:solidFill>
            </a:endParaRPr>
          </a:p>
          <a:p>
            <a:pPr>
              <a:lnSpc>
                <a:spcPct val="100000"/>
              </a:lnSpc>
            </a:pPr>
            <a:r>
              <a:rPr lang="en-GB" sz="1600" dirty="0">
                <a:solidFill>
                  <a:schemeClr val="tx1">
                    <a:lumMod val="75000"/>
                    <a:lumOff val="25000"/>
                  </a:schemeClr>
                </a:solidFill>
              </a:rPr>
              <a:t>EUROPA - Competition - List of NACE codes. (n.d.) Retrieved from </a:t>
            </a:r>
            <a:r>
              <a:rPr lang="en-GB" sz="1600" dirty="0">
                <a:solidFill>
                  <a:schemeClr val="tx1">
                    <a:lumMod val="75000"/>
                    <a:lumOff val="25000"/>
                  </a:schemeClr>
                </a:solidFill>
                <a:hlinkClick r:id="rId3">
                  <a:extLst>
                    <a:ext uri="{A12FA001-AC4F-418D-AE19-62706E023703}">
                      <ahyp:hlinkClr xmlns:ahyp="http://schemas.microsoft.com/office/drawing/2018/hyperlinkcolor" val="tx"/>
                    </a:ext>
                  </a:extLst>
                </a:hlinkClick>
              </a:rPr>
              <a:t>http://ec.europa.eu/competition/mergers/cases/index/nace_all.html</a:t>
            </a:r>
            <a:endParaRPr lang="en-GB" sz="1600" dirty="0">
              <a:solidFill>
                <a:schemeClr val="tx1">
                  <a:lumMod val="75000"/>
                  <a:lumOff val="25000"/>
                </a:schemeClr>
              </a:solidFill>
            </a:endParaRPr>
          </a:p>
          <a:p>
            <a:pPr>
              <a:lnSpc>
                <a:spcPct val="100000"/>
              </a:lnSpc>
            </a:pPr>
            <a:r>
              <a:rPr lang="en-GB" sz="1600" dirty="0">
                <a:solidFill>
                  <a:schemeClr val="tx1">
                    <a:lumMod val="75000"/>
                    <a:lumOff val="25000"/>
                  </a:schemeClr>
                </a:solidFill>
              </a:rPr>
              <a:t>What is an SME? - Growth - European Commission. (n.d.)., Retrieved from </a:t>
            </a:r>
            <a:r>
              <a:rPr lang="en-GB" sz="1600" dirty="0">
                <a:solidFill>
                  <a:schemeClr val="tx1">
                    <a:lumMod val="75000"/>
                    <a:lumOff val="25000"/>
                  </a:schemeClr>
                </a:solidFill>
                <a:hlinkClick r:id="rId4">
                  <a:extLst>
                    <a:ext uri="{A12FA001-AC4F-418D-AE19-62706E023703}">
                      <ahyp:hlinkClr xmlns:ahyp="http://schemas.microsoft.com/office/drawing/2018/hyperlinkcolor" val="tx"/>
                    </a:ext>
                  </a:extLst>
                </a:hlinkClick>
              </a:rPr>
              <a:t>http://ec.europa.eu/growth/smes/business-friendly-environment/sme-definition_nl</a:t>
            </a:r>
            <a:endParaRPr lang="en-GB" sz="1600" dirty="0">
              <a:solidFill>
                <a:schemeClr val="tx1">
                  <a:lumMod val="75000"/>
                  <a:lumOff val="25000"/>
                </a:schemeClr>
              </a:solidFill>
            </a:endParaRPr>
          </a:p>
          <a:p>
            <a:pPr>
              <a:lnSpc>
                <a:spcPct val="100000"/>
              </a:lnSpc>
            </a:pPr>
            <a:r>
              <a:rPr lang="en-GB" sz="1600" dirty="0">
                <a:solidFill>
                  <a:schemeClr val="tx1">
                    <a:lumMod val="75000"/>
                    <a:lumOff val="25000"/>
                  </a:schemeClr>
                </a:solidFill>
              </a:rPr>
              <a:t>Greiner, L. E. (1998). Evolution and Revolution as Organizations Grow</a:t>
            </a:r>
          </a:p>
          <a:p>
            <a:pPr>
              <a:lnSpc>
                <a:spcPct val="100000"/>
              </a:lnSpc>
            </a:pPr>
            <a:r>
              <a:rPr lang="en-US" sz="1600" dirty="0">
                <a:solidFill>
                  <a:schemeClr val="tx1">
                    <a:lumMod val="75000"/>
                    <a:lumOff val="25000"/>
                  </a:schemeClr>
                </a:solidFill>
              </a:rPr>
              <a:t>Muller, P., </a:t>
            </a:r>
            <a:r>
              <a:rPr lang="en-US" sz="1600" dirty="0" err="1">
                <a:solidFill>
                  <a:schemeClr val="tx1">
                    <a:lumMod val="75000"/>
                    <a:lumOff val="25000"/>
                  </a:schemeClr>
                </a:solidFill>
              </a:rPr>
              <a:t>Caliandro</a:t>
            </a:r>
            <a:r>
              <a:rPr lang="en-US" sz="1600" dirty="0">
                <a:solidFill>
                  <a:schemeClr val="tx1">
                    <a:lumMod val="75000"/>
                    <a:lumOff val="25000"/>
                  </a:schemeClr>
                </a:solidFill>
              </a:rPr>
              <a:t>, C., </a:t>
            </a:r>
            <a:r>
              <a:rPr lang="en-US" sz="1600" dirty="0" err="1">
                <a:solidFill>
                  <a:schemeClr val="tx1">
                    <a:lumMod val="75000"/>
                    <a:lumOff val="25000"/>
                  </a:schemeClr>
                </a:solidFill>
              </a:rPr>
              <a:t>Peycheva</a:t>
            </a:r>
            <a:r>
              <a:rPr lang="en-US" sz="1600" dirty="0">
                <a:solidFill>
                  <a:schemeClr val="tx1">
                    <a:lumMod val="75000"/>
                    <a:lumOff val="25000"/>
                  </a:schemeClr>
                </a:solidFill>
              </a:rPr>
              <a:t>, V., </a:t>
            </a:r>
            <a:r>
              <a:rPr lang="en-US" sz="1600" dirty="0" err="1">
                <a:solidFill>
                  <a:schemeClr val="tx1">
                    <a:lumMod val="75000"/>
                    <a:lumOff val="25000"/>
                  </a:schemeClr>
                </a:solidFill>
              </a:rPr>
              <a:t>Gagliardi</a:t>
            </a:r>
            <a:r>
              <a:rPr lang="en-US" sz="1600" dirty="0">
                <a:solidFill>
                  <a:schemeClr val="tx1">
                    <a:lumMod val="75000"/>
                    <a:lumOff val="25000"/>
                  </a:schemeClr>
                </a:solidFill>
              </a:rPr>
              <a:t>, D., </a:t>
            </a:r>
            <a:r>
              <a:rPr lang="en-US" sz="1600" dirty="0" err="1">
                <a:solidFill>
                  <a:schemeClr val="tx1">
                    <a:lumMod val="75000"/>
                    <a:lumOff val="25000"/>
                  </a:schemeClr>
                </a:solidFill>
              </a:rPr>
              <a:t>Marzocchi</a:t>
            </a:r>
            <a:r>
              <a:rPr lang="en-US" sz="1600" dirty="0">
                <a:solidFill>
                  <a:schemeClr val="tx1">
                    <a:lumMod val="75000"/>
                    <a:lumOff val="25000"/>
                  </a:schemeClr>
                </a:solidFill>
              </a:rPr>
              <a:t>, C., </a:t>
            </a:r>
            <a:r>
              <a:rPr lang="en-US" sz="1600" dirty="0" err="1">
                <a:solidFill>
                  <a:schemeClr val="tx1">
                    <a:lumMod val="75000"/>
                    <a:lumOff val="25000"/>
                  </a:schemeClr>
                </a:solidFill>
              </a:rPr>
              <a:t>Ramlogan</a:t>
            </a:r>
            <a:r>
              <a:rPr lang="en-US" sz="1600" dirty="0">
                <a:solidFill>
                  <a:schemeClr val="tx1">
                    <a:lumMod val="75000"/>
                    <a:lumOff val="25000"/>
                  </a:schemeClr>
                </a:solidFill>
              </a:rPr>
              <a:t>, R., &amp; Cox, D. (2015). Annual Report on European SMEs 2014/2015 (SMEs start hiring again). Luxembourg: European Union. DOI, 10, 886211.</a:t>
            </a:r>
          </a:p>
          <a:p>
            <a:pPr>
              <a:lnSpc>
                <a:spcPct val="100000"/>
              </a:lnSpc>
            </a:pPr>
            <a:r>
              <a:rPr lang="en-US" sz="1600" dirty="0">
                <a:solidFill>
                  <a:schemeClr val="tx1">
                    <a:lumMod val="75000"/>
                    <a:lumOff val="25000"/>
                  </a:schemeClr>
                </a:solidFill>
              </a:rPr>
              <a:t>Quinn, R. E., &amp; Cameron, K. (1983). </a:t>
            </a:r>
            <a:r>
              <a:rPr lang="en-US" sz="1600" dirty="0" err="1">
                <a:solidFill>
                  <a:schemeClr val="tx1">
                    <a:lumMod val="75000"/>
                    <a:lumOff val="25000"/>
                  </a:schemeClr>
                </a:solidFill>
              </a:rPr>
              <a:t>organisational</a:t>
            </a:r>
            <a:r>
              <a:rPr lang="en-US" sz="1600" dirty="0">
                <a:solidFill>
                  <a:schemeClr val="tx1">
                    <a:lumMod val="75000"/>
                    <a:lumOff val="25000"/>
                  </a:schemeClr>
                </a:solidFill>
              </a:rPr>
              <a:t> life cycles and shifting criteria of effectiveness: Some preliminary evidence. </a:t>
            </a:r>
            <a:r>
              <a:rPr lang="en-US" sz="1600" i="1" dirty="0">
                <a:solidFill>
                  <a:schemeClr val="tx1">
                    <a:lumMod val="75000"/>
                    <a:lumOff val="25000"/>
                  </a:schemeClr>
                </a:solidFill>
              </a:rPr>
              <a:t>Management science, 29 (1)</a:t>
            </a:r>
            <a:r>
              <a:rPr lang="en-US" sz="1600" dirty="0">
                <a:solidFill>
                  <a:schemeClr val="tx1">
                    <a:lumMod val="75000"/>
                    <a:lumOff val="25000"/>
                  </a:schemeClr>
                </a:solidFill>
              </a:rPr>
              <a:t>, 33-51.</a:t>
            </a:r>
          </a:p>
          <a:p>
            <a:pPr>
              <a:lnSpc>
                <a:spcPct val="100000"/>
              </a:lnSpc>
            </a:pPr>
            <a:r>
              <a:rPr lang="en-US" sz="1600" dirty="0">
                <a:solidFill>
                  <a:schemeClr val="tx1">
                    <a:lumMod val="75000"/>
                    <a:lumOff val="25000"/>
                  </a:schemeClr>
                </a:solidFill>
              </a:rPr>
              <a:t>Robbins, S. P., &amp; Barnwell, N. (2006). </a:t>
            </a:r>
            <a:r>
              <a:rPr lang="en-US" sz="1600" dirty="0" err="1">
                <a:solidFill>
                  <a:schemeClr val="tx1">
                    <a:lumMod val="75000"/>
                    <a:lumOff val="25000"/>
                  </a:schemeClr>
                </a:solidFill>
              </a:rPr>
              <a:t>Organisation</a:t>
            </a:r>
            <a:r>
              <a:rPr lang="en-US" sz="1600" dirty="0">
                <a:solidFill>
                  <a:schemeClr val="tx1">
                    <a:lumMod val="75000"/>
                    <a:lumOff val="25000"/>
                  </a:schemeClr>
                </a:solidFill>
              </a:rPr>
              <a:t> theory: concepts and cases. </a:t>
            </a:r>
            <a:r>
              <a:rPr lang="en-US" sz="1600" dirty="0" err="1">
                <a:solidFill>
                  <a:schemeClr val="tx1">
                    <a:lumMod val="75000"/>
                    <a:lumOff val="25000"/>
                  </a:schemeClr>
                </a:solidFill>
              </a:rPr>
              <a:t>Frenchs</a:t>
            </a:r>
            <a:r>
              <a:rPr lang="en-US" sz="1600" dirty="0">
                <a:solidFill>
                  <a:schemeClr val="tx1">
                    <a:lumMod val="75000"/>
                    <a:lumOff val="25000"/>
                  </a:schemeClr>
                </a:solidFill>
              </a:rPr>
              <a:t> Forest, </a:t>
            </a:r>
            <a:r>
              <a:rPr lang="en-US" sz="1600" i="1" dirty="0">
                <a:solidFill>
                  <a:schemeClr val="tx1">
                    <a:lumMod val="75000"/>
                    <a:lumOff val="25000"/>
                  </a:schemeClr>
                </a:solidFill>
              </a:rPr>
              <a:t>NSW: Pearson Education Australia</a:t>
            </a:r>
            <a:r>
              <a:rPr lang="en-US" sz="1600" dirty="0">
                <a:solidFill>
                  <a:schemeClr val="tx1">
                    <a:lumMod val="75000"/>
                    <a:lumOff val="25000"/>
                  </a:schemeClr>
                </a:solidFill>
              </a:rPr>
              <a:t>, 5,  197-198</a:t>
            </a:r>
          </a:p>
          <a:p>
            <a:pPr>
              <a:lnSpc>
                <a:spcPct val="100000"/>
              </a:lnSpc>
            </a:pPr>
            <a:endParaRPr lang="en-GB" sz="1600" dirty="0">
              <a:solidFill>
                <a:schemeClr val="tx1">
                  <a:lumMod val="75000"/>
                  <a:lumOff val="25000"/>
                </a:schemeClr>
              </a:solidFill>
            </a:endParaRPr>
          </a:p>
        </p:txBody>
      </p:sp>
    </p:spTree>
    <p:extLst>
      <p:ext uri="{BB962C8B-B14F-4D97-AF65-F5344CB8AC3E}">
        <p14:creationId xmlns:p14="http://schemas.microsoft.com/office/powerpoint/2010/main" val="2937790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396229" y="59330"/>
            <a:ext cx="8150574" cy="6130086"/>
          </a:xfrm>
          <a:prstGeom prst="rect">
            <a:avLst/>
          </a:prstGeom>
        </p:spPr>
      </p:pic>
      <p:cxnSp>
        <p:nvCxnSpPr>
          <p:cNvPr id="8" name="Straight Arrow Connector 7"/>
          <p:cNvCxnSpPr/>
          <p:nvPr/>
        </p:nvCxnSpPr>
        <p:spPr>
          <a:xfrm flipV="1">
            <a:off x="396231" y="754912"/>
            <a:ext cx="0" cy="50823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6230" y="2594009"/>
            <a:ext cx="1231043" cy="369332"/>
          </a:xfrm>
          <a:prstGeom prst="rect">
            <a:avLst/>
          </a:prstGeom>
          <a:noFill/>
        </p:spPr>
        <p:txBody>
          <a:bodyPr wrap="none" rtlCol="0">
            <a:spAutoFit/>
          </a:bodyPr>
          <a:lstStyle/>
          <a:p>
            <a:r>
              <a:rPr lang="en-US" dirty="0">
                <a:latin typeface="Calibri" panose="020F0502020204030204" pitchFamily="34" charset="0"/>
              </a:rPr>
              <a:t>Size of firm</a:t>
            </a:r>
          </a:p>
        </p:txBody>
      </p:sp>
      <p:cxnSp>
        <p:nvCxnSpPr>
          <p:cNvPr id="11" name="Straight Arrow Connector 10"/>
          <p:cNvCxnSpPr/>
          <p:nvPr/>
        </p:nvCxnSpPr>
        <p:spPr>
          <a:xfrm>
            <a:off x="396231" y="5837274"/>
            <a:ext cx="790779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28390" y="5455056"/>
            <a:ext cx="1226298" cy="369332"/>
          </a:xfrm>
          <a:prstGeom prst="rect">
            <a:avLst/>
          </a:prstGeom>
          <a:noFill/>
        </p:spPr>
        <p:txBody>
          <a:bodyPr wrap="none" rtlCol="0">
            <a:spAutoFit/>
          </a:bodyPr>
          <a:lstStyle/>
          <a:p>
            <a:r>
              <a:rPr lang="en-US" dirty="0">
                <a:latin typeface="Calibri" panose="020F0502020204030204" pitchFamily="34" charset="0"/>
              </a:rPr>
              <a:t>Age of firm</a:t>
            </a:r>
          </a:p>
        </p:txBody>
      </p:sp>
    </p:spTree>
    <p:extLst>
      <p:ext uri="{BB962C8B-B14F-4D97-AF65-F5344CB8AC3E}">
        <p14:creationId xmlns:p14="http://schemas.microsoft.com/office/powerpoint/2010/main" val="1882930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5CC337-78F9-C641-8BE1-78A415F24FC2}"/>
              </a:ext>
            </a:extLst>
          </p:cNvPr>
          <p:cNvSpPr/>
          <p:nvPr/>
        </p:nvSpPr>
        <p:spPr>
          <a:xfrm>
            <a:off x="838200" y="1511394"/>
            <a:ext cx="9525421" cy="3008772"/>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ea typeface="Adobe Fan Heiti Std B" panose="020B0700000000000000" pitchFamily="34" charset="-128"/>
              </a:rPr>
              <a:t>Scott, M., &amp; Bruce, R. (1987). Five stages of growth in small business. Long range planning, 20 (3), 45-52.</a:t>
            </a:r>
          </a:p>
          <a:p>
            <a:pPr marL="285750" indent="-285750">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ea typeface="Adobe Fan Heiti Std B" panose="020B0700000000000000" pitchFamily="34" charset="-128"/>
              </a:rPr>
              <a:t>Stokes, D., &amp; Wilson, N. (2010). Small business management and entrepreneurship, 6. Andover: Cengage Learning.</a:t>
            </a:r>
          </a:p>
          <a:p>
            <a:pPr marL="285750" indent="-285750">
              <a:lnSpc>
                <a:spcPct val="150000"/>
              </a:lnSpc>
              <a:buFont typeface="Arial" panose="020B0604020202020204" pitchFamily="34" charset="0"/>
              <a:buChar char="•"/>
            </a:pPr>
            <a:r>
              <a:rPr lang="en-US" sz="1600" dirty="0" err="1">
                <a:solidFill>
                  <a:schemeClr val="tx1">
                    <a:lumMod val="75000"/>
                    <a:lumOff val="25000"/>
                  </a:schemeClr>
                </a:solidFill>
                <a:latin typeface="Calibri" panose="020F0502020204030204" pitchFamily="34" charset="0"/>
                <a:ea typeface="Adobe Fan Heiti Std B" panose="020B0700000000000000" pitchFamily="34" charset="-128"/>
              </a:rPr>
              <a:t>Storey</a:t>
            </a:r>
            <a:r>
              <a:rPr lang="en-US" sz="1600" dirty="0">
                <a:solidFill>
                  <a:schemeClr val="tx1">
                    <a:lumMod val="75000"/>
                    <a:lumOff val="25000"/>
                  </a:schemeClr>
                </a:solidFill>
                <a:latin typeface="Calibri" panose="020F0502020204030204" pitchFamily="34" charset="0"/>
                <a:ea typeface="Adobe Fan Heiti Std B" panose="020B0700000000000000" pitchFamily="34" charset="-128"/>
              </a:rPr>
              <a:t>, D. J. (2016). Understanding The Small Business Sector. Routledge.</a:t>
            </a:r>
          </a:p>
          <a:p>
            <a:pPr marL="285750" indent="-285750">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ea typeface="Adobe Fan Heiti Std B" panose="020B0700000000000000" pitchFamily="34" charset="-128"/>
              </a:rPr>
              <a:t>Welsh, J. A., &amp; White, J. F. (1981). A small business is not a little big business. Harvard business review, 59(4), 18.</a:t>
            </a:r>
          </a:p>
          <a:p>
            <a:pPr marL="285750" indent="-285750">
              <a:lnSpc>
                <a:spcPct val="150000"/>
              </a:lnSpc>
              <a:buFont typeface="Arial" panose="020B0604020202020204" pitchFamily="34" charset="0"/>
              <a:buChar char="•"/>
            </a:pPr>
            <a:r>
              <a:rPr lang="en-US" sz="1600" dirty="0" err="1">
                <a:solidFill>
                  <a:schemeClr val="tx1">
                    <a:lumMod val="75000"/>
                    <a:lumOff val="25000"/>
                  </a:schemeClr>
                </a:solidFill>
                <a:latin typeface="Calibri" panose="020F0502020204030204" pitchFamily="34" charset="0"/>
                <a:ea typeface="Adobe Fan Heiti Std B" panose="020B0700000000000000" pitchFamily="34" charset="-128"/>
              </a:rPr>
              <a:t>Wynarczyk</a:t>
            </a:r>
            <a:r>
              <a:rPr lang="en-US" sz="1600" dirty="0">
                <a:solidFill>
                  <a:schemeClr val="tx1">
                    <a:lumMod val="75000"/>
                    <a:lumOff val="25000"/>
                  </a:schemeClr>
                </a:solidFill>
                <a:latin typeface="Calibri" panose="020F0502020204030204" pitchFamily="34" charset="0"/>
                <a:ea typeface="Adobe Fan Heiti Std B" panose="020B0700000000000000" pitchFamily="34" charset="-128"/>
              </a:rPr>
              <a:t>, P., Watson, R., </a:t>
            </a:r>
            <a:r>
              <a:rPr lang="en-US" sz="1600" dirty="0" err="1">
                <a:solidFill>
                  <a:schemeClr val="tx1">
                    <a:lumMod val="75000"/>
                    <a:lumOff val="25000"/>
                  </a:schemeClr>
                </a:solidFill>
                <a:latin typeface="Calibri" panose="020F0502020204030204" pitchFamily="34" charset="0"/>
                <a:ea typeface="Adobe Fan Heiti Std B" panose="020B0700000000000000" pitchFamily="34" charset="-128"/>
              </a:rPr>
              <a:t>Storey</a:t>
            </a:r>
            <a:r>
              <a:rPr lang="en-US" sz="1600" dirty="0">
                <a:solidFill>
                  <a:schemeClr val="tx1">
                    <a:lumMod val="75000"/>
                    <a:lumOff val="25000"/>
                  </a:schemeClr>
                </a:solidFill>
                <a:latin typeface="Calibri" panose="020F0502020204030204" pitchFamily="34" charset="0"/>
                <a:ea typeface="Adobe Fan Heiti Std B" panose="020B0700000000000000" pitchFamily="34" charset="-128"/>
              </a:rPr>
              <a:t>, D. J., Short, H., &amp; </a:t>
            </a:r>
            <a:r>
              <a:rPr lang="en-US" sz="1600" dirty="0" err="1">
                <a:solidFill>
                  <a:schemeClr val="tx1">
                    <a:lumMod val="75000"/>
                    <a:lumOff val="25000"/>
                  </a:schemeClr>
                </a:solidFill>
                <a:latin typeface="Calibri" panose="020F0502020204030204" pitchFamily="34" charset="0"/>
                <a:ea typeface="Adobe Fan Heiti Std B" panose="020B0700000000000000" pitchFamily="34" charset="-128"/>
              </a:rPr>
              <a:t>Keasey</a:t>
            </a:r>
            <a:r>
              <a:rPr lang="en-US" sz="1600" dirty="0">
                <a:solidFill>
                  <a:schemeClr val="tx1">
                    <a:lumMod val="75000"/>
                    <a:lumOff val="25000"/>
                  </a:schemeClr>
                </a:solidFill>
                <a:latin typeface="Calibri" panose="020F0502020204030204" pitchFamily="34" charset="0"/>
                <a:ea typeface="Adobe Fan Heiti Std B" panose="020B0700000000000000" pitchFamily="34" charset="-128"/>
              </a:rPr>
              <a:t>, K. (2016). Managerial </a:t>
            </a:r>
            <a:r>
              <a:rPr lang="en-US" sz="1600" dirty="0" err="1">
                <a:solidFill>
                  <a:schemeClr val="tx1">
                    <a:lumMod val="75000"/>
                    <a:lumOff val="25000"/>
                  </a:schemeClr>
                </a:solidFill>
                <a:latin typeface="Calibri" panose="020F0502020204030204" pitchFamily="34" charset="0"/>
                <a:ea typeface="Adobe Fan Heiti Std B" panose="020B0700000000000000" pitchFamily="34" charset="-128"/>
              </a:rPr>
              <a:t>Labour</a:t>
            </a:r>
            <a:r>
              <a:rPr lang="en-US" sz="1600" dirty="0">
                <a:solidFill>
                  <a:schemeClr val="tx1">
                    <a:lumMod val="75000"/>
                    <a:lumOff val="25000"/>
                  </a:schemeClr>
                </a:solidFill>
                <a:latin typeface="Calibri" panose="020F0502020204030204" pitchFamily="34" charset="0"/>
                <a:ea typeface="Adobe Fan Heiti Std B" panose="020B0700000000000000" pitchFamily="34" charset="-128"/>
              </a:rPr>
              <a:t> Markets in Small and Medium-Sized Enterprises. Routledge. </a:t>
            </a:r>
          </a:p>
        </p:txBody>
      </p:sp>
      <p:sp>
        <p:nvSpPr>
          <p:cNvPr id="3" name="Title 1">
            <a:extLst>
              <a:ext uri="{FF2B5EF4-FFF2-40B4-BE49-F238E27FC236}">
                <a16:creationId xmlns:a16="http://schemas.microsoft.com/office/drawing/2014/main" id="{3C7DEE28-9B97-4568-AF4A-BA8AB598305D}"/>
              </a:ext>
            </a:extLst>
          </p:cNvPr>
          <p:cNvSpPr>
            <a:spLocks noGrp="1"/>
          </p:cNvSpPr>
          <p:nvPr>
            <p:ph type="title"/>
          </p:nvPr>
        </p:nvSpPr>
        <p:spPr>
          <a:xfrm>
            <a:off x="838200" y="185831"/>
            <a:ext cx="10515600" cy="1325563"/>
          </a:xfrm>
        </p:spPr>
        <p:txBody>
          <a:bodyPr/>
          <a:lstStyle/>
          <a:p>
            <a:r>
              <a:rPr lang="en-GB" dirty="0"/>
              <a:t>References</a:t>
            </a:r>
          </a:p>
        </p:txBody>
      </p:sp>
    </p:spTree>
    <p:extLst>
      <p:ext uri="{BB962C8B-B14F-4D97-AF65-F5344CB8AC3E}">
        <p14:creationId xmlns:p14="http://schemas.microsoft.com/office/powerpoint/2010/main" val="3991908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Recommended Reading</a:t>
            </a:r>
            <a:endParaRPr lang="en-GB" dirty="0"/>
          </a:p>
        </p:txBody>
      </p:sp>
      <p:sp>
        <p:nvSpPr>
          <p:cNvPr id="3" name="Content Placeholder 2"/>
          <p:cNvSpPr>
            <a:spLocks noGrp="1"/>
          </p:cNvSpPr>
          <p:nvPr>
            <p:ph idx="1"/>
          </p:nvPr>
        </p:nvSpPr>
        <p:spPr>
          <a:xfrm>
            <a:off x="838200" y="1588435"/>
            <a:ext cx="10515600" cy="4351338"/>
          </a:xfrm>
        </p:spPr>
        <p:txBody>
          <a:bodyPr>
            <a:normAutofit/>
          </a:bodyPr>
          <a:lstStyle/>
          <a:p>
            <a:pPr>
              <a:lnSpc>
                <a:spcPct val="100000"/>
              </a:lnSpc>
            </a:pPr>
            <a:r>
              <a:rPr lang="en-GB" sz="1600" dirty="0">
                <a:solidFill>
                  <a:schemeClr val="tx1">
                    <a:lumMod val="75000"/>
                    <a:lumOff val="25000"/>
                  </a:schemeClr>
                </a:solidFill>
              </a:rPr>
              <a:t>Greiner, L. E. (1998). Evolution and Revolution as Organizations Grow. Retrieved from  </a:t>
            </a:r>
            <a:r>
              <a:rPr lang="en-GB" sz="1600" dirty="0">
                <a:solidFill>
                  <a:schemeClr val="tx1">
                    <a:lumMod val="75000"/>
                    <a:lumOff val="25000"/>
                  </a:schemeClr>
                </a:solidFill>
                <a:hlinkClick r:id="rId2">
                  <a:extLst>
                    <a:ext uri="{A12FA001-AC4F-418D-AE19-62706E023703}">
                      <ahyp:hlinkClr xmlns:ahyp="http://schemas.microsoft.com/office/drawing/2018/hyperlinkcolor" val="tx"/>
                    </a:ext>
                  </a:extLst>
                </a:hlinkClick>
              </a:rPr>
              <a:t>https://hbr.org/1998/05/evolution-and-revolution-as-organizations-grow</a:t>
            </a:r>
            <a:endParaRPr lang="en-GB" sz="1600" dirty="0">
              <a:solidFill>
                <a:schemeClr val="tx1">
                  <a:lumMod val="75000"/>
                  <a:lumOff val="25000"/>
                </a:schemeClr>
              </a:solidFill>
            </a:endParaRPr>
          </a:p>
          <a:p>
            <a:pPr>
              <a:lnSpc>
                <a:spcPct val="100000"/>
              </a:lnSpc>
            </a:pPr>
            <a:r>
              <a:rPr lang="en-US" sz="1600" dirty="0" err="1">
                <a:solidFill>
                  <a:schemeClr val="tx1">
                    <a:lumMod val="75000"/>
                    <a:lumOff val="25000"/>
                  </a:schemeClr>
                </a:solidFill>
              </a:rPr>
              <a:t>Storey</a:t>
            </a:r>
            <a:r>
              <a:rPr lang="en-US" sz="1600" dirty="0">
                <a:solidFill>
                  <a:schemeClr val="tx1">
                    <a:lumMod val="75000"/>
                    <a:lumOff val="25000"/>
                  </a:schemeClr>
                </a:solidFill>
              </a:rPr>
              <a:t>, D. J. (2016). Understanding The Small Business Sector. Routledge.</a:t>
            </a:r>
          </a:p>
          <a:p>
            <a:pPr>
              <a:lnSpc>
                <a:spcPct val="100000"/>
              </a:lnSpc>
            </a:pPr>
            <a:r>
              <a:rPr lang="en-US" sz="1600" dirty="0">
                <a:solidFill>
                  <a:schemeClr val="tx1">
                    <a:lumMod val="75000"/>
                    <a:lumOff val="25000"/>
                  </a:schemeClr>
                </a:solidFill>
              </a:rPr>
              <a:t>ANNUAL REPORT ON EUROPEAN SMEs 2015/201. Retrieved from </a:t>
            </a:r>
            <a:r>
              <a:rPr lang="en-US" sz="1600" dirty="0">
                <a:solidFill>
                  <a:schemeClr val="tx1">
                    <a:lumMod val="75000"/>
                    <a:lumOff val="25000"/>
                  </a:schemeClr>
                </a:solidFill>
                <a:hlinkClick r:id="rId3">
                  <a:extLst>
                    <a:ext uri="{A12FA001-AC4F-418D-AE19-62706E023703}">
                      <ahyp:hlinkClr xmlns:ahyp="http://schemas.microsoft.com/office/drawing/2018/hyperlinkcolor" val="tx"/>
                    </a:ext>
                  </a:extLst>
                </a:hlinkClick>
              </a:rPr>
              <a:t>http://ec.europa.eu/DocsRoom/documents/21251/attachments/4/translations/en/renditions/native</a:t>
            </a:r>
            <a:endParaRPr lang="en-US" sz="1600" dirty="0">
              <a:solidFill>
                <a:schemeClr val="tx1">
                  <a:lumMod val="75000"/>
                  <a:lumOff val="25000"/>
                </a:schemeClr>
              </a:solidFill>
            </a:endParaRPr>
          </a:p>
          <a:p>
            <a:pPr>
              <a:lnSpc>
                <a:spcPct val="100000"/>
              </a:lnSpc>
            </a:pPr>
            <a:endParaRPr lang="en-US" sz="1600" dirty="0">
              <a:solidFill>
                <a:schemeClr val="tx1">
                  <a:lumMod val="75000"/>
                  <a:lumOff val="25000"/>
                </a:schemeClr>
              </a:solidFill>
            </a:endParaRPr>
          </a:p>
          <a:p>
            <a:pPr>
              <a:lnSpc>
                <a:spcPct val="100000"/>
              </a:lnSpc>
            </a:pPr>
            <a:endParaRPr lang="en-US" sz="1600" dirty="0">
              <a:solidFill>
                <a:schemeClr val="tx1">
                  <a:lumMod val="75000"/>
                  <a:lumOff val="25000"/>
                </a:schemeClr>
              </a:solidFill>
            </a:endParaRPr>
          </a:p>
          <a:p>
            <a:pPr>
              <a:lnSpc>
                <a:spcPct val="100000"/>
              </a:lnSpc>
            </a:pPr>
            <a:endParaRPr lang="en-US" sz="1600" dirty="0">
              <a:solidFill>
                <a:schemeClr val="tx1">
                  <a:lumMod val="75000"/>
                  <a:lumOff val="25000"/>
                </a:schemeClr>
              </a:solidFill>
            </a:endParaRPr>
          </a:p>
          <a:p>
            <a:pPr>
              <a:lnSpc>
                <a:spcPct val="100000"/>
              </a:lnSpc>
            </a:pPr>
            <a:endParaRPr lang="en-GB" sz="1600" dirty="0">
              <a:solidFill>
                <a:schemeClr val="tx1">
                  <a:lumMod val="75000"/>
                  <a:lumOff val="25000"/>
                </a:schemeClr>
              </a:solidFill>
              <a:effectLst/>
            </a:endParaRPr>
          </a:p>
        </p:txBody>
      </p:sp>
    </p:spTree>
    <p:extLst>
      <p:ext uri="{BB962C8B-B14F-4D97-AF65-F5344CB8AC3E}">
        <p14:creationId xmlns:p14="http://schemas.microsoft.com/office/powerpoint/2010/main" val="418326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9" y="103188"/>
            <a:ext cx="11353800" cy="1325563"/>
          </a:xfrm>
        </p:spPr>
        <p:txBody>
          <a:bodyPr/>
          <a:lstStyle/>
          <a:p>
            <a:r>
              <a:rPr lang="en-US" dirty="0" err="1"/>
              <a:t>Organisational</a:t>
            </a:r>
            <a:r>
              <a:rPr lang="en-US" dirty="0"/>
              <a:t> Practices in the Phases of Growth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5514845"/>
              </p:ext>
            </p:extLst>
          </p:nvPr>
        </p:nvGraphicFramePr>
        <p:xfrm>
          <a:off x="668867" y="1107018"/>
          <a:ext cx="10515600" cy="5219054"/>
        </p:xfrm>
        <a:graphic>
          <a:graphicData uri="http://schemas.openxmlformats.org/drawingml/2006/table">
            <a:tbl>
              <a:tblPr firstRow="1" bandRow="1">
                <a:tableStyleId>{93296810-A885-4BE3-A3E7-6D5BEEA58F35}</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752600">
                  <a:extLst>
                    <a:ext uri="{9D8B030D-6E8A-4147-A177-3AD203B41FA5}">
                      <a16:colId xmlns:a16="http://schemas.microsoft.com/office/drawing/2014/main" val="20005"/>
                    </a:ext>
                  </a:extLst>
                </a:gridCol>
              </a:tblGrid>
              <a:tr h="609367">
                <a:tc>
                  <a:txBody>
                    <a:bodyPr/>
                    <a:lstStyle/>
                    <a:p>
                      <a:r>
                        <a:rPr lang="en-GB" sz="1800" noProof="0"/>
                        <a:t>Category</a:t>
                      </a:r>
                      <a:endParaRPr lang="en-GB" sz="1800" b="0" i="0" noProof="0">
                        <a:latin typeface="Calibri" panose="020F0502020204030204" pitchFamily="34" charset="0"/>
                      </a:endParaRPr>
                    </a:p>
                  </a:txBody>
                  <a:tcPr/>
                </a:tc>
                <a:tc>
                  <a:txBody>
                    <a:bodyPr/>
                    <a:lstStyle/>
                    <a:p>
                      <a:r>
                        <a:rPr lang="en-GB" sz="1800" noProof="0"/>
                        <a:t>Phase 1</a:t>
                      </a:r>
                    </a:p>
                    <a:p>
                      <a:r>
                        <a:rPr lang="en-GB" sz="1800" noProof="0"/>
                        <a:t>Creativity</a:t>
                      </a:r>
                      <a:endParaRPr lang="en-GB" sz="1800" b="0" i="0" noProof="0">
                        <a:latin typeface="Calibri" panose="020F0502020204030204" pitchFamily="34" charset="0"/>
                      </a:endParaRPr>
                    </a:p>
                  </a:txBody>
                  <a:tcPr/>
                </a:tc>
                <a:tc>
                  <a:txBody>
                    <a:bodyPr/>
                    <a:lstStyle/>
                    <a:p>
                      <a:r>
                        <a:rPr lang="en-GB" sz="1800" noProof="0"/>
                        <a:t>Phase 2</a:t>
                      </a:r>
                    </a:p>
                    <a:p>
                      <a:r>
                        <a:rPr lang="en-GB" sz="1800" noProof="0"/>
                        <a:t>Direction</a:t>
                      </a:r>
                      <a:endParaRPr lang="en-GB" sz="1800" b="0" i="0" noProof="0">
                        <a:latin typeface="Calibri" panose="020F0502020204030204" pitchFamily="34" charset="0"/>
                      </a:endParaRPr>
                    </a:p>
                  </a:txBody>
                  <a:tcPr/>
                </a:tc>
                <a:tc>
                  <a:txBody>
                    <a:bodyPr/>
                    <a:lstStyle/>
                    <a:p>
                      <a:r>
                        <a:rPr lang="en-GB" sz="1800" noProof="0"/>
                        <a:t>Phase 3</a:t>
                      </a:r>
                      <a:r>
                        <a:rPr lang="en-GB" sz="1800" baseline="0" noProof="0"/>
                        <a:t> </a:t>
                      </a:r>
                      <a:r>
                        <a:rPr lang="en-GB" sz="1800" noProof="0"/>
                        <a:t>Delegation</a:t>
                      </a:r>
                      <a:endParaRPr lang="en-GB" sz="1800" b="0" i="0" noProof="0">
                        <a:latin typeface="Calibri" panose="020F0502020204030204" pitchFamily="34" charset="0"/>
                      </a:endParaRPr>
                    </a:p>
                  </a:txBody>
                  <a:tcPr/>
                </a:tc>
                <a:tc>
                  <a:txBody>
                    <a:bodyPr/>
                    <a:lstStyle/>
                    <a:p>
                      <a:r>
                        <a:rPr lang="en-GB" sz="1800" noProof="0"/>
                        <a:t>Phase 4</a:t>
                      </a:r>
                    </a:p>
                    <a:p>
                      <a:r>
                        <a:rPr lang="en-GB" sz="1800" noProof="0"/>
                        <a:t>Coordination</a:t>
                      </a:r>
                      <a:endParaRPr lang="en-GB" sz="1800" b="0" i="0" noProof="0">
                        <a:latin typeface="Calibri" panose="020F0502020204030204" pitchFamily="34" charset="0"/>
                      </a:endParaRPr>
                    </a:p>
                  </a:txBody>
                  <a:tcPr/>
                </a:tc>
                <a:tc>
                  <a:txBody>
                    <a:bodyPr/>
                    <a:lstStyle/>
                    <a:p>
                      <a:r>
                        <a:rPr lang="en-GB" sz="1800" noProof="0"/>
                        <a:t>Phase 5</a:t>
                      </a:r>
                    </a:p>
                    <a:p>
                      <a:r>
                        <a:rPr lang="en-GB" sz="1800" noProof="0"/>
                        <a:t>Collaboration</a:t>
                      </a:r>
                      <a:endParaRPr lang="en-GB" sz="1800" b="0" i="0" noProof="0">
                        <a:latin typeface="Calibri" panose="020F0502020204030204" pitchFamily="34" charset="0"/>
                      </a:endParaRPr>
                    </a:p>
                  </a:txBody>
                  <a:tcPr/>
                </a:tc>
                <a:extLst>
                  <a:ext uri="{0D108BD9-81ED-4DB2-BD59-A6C34878D82A}">
                    <a16:rowId xmlns:a16="http://schemas.microsoft.com/office/drawing/2014/main" val="10000"/>
                  </a:ext>
                </a:extLst>
              </a:tr>
              <a:tr h="797112">
                <a:tc>
                  <a:txBody>
                    <a:bodyPr/>
                    <a:lstStyle/>
                    <a:p>
                      <a:r>
                        <a:rPr lang="en-GB" sz="1800" noProof="0"/>
                        <a:t>Management Focus</a:t>
                      </a:r>
                      <a:endParaRPr lang="en-GB" sz="1800" b="0" i="0" noProof="0">
                        <a:latin typeface="Calibri" panose="020F0502020204030204" pitchFamily="34" charset="0"/>
                      </a:endParaRPr>
                    </a:p>
                  </a:txBody>
                  <a:tcPr/>
                </a:tc>
                <a:tc>
                  <a:txBody>
                    <a:bodyPr/>
                    <a:lstStyle/>
                    <a:p>
                      <a:r>
                        <a:rPr lang="en-GB" sz="1800" noProof="0"/>
                        <a:t>Make and sell</a:t>
                      </a:r>
                      <a:endParaRPr lang="en-GB" sz="1800" b="0" i="0" noProof="0">
                        <a:latin typeface="Calibri" panose="020F0502020204030204" pitchFamily="34" charset="0"/>
                      </a:endParaRPr>
                    </a:p>
                  </a:txBody>
                  <a:tcPr/>
                </a:tc>
                <a:tc>
                  <a:txBody>
                    <a:bodyPr/>
                    <a:lstStyle/>
                    <a:p>
                      <a:r>
                        <a:rPr lang="en-GB" sz="1800" noProof="0"/>
                        <a:t>Efficiency of operations</a:t>
                      </a:r>
                      <a:endParaRPr lang="en-GB" sz="1800" b="0" i="0" noProof="0">
                        <a:latin typeface="Calibri" panose="020F0502020204030204" pitchFamily="34" charset="0"/>
                      </a:endParaRPr>
                    </a:p>
                  </a:txBody>
                  <a:tcPr/>
                </a:tc>
                <a:tc>
                  <a:txBody>
                    <a:bodyPr/>
                    <a:lstStyle/>
                    <a:p>
                      <a:r>
                        <a:rPr lang="en-GB" sz="1800" noProof="0"/>
                        <a:t>Expansion of market</a:t>
                      </a:r>
                      <a:endParaRPr lang="en-GB" sz="1800" b="0" i="0" noProof="0">
                        <a:latin typeface="Calibri" panose="020F0502020204030204" pitchFamily="34" charset="0"/>
                      </a:endParaRPr>
                    </a:p>
                  </a:txBody>
                  <a:tcPr/>
                </a:tc>
                <a:tc>
                  <a:txBody>
                    <a:bodyPr/>
                    <a:lstStyle/>
                    <a:p>
                      <a:r>
                        <a:rPr lang="en-GB" sz="1800" noProof="0"/>
                        <a:t>Consolidation of organization</a:t>
                      </a:r>
                      <a:endParaRPr lang="en-GB" sz="1800" b="0" i="0" noProof="0">
                        <a:latin typeface="Calibri" panose="020F0502020204030204" pitchFamily="34" charset="0"/>
                      </a:endParaRPr>
                    </a:p>
                  </a:txBody>
                  <a:tcPr/>
                </a:tc>
                <a:tc>
                  <a:txBody>
                    <a:bodyPr/>
                    <a:lstStyle/>
                    <a:p>
                      <a:r>
                        <a:rPr lang="en-GB" sz="1800" noProof="0"/>
                        <a:t>Problem</a:t>
                      </a:r>
                      <a:r>
                        <a:rPr lang="en-GB" sz="1800" baseline="0" noProof="0"/>
                        <a:t> solving and innovation</a:t>
                      </a:r>
                      <a:endParaRPr lang="en-GB" sz="1800" b="0" i="0" noProof="0">
                        <a:latin typeface="Calibri" panose="020F0502020204030204" pitchFamily="34" charset="0"/>
                      </a:endParaRPr>
                    </a:p>
                  </a:txBody>
                  <a:tcPr/>
                </a:tc>
                <a:extLst>
                  <a:ext uri="{0D108BD9-81ED-4DB2-BD59-A6C34878D82A}">
                    <a16:rowId xmlns:a16="http://schemas.microsoft.com/office/drawing/2014/main" val="10001"/>
                  </a:ext>
                </a:extLst>
              </a:tr>
              <a:tr h="870525">
                <a:tc>
                  <a:txBody>
                    <a:bodyPr/>
                    <a:lstStyle/>
                    <a:p>
                      <a:r>
                        <a:rPr lang="en-GB" sz="1800" noProof="0"/>
                        <a:t>Organisational Structure</a:t>
                      </a:r>
                      <a:endParaRPr lang="en-GB" sz="1800" b="0" i="0" noProof="0">
                        <a:latin typeface="Calibri" panose="020F0502020204030204" pitchFamily="34" charset="0"/>
                      </a:endParaRPr>
                    </a:p>
                  </a:txBody>
                  <a:tcPr/>
                </a:tc>
                <a:tc>
                  <a:txBody>
                    <a:bodyPr/>
                    <a:lstStyle/>
                    <a:p>
                      <a:r>
                        <a:rPr lang="en-GB" sz="1800" noProof="0"/>
                        <a:t>Informal</a:t>
                      </a:r>
                      <a:endParaRPr lang="en-GB" sz="1800" b="0" i="0" noProof="0">
                        <a:latin typeface="Calibri" panose="020F0502020204030204" pitchFamily="34" charset="0"/>
                      </a:endParaRPr>
                    </a:p>
                  </a:txBody>
                  <a:tcPr/>
                </a:tc>
                <a:tc>
                  <a:txBody>
                    <a:bodyPr/>
                    <a:lstStyle/>
                    <a:p>
                      <a:r>
                        <a:rPr lang="en-GB" sz="1800" noProof="0"/>
                        <a:t>Centralised</a:t>
                      </a:r>
                      <a:r>
                        <a:rPr lang="en-GB" sz="1800" baseline="0" noProof="0"/>
                        <a:t> and functional</a:t>
                      </a:r>
                      <a:endParaRPr lang="en-GB" sz="1800" b="0" i="0" noProof="0">
                        <a:latin typeface="Calibri" panose="020F0502020204030204" pitchFamily="34" charset="0"/>
                      </a:endParaRPr>
                    </a:p>
                  </a:txBody>
                  <a:tcPr/>
                </a:tc>
                <a:tc>
                  <a:txBody>
                    <a:bodyPr/>
                    <a:lstStyle/>
                    <a:p>
                      <a:r>
                        <a:rPr lang="en-GB" sz="1800" noProof="0"/>
                        <a:t>Decentralised and geographical</a:t>
                      </a:r>
                      <a:endParaRPr lang="en-GB" sz="1800" b="0" i="0" noProof="0">
                        <a:latin typeface="Calibri" panose="020F0502020204030204" pitchFamily="34" charset="0"/>
                      </a:endParaRPr>
                    </a:p>
                  </a:txBody>
                  <a:tcPr/>
                </a:tc>
                <a:tc>
                  <a:txBody>
                    <a:bodyPr/>
                    <a:lstStyle/>
                    <a:p>
                      <a:r>
                        <a:rPr lang="en-GB" sz="1800" noProof="0"/>
                        <a:t>Line staff</a:t>
                      </a:r>
                      <a:r>
                        <a:rPr lang="en-GB" sz="1800" baseline="0" noProof="0"/>
                        <a:t> and product groups</a:t>
                      </a:r>
                      <a:endParaRPr lang="en-GB" sz="1800" b="0" i="0" noProof="0">
                        <a:latin typeface="Calibri" panose="020F0502020204030204" pitchFamily="34" charset="0"/>
                      </a:endParaRPr>
                    </a:p>
                  </a:txBody>
                  <a:tcPr/>
                </a:tc>
                <a:tc>
                  <a:txBody>
                    <a:bodyPr/>
                    <a:lstStyle/>
                    <a:p>
                      <a:r>
                        <a:rPr lang="en-GB" sz="1800" noProof="0"/>
                        <a:t>Matrix</a:t>
                      </a:r>
                      <a:r>
                        <a:rPr lang="en-GB" sz="1800" baseline="0" noProof="0"/>
                        <a:t> of teams</a:t>
                      </a:r>
                      <a:endParaRPr lang="en-GB" sz="1800" b="0" i="0" noProof="0">
                        <a:latin typeface="Calibri" panose="020F0502020204030204" pitchFamily="34" charset="0"/>
                      </a:endParaRPr>
                    </a:p>
                  </a:txBody>
                  <a:tcPr/>
                </a:tc>
                <a:extLst>
                  <a:ext uri="{0D108BD9-81ED-4DB2-BD59-A6C34878D82A}">
                    <a16:rowId xmlns:a16="http://schemas.microsoft.com/office/drawing/2014/main" val="10002"/>
                  </a:ext>
                </a:extLst>
              </a:tr>
              <a:tr h="1038662">
                <a:tc>
                  <a:txBody>
                    <a:bodyPr/>
                    <a:lstStyle/>
                    <a:p>
                      <a:r>
                        <a:rPr lang="en-GB" sz="1800" noProof="0"/>
                        <a:t>Top Management Style</a:t>
                      </a:r>
                      <a:endParaRPr lang="en-GB" sz="1800" b="0" i="0" noProof="0">
                        <a:latin typeface="Calibri" panose="020F0502020204030204" pitchFamily="34" charset="0"/>
                      </a:endParaRPr>
                    </a:p>
                  </a:txBody>
                  <a:tcPr/>
                </a:tc>
                <a:tc>
                  <a:txBody>
                    <a:bodyPr/>
                    <a:lstStyle/>
                    <a:p>
                      <a:r>
                        <a:rPr lang="en-GB" sz="1800" noProof="0"/>
                        <a:t>Individualistic</a:t>
                      </a:r>
                      <a:r>
                        <a:rPr lang="en-GB" sz="1800" baseline="0" noProof="0"/>
                        <a:t> and entrepreneurial</a:t>
                      </a:r>
                      <a:endParaRPr lang="en-GB" sz="1800" b="0" i="0" noProof="0">
                        <a:latin typeface="Calibri" panose="020F0502020204030204" pitchFamily="34" charset="0"/>
                      </a:endParaRPr>
                    </a:p>
                  </a:txBody>
                  <a:tcPr/>
                </a:tc>
                <a:tc>
                  <a:txBody>
                    <a:bodyPr/>
                    <a:lstStyle/>
                    <a:p>
                      <a:r>
                        <a:rPr lang="en-GB" sz="1800" noProof="0"/>
                        <a:t>Directive</a:t>
                      </a:r>
                      <a:endParaRPr lang="en-GB" sz="1800" b="0" i="0" noProof="0">
                        <a:latin typeface="Calibri" panose="020F0502020204030204" pitchFamily="34" charset="0"/>
                      </a:endParaRPr>
                    </a:p>
                  </a:txBody>
                  <a:tcPr/>
                </a:tc>
                <a:tc>
                  <a:txBody>
                    <a:bodyPr/>
                    <a:lstStyle/>
                    <a:p>
                      <a:r>
                        <a:rPr lang="en-GB" sz="1800" noProof="0"/>
                        <a:t>Delegative</a:t>
                      </a:r>
                      <a:endParaRPr lang="en-GB" sz="1800" b="0" i="0" noProof="0">
                        <a:latin typeface="Calibri" panose="020F0502020204030204" pitchFamily="34" charset="0"/>
                      </a:endParaRPr>
                    </a:p>
                  </a:txBody>
                  <a:tcPr/>
                </a:tc>
                <a:tc>
                  <a:txBody>
                    <a:bodyPr/>
                    <a:lstStyle/>
                    <a:p>
                      <a:r>
                        <a:rPr lang="en-GB" sz="1800" noProof="0" dirty="0"/>
                        <a:t>Watchdog</a:t>
                      </a:r>
                      <a:endParaRPr lang="en-GB" sz="1800" b="0" i="0" noProof="0" dirty="0">
                        <a:latin typeface="Calibri" panose="020F0502020204030204" pitchFamily="34" charset="0"/>
                      </a:endParaRPr>
                    </a:p>
                  </a:txBody>
                  <a:tcPr/>
                </a:tc>
                <a:tc>
                  <a:txBody>
                    <a:bodyPr/>
                    <a:lstStyle/>
                    <a:p>
                      <a:r>
                        <a:rPr lang="en-GB" sz="1800" noProof="0"/>
                        <a:t>Participative</a:t>
                      </a:r>
                      <a:endParaRPr lang="en-GB" sz="1800" b="0" i="0" noProof="0">
                        <a:latin typeface="Calibri" panose="020F0502020204030204" pitchFamily="34" charset="0"/>
                      </a:endParaRPr>
                    </a:p>
                  </a:txBody>
                  <a:tcPr/>
                </a:tc>
                <a:extLst>
                  <a:ext uri="{0D108BD9-81ED-4DB2-BD59-A6C34878D82A}">
                    <a16:rowId xmlns:a16="http://schemas.microsoft.com/office/drawing/2014/main" val="10003"/>
                  </a:ext>
                </a:extLst>
              </a:tr>
              <a:tr h="870525">
                <a:tc>
                  <a:txBody>
                    <a:bodyPr/>
                    <a:lstStyle/>
                    <a:p>
                      <a:r>
                        <a:rPr lang="en-GB" sz="1800" noProof="0"/>
                        <a:t>Control System</a:t>
                      </a:r>
                      <a:endParaRPr lang="en-GB" sz="1800" b="0" i="0" noProof="0">
                        <a:latin typeface="Calibri" panose="020F0502020204030204" pitchFamily="34" charset="0"/>
                      </a:endParaRPr>
                    </a:p>
                  </a:txBody>
                  <a:tcPr/>
                </a:tc>
                <a:tc>
                  <a:txBody>
                    <a:bodyPr/>
                    <a:lstStyle/>
                    <a:p>
                      <a:r>
                        <a:rPr lang="en-GB" sz="1800" noProof="0"/>
                        <a:t>Market results</a:t>
                      </a:r>
                      <a:endParaRPr lang="en-GB" sz="1800" b="0" i="0" noProof="0">
                        <a:latin typeface="Calibri" panose="020F0502020204030204" pitchFamily="34" charset="0"/>
                      </a:endParaRPr>
                    </a:p>
                  </a:txBody>
                  <a:tcPr/>
                </a:tc>
                <a:tc>
                  <a:txBody>
                    <a:bodyPr/>
                    <a:lstStyle/>
                    <a:p>
                      <a:r>
                        <a:rPr lang="en-GB" sz="1800" noProof="0"/>
                        <a:t>Standards and cost</a:t>
                      </a:r>
                      <a:r>
                        <a:rPr lang="en-GB" sz="1800" baseline="0" noProof="0"/>
                        <a:t> centers</a:t>
                      </a:r>
                      <a:endParaRPr lang="en-GB" sz="1800" b="0" i="0" noProof="0">
                        <a:latin typeface="Calibri" panose="020F0502020204030204" pitchFamily="34" charset="0"/>
                      </a:endParaRPr>
                    </a:p>
                  </a:txBody>
                  <a:tcPr/>
                </a:tc>
                <a:tc>
                  <a:txBody>
                    <a:bodyPr/>
                    <a:lstStyle/>
                    <a:p>
                      <a:r>
                        <a:rPr lang="en-GB" sz="1800" noProof="0"/>
                        <a:t>Reports and profit centers</a:t>
                      </a:r>
                      <a:endParaRPr lang="en-GB" sz="1800" b="0" i="0" noProof="0">
                        <a:latin typeface="Calibri" panose="020F0502020204030204" pitchFamily="34" charset="0"/>
                      </a:endParaRPr>
                    </a:p>
                  </a:txBody>
                  <a:tcPr/>
                </a:tc>
                <a:tc>
                  <a:txBody>
                    <a:bodyPr/>
                    <a:lstStyle/>
                    <a:p>
                      <a:r>
                        <a:rPr lang="en-GB" sz="1800" noProof="0"/>
                        <a:t>Plans and investment centers</a:t>
                      </a:r>
                      <a:endParaRPr lang="en-GB" sz="1800" b="0" i="0" noProof="0">
                        <a:latin typeface="Calibri" panose="020F0502020204030204" pitchFamily="34" charset="0"/>
                      </a:endParaRPr>
                    </a:p>
                  </a:txBody>
                  <a:tcPr/>
                </a:tc>
                <a:tc>
                  <a:txBody>
                    <a:bodyPr/>
                    <a:lstStyle/>
                    <a:p>
                      <a:r>
                        <a:rPr lang="en-GB" sz="1800" noProof="0"/>
                        <a:t>Mutual goal setting</a:t>
                      </a:r>
                      <a:endParaRPr lang="en-GB" sz="1800" b="0" i="0" noProof="0">
                        <a:latin typeface="Calibri" panose="020F0502020204030204" pitchFamily="34" charset="0"/>
                      </a:endParaRPr>
                    </a:p>
                  </a:txBody>
                  <a:tcPr/>
                </a:tc>
                <a:extLst>
                  <a:ext uri="{0D108BD9-81ED-4DB2-BD59-A6C34878D82A}">
                    <a16:rowId xmlns:a16="http://schemas.microsoft.com/office/drawing/2014/main" val="10004"/>
                  </a:ext>
                </a:extLst>
              </a:tr>
              <a:tr h="870525">
                <a:tc>
                  <a:txBody>
                    <a:bodyPr/>
                    <a:lstStyle/>
                    <a:p>
                      <a:r>
                        <a:rPr lang="en-GB" sz="1800" noProof="0"/>
                        <a:t>Management Reward Emphasis</a:t>
                      </a:r>
                      <a:endParaRPr lang="en-GB" sz="1800" b="0" i="0" noProof="0">
                        <a:latin typeface="Calibri" panose="020F0502020204030204" pitchFamily="34" charset="0"/>
                      </a:endParaRPr>
                    </a:p>
                  </a:txBody>
                  <a:tcPr/>
                </a:tc>
                <a:tc>
                  <a:txBody>
                    <a:bodyPr/>
                    <a:lstStyle/>
                    <a:p>
                      <a:r>
                        <a:rPr lang="en-GB" sz="1800" noProof="0"/>
                        <a:t>Ownership</a:t>
                      </a:r>
                      <a:endParaRPr lang="en-GB" sz="1800" b="0" i="0" noProof="0">
                        <a:latin typeface="Calibri" panose="020F0502020204030204" pitchFamily="34" charset="0"/>
                      </a:endParaRPr>
                    </a:p>
                  </a:txBody>
                  <a:tcPr/>
                </a:tc>
                <a:tc>
                  <a:txBody>
                    <a:bodyPr/>
                    <a:lstStyle/>
                    <a:p>
                      <a:r>
                        <a:rPr lang="en-GB" sz="1800" noProof="0"/>
                        <a:t>Salary</a:t>
                      </a:r>
                      <a:r>
                        <a:rPr lang="en-GB" sz="1800" baseline="0" noProof="0"/>
                        <a:t> and merit increases</a:t>
                      </a:r>
                      <a:endParaRPr lang="en-GB" sz="1800" b="0" i="0" noProof="0">
                        <a:latin typeface="Calibri" panose="020F0502020204030204" pitchFamily="34" charset="0"/>
                      </a:endParaRPr>
                    </a:p>
                  </a:txBody>
                  <a:tcPr/>
                </a:tc>
                <a:tc>
                  <a:txBody>
                    <a:bodyPr/>
                    <a:lstStyle/>
                    <a:p>
                      <a:r>
                        <a:rPr lang="en-GB" sz="1800" noProof="0"/>
                        <a:t>Individual bonus</a:t>
                      </a:r>
                      <a:endParaRPr lang="en-GB" sz="1800" b="0" i="0" noProof="0">
                        <a:latin typeface="Calibri" panose="020F0502020204030204" pitchFamily="34" charset="0"/>
                      </a:endParaRPr>
                    </a:p>
                  </a:txBody>
                  <a:tcPr/>
                </a:tc>
                <a:tc>
                  <a:txBody>
                    <a:bodyPr/>
                    <a:lstStyle/>
                    <a:p>
                      <a:r>
                        <a:rPr lang="en-GB" sz="1800" noProof="0"/>
                        <a:t>Profit sharing and stock options</a:t>
                      </a:r>
                      <a:endParaRPr lang="en-GB" sz="1800" b="0" i="0" noProof="0">
                        <a:latin typeface="Calibri" panose="020F0502020204030204" pitchFamily="34" charset="0"/>
                      </a:endParaRPr>
                    </a:p>
                  </a:txBody>
                  <a:tcPr/>
                </a:tc>
                <a:tc>
                  <a:txBody>
                    <a:bodyPr/>
                    <a:lstStyle/>
                    <a:p>
                      <a:r>
                        <a:rPr lang="en-GB" sz="1800" noProof="0" dirty="0"/>
                        <a:t>Team bonus</a:t>
                      </a:r>
                      <a:endParaRPr lang="en-GB" sz="1800" b="0" i="0" noProof="0" dirty="0">
                        <a:latin typeface="Calibri" panose="020F0502020204030204" pitchFamily="34" charset="0"/>
                      </a:endParaRP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10598679" y="6305108"/>
            <a:ext cx="1593321" cy="369332"/>
          </a:xfrm>
          <a:prstGeom prst="rect">
            <a:avLst/>
          </a:prstGeom>
          <a:noFill/>
        </p:spPr>
        <p:txBody>
          <a:bodyPr wrap="none" rtlCol="0">
            <a:spAutoFit/>
          </a:bodyPr>
          <a:lstStyle/>
          <a:p>
            <a:r>
              <a:rPr lang="en-US" dirty="0">
                <a:latin typeface="Calibri" panose="020F0502020204030204" pitchFamily="34" charset="0"/>
              </a:rPr>
              <a:t>(Greiner, 1998)</a:t>
            </a:r>
          </a:p>
        </p:txBody>
      </p:sp>
    </p:spTree>
    <p:extLst>
      <p:ext uri="{BB962C8B-B14F-4D97-AF65-F5344CB8AC3E}">
        <p14:creationId xmlns:p14="http://schemas.microsoft.com/office/powerpoint/2010/main" val="3875627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Decline</a:t>
            </a:r>
            <a:br>
              <a:rPr lang="en-US" dirty="0"/>
            </a:br>
            <a:r>
              <a:rPr lang="en-US" dirty="0"/>
              <a:t>or liquidate?</a:t>
            </a:r>
          </a:p>
        </p:txBody>
      </p:sp>
      <p:pic>
        <p:nvPicPr>
          <p:cNvPr id="4" name="Content Placeholder 3"/>
          <p:cNvPicPr>
            <a:picLocks noGrp="1" noChangeAspect="1"/>
          </p:cNvPicPr>
          <p:nvPr>
            <p:ph idx="1"/>
          </p:nvPr>
        </p:nvPicPr>
        <p:blipFill>
          <a:blip r:embed="rId3"/>
          <a:stretch>
            <a:fillRect/>
          </a:stretch>
        </p:blipFill>
        <p:spPr>
          <a:xfrm>
            <a:off x="5489819" y="150607"/>
            <a:ext cx="5233361" cy="6176963"/>
          </a:xfrm>
          <a:prstGeom prst="rect">
            <a:avLst/>
          </a:prstGeom>
        </p:spPr>
      </p:pic>
      <p:sp>
        <p:nvSpPr>
          <p:cNvPr id="5" name="TextBox 4">
            <a:extLst>
              <a:ext uri="{FF2B5EF4-FFF2-40B4-BE49-F238E27FC236}">
                <a16:creationId xmlns:a16="http://schemas.microsoft.com/office/drawing/2014/main" id="{D1DA59C8-98ED-46ED-AEB4-65FCBCE931FB}"/>
              </a:ext>
            </a:extLst>
          </p:cNvPr>
          <p:cNvSpPr txBox="1"/>
          <p:nvPr/>
        </p:nvSpPr>
        <p:spPr>
          <a:xfrm>
            <a:off x="10598679" y="5937762"/>
            <a:ext cx="1593321" cy="369332"/>
          </a:xfrm>
          <a:prstGeom prst="rect">
            <a:avLst/>
          </a:prstGeom>
          <a:noFill/>
        </p:spPr>
        <p:txBody>
          <a:bodyPr wrap="none" rtlCol="0">
            <a:spAutoFit/>
          </a:bodyPr>
          <a:lstStyle/>
          <a:p>
            <a:r>
              <a:rPr lang="en-US" dirty="0">
                <a:latin typeface="Calibri" panose="020F0502020204030204" pitchFamily="34" charset="0"/>
              </a:rPr>
              <a:t>(Greiner, 1998)</a:t>
            </a:r>
          </a:p>
        </p:txBody>
      </p:sp>
    </p:spTree>
    <p:extLst>
      <p:ext uri="{BB962C8B-B14F-4D97-AF65-F5344CB8AC3E}">
        <p14:creationId xmlns:p14="http://schemas.microsoft.com/office/powerpoint/2010/main" val="273493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Stages of Growth for Small Businesses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9876370"/>
              </p:ext>
            </p:extLst>
          </p:nvPr>
        </p:nvGraphicFramePr>
        <p:xfrm>
          <a:off x="347134" y="1483596"/>
          <a:ext cx="11235267" cy="4236720"/>
        </p:xfrm>
        <a:graphic>
          <a:graphicData uri="http://schemas.openxmlformats.org/drawingml/2006/table">
            <a:tbl>
              <a:tblPr firstRow="1" bandRow="1">
                <a:tableStyleId>{93296810-A885-4BE3-A3E7-6D5BEEA58F35}</a:tableStyleId>
              </a:tblPr>
              <a:tblGrid>
                <a:gridCol w="2808817">
                  <a:extLst>
                    <a:ext uri="{9D8B030D-6E8A-4147-A177-3AD203B41FA5}">
                      <a16:colId xmlns:a16="http://schemas.microsoft.com/office/drawing/2014/main" val="20000"/>
                    </a:ext>
                  </a:extLst>
                </a:gridCol>
                <a:gridCol w="2808817">
                  <a:extLst>
                    <a:ext uri="{9D8B030D-6E8A-4147-A177-3AD203B41FA5}">
                      <a16:colId xmlns:a16="http://schemas.microsoft.com/office/drawing/2014/main" val="20001"/>
                    </a:ext>
                  </a:extLst>
                </a:gridCol>
                <a:gridCol w="2567608">
                  <a:extLst>
                    <a:ext uri="{9D8B030D-6E8A-4147-A177-3AD203B41FA5}">
                      <a16:colId xmlns:a16="http://schemas.microsoft.com/office/drawing/2014/main" val="20002"/>
                    </a:ext>
                  </a:extLst>
                </a:gridCol>
                <a:gridCol w="3050025">
                  <a:extLst>
                    <a:ext uri="{9D8B030D-6E8A-4147-A177-3AD203B41FA5}">
                      <a16:colId xmlns:a16="http://schemas.microsoft.com/office/drawing/2014/main" val="20003"/>
                    </a:ext>
                  </a:extLst>
                </a:gridCol>
              </a:tblGrid>
              <a:tr h="370840">
                <a:tc>
                  <a:txBody>
                    <a:bodyPr/>
                    <a:lstStyle/>
                    <a:p>
                      <a:r>
                        <a:rPr lang="en-US" sz="2200" dirty="0"/>
                        <a:t>Stage</a:t>
                      </a:r>
                      <a:endParaRPr lang="en-US" sz="2200" b="0" i="0" dirty="0">
                        <a:latin typeface="Calibri" panose="020F0502020204030204" pitchFamily="34" charset="0"/>
                      </a:endParaRPr>
                    </a:p>
                  </a:txBody>
                  <a:tcPr/>
                </a:tc>
                <a:tc>
                  <a:txBody>
                    <a:bodyPr/>
                    <a:lstStyle/>
                    <a:p>
                      <a:r>
                        <a:rPr lang="en-US" sz="2200" dirty="0"/>
                        <a:t>Top Management Role</a:t>
                      </a:r>
                      <a:endParaRPr lang="en-US" sz="2200" b="0" i="0" dirty="0">
                        <a:latin typeface="Calibri" panose="020F0502020204030204" pitchFamily="34" charset="0"/>
                      </a:endParaRPr>
                    </a:p>
                  </a:txBody>
                  <a:tcPr/>
                </a:tc>
                <a:tc>
                  <a:txBody>
                    <a:bodyPr/>
                    <a:lstStyle/>
                    <a:p>
                      <a:r>
                        <a:rPr lang="en-US" sz="2200" dirty="0"/>
                        <a:t>Management</a:t>
                      </a:r>
                      <a:r>
                        <a:rPr lang="en-US" sz="2200" baseline="0" dirty="0"/>
                        <a:t> Style</a:t>
                      </a:r>
                      <a:endParaRPr lang="en-US" sz="2200" b="0" i="0" dirty="0">
                        <a:latin typeface="Calibri" panose="020F0502020204030204" pitchFamily="34" charset="0"/>
                      </a:endParaRPr>
                    </a:p>
                  </a:txBody>
                  <a:tcPr/>
                </a:tc>
                <a:tc>
                  <a:txBody>
                    <a:bodyPr/>
                    <a:lstStyle/>
                    <a:p>
                      <a:r>
                        <a:rPr lang="en-US" sz="2200"/>
                        <a:t>Organisational</a:t>
                      </a:r>
                      <a:r>
                        <a:rPr lang="en-US" sz="2200" dirty="0"/>
                        <a:t> Structure</a:t>
                      </a:r>
                      <a:endParaRPr lang="en-US" sz="2200" b="0" i="0" dirty="0">
                        <a:latin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r>
                        <a:rPr lang="en-US" sz="2200" dirty="0"/>
                        <a:t>1: Inception</a:t>
                      </a:r>
                      <a:endParaRPr lang="en-US" sz="2200" b="0" i="0" dirty="0">
                        <a:latin typeface="Calibri" panose="020F0502020204030204" pitchFamily="34" charset="0"/>
                      </a:endParaRPr>
                    </a:p>
                  </a:txBody>
                  <a:tcPr/>
                </a:tc>
                <a:tc>
                  <a:txBody>
                    <a:bodyPr/>
                    <a:lstStyle/>
                    <a:p>
                      <a:r>
                        <a:rPr lang="en-US" sz="2200" dirty="0"/>
                        <a:t>Direct supervision</a:t>
                      </a:r>
                      <a:endParaRPr lang="en-US" sz="2200" b="0" i="0" dirty="0">
                        <a:latin typeface="Calibri" panose="020F0502020204030204" pitchFamily="34" charset="0"/>
                      </a:endParaRPr>
                    </a:p>
                  </a:txBody>
                  <a:tcPr/>
                </a:tc>
                <a:tc>
                  <a:txBody>
                    <a:bodyPr/>
                    <a:lstStyle/>
                    <a:p>
                      <a:r>
                        <a:rPr lang="en-US" sz="2200" dirty="0"/>
                        <a:t>Entrepreneurial, individualistic</a:t>
                      </a:r>
                      <a:endParaRPr lang="en-US" sz="2200" b="0" i="0" dirty="0">
                        <a:latin typeface="Calibri" panose="020F0502020204030204" pitchFamily="34" charset="0"/>
                      </a:endParaRPr>
                    </a:p>
                  </a:txBody>
                  <a:tcPr/>
                </a:tc>
                <a:tc>
                  <a:txBody>
                    <a:bodyPr/>
                    <a:lstStyle/>
                    <a:p>
                      <a:r>
                        <a:rPr lang="en-US" sz="2200" dirty="0"/>
                        <a:t>Unstructured</a:t>
                      </a:r>
                      <a:endParaRPr lang="en-US" sz="2200" b="0" i="0" dirty="0">
                        <a:latin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en-US" sz="2200" dirty="0"/>
                        <a:t>2: Survival</a:t>
                      </a:r>
                      <a:endParaRPr lang="en-US" sz="2200" b="0" i="0" dirty="0">
                        <a:latin typeface="Calibri" panose="020F0502020204030204" pitchFamily="34" charset="0"/>
                      </a:endParaRPr>
                    </a:p>
                  </a:txBody>
                  <a:tcPr/>
                </a:tc>
                <a:tc>
                  <a:txBody>
                    <a:bodyPr/>
                    <a:lstStyle/>
                    <a:p>
                      <a:r>
                        <a:rPr lang="en-US" sz="2200" dirty="0"/>
                        <a:t>Supervised</a:t>
                      </a:r>
                      <a:r>
                        <a:rPr lang="en-US" sz="2200" baseline="0" dirty="0"/>
                        <a:t> supervision</a:t>
                      </a:r>
                      <a:endParaRPr lang="en-US" sz="2200" b="0" i="0" dirty="0">
                        <a:latin typeface="Calibri" panose="020F0502020204030204" pitchFamily="34" charset="0"/>
                      </a:endParaRPr>
                    </a:p>
                  </a:txBody>
                  <a:tcPr/>
                </a:tc>
                <a:tc>
                  <a:txBody>
                    <a:bodyPr/>
                    <a:lstStyle/>
                    <a:p>
                      <a:r>
                        <a:rPr lang="en-US" sz="2200" dirty="0"/>
                        <a:t>Entrepreneurial, administrative</a:t>
                      </a:r>
                      <a:endParaRPr lang="en-US" sz="2200" b="0" i="0" dirty="0">
                        <a:latin typeface="Calibri" panose="020F0502020204030204" pitchFamily="34" charset="0"/>
                      </a:endParaRPr>
                    </a:p>
                  </a:txBody>
                  <a:tcPr/>
                </a:tc>
                <a:tc>
                  <a:txBody>
                    <a:bodyPr/>
                    <a:lstStyle/>
                    <a:p>
                      <a:r>
                        <a:rPr lang="en-US" sz="2200" dirty="0"/>
                        <a:t>Simple</a:t>
                      </a:r>
                      <a:endParaRPr lang="en-US" sz="2200" b="0" i="0" dirty="0">
                        <a:latin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r>
                        <a:rPr lang="en-US" sz="2200" dirty="0"/>
                        <a:t>3: Growth</a:t>
                      </a:r>
                      <a:endParaRPr lang="en-US" sz="2200" b="0" i="0" dirty="0">
                        <a:latin typeface="Calibri" panose="020F0502020204030204" pitchFamily="34" charset="0"/>
                      </a:endParaRPr>
                    </a:p>
                  </a:txBody>
                  <a:tcPr/>
                </a:tc>
                <a:tc>
                  <a:txBody>
                    <a:bodyPr/>
                    <a:lstStyle/>
                    <a:p>
                      <a:r>
                        <a:rPr lang="en-US" sz="2200" dirty="0"/>
                        <a:t>Delegation/co-ordination</a:t>
                      </a:r>
                      <a:endParaRPr lang="en-US" sz="2200" b="0" i="0" dirty="0">
                        <a:latin typeface="Calibri" panose="020F0502020204030204" pitchFamily="34" charset="0"/>
                      </a:endParaRPr>
                    </a:p>
                  </a:txBody>
                  <a:tcPr/>
                </a:tc>
                <a:tc>
                  <a:txBody>
                    <a:bodyPr/>
                    <a:lstStyle/>
                    <a:p>
                      <a:r>
                        <a:rPr lang="en-US" sz="2200" dirty="0"/>
                        <a:t>Entrepreneurial, co-ordinate</a:t>
                      </a:r>
                      <a:endParaRPr lang="en-US" sz="2200" b="0" i="0" dirty="0">
                        <a:latin typeface="Calibri" panose="020F0502020204030204" pitchFamily="34" charset="0"/>
                      </a:endParaRPr>
                    </a:p>
                  </a:txBody>
                  <a:tcPr/>
                </a:tc>
                <a:tc>
                  <a:txBody>
                    <a:bodyPr/>
                    <a:lstStyle/>
                    <a:p>
                      <a:r>
                        <a:rPr lang="en-US" sz="2200" dirty="0"/>
                        <a:t>Functional, </a:t>
                      </a:r>
                      <a:r>
                        <a:rPr lang="en-US" sz="2200" dirty="0" err="1"/>
                        <a:t>centralised</a:t>
                      </a:r>
                      <a:endParaRPr lang="en-US" sz="2200" b="0" i="0" dirty="0">
                        <a:latin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r>
                        <a:rPr lang="en-US" sz="2200" dirty="0"/>
                        <a:t>4: Expansion</a:t>
                      </a:r>
                      <a:endParaRPr lang="en-US" sz="2200" b="0" i="0" dirty="0">
                        <a:latin typeface="Calibri" panose="020F0502020204030204" pitchFamily="34" charset="0"/>
                      </a:endParaRPr>
                    </a:p>
                  </a:txBody>
                  <a:tcPr/>
                </a:tc>
                <a:tc>
                  <a:txBody>
                    <a:bodyPr/>
                    <a:lstStyle/>
                    <a:p>
                      <a:r>
                        <a:rPr lang="en-US" sz="2200" dirty="0" err="1"/>
                        <a:t>Decentralisation</a:t>
                      </a:r>
                      <a:endParaRPr lang="en-US" sz="2200" b="0" i="0" dirty="0">
                        <a:latin typeface="Calibri" panose="020F0502020204030204" pitchFamily="34" charset="0"/>
                      </a:endParaRPr>
                    </a:p>
                  </a:txBody>
                  <a:tcPr/>
                </a:tc>
                <a:tc>
                  <a:txBody>
                    <a:bodyPr/>
                    <a:lstStyle/>
                    <a:p>
                      <a:r>
                        <a:rPr lang="en-US" sz="2200" dirty="0"/>
                        <a:t>Professional,</a:t>
                      </a:r>
                      <a:r>
                        <a:rPr lang="en-US" sz="2200" baseline="0" dirty="0"/>
                        <a:t> administrative</a:t>
                      </a:r>
                      <a:endParaRPr lang="en-US" sz="2200" b="0" i="0" dirty="0">
                        <a:latin typeface="Calibri" panose="020F0502020204030204" pitchFamily="34" charset="0"/>
                      </a:endParaRPr>
                    </a:p>
                  </a:txBody>
                  <a:tcPr/>
                </a:tc>
                <a:tc>
                  <a:txBody>
                    <a:bodyPr/>
                    <a:lstStyle/>
                    <a:p>
                      <a:r>
                        <a:rPr lang="en-US" sz="2200" dirty="0"/>
                        <a:t>Functional,</a:t>
                      </a:r>
                      <a:r>
                        <a:rPr lang="en-US" sz="2200" baseline="0" dirty="0"/>
                        <a:t> </a:t>
                      </a:r>
                      <a:r>
                        <a:rPr lang="en-US" sz="2200" baseline="0" dirty="0" err="1"/>
                        <a:t>decentralised</a:t>
                      </a:r>
                      <a:endParaRPr lang="en-US" sz="2200" b="0" i="0" dirty="0">
                        <a:latin typeface="Calibri" panose="020F0502020204030204" pitchFamily="34" charset="0"/>
                      </a:endParaRPr>
                    </a:p>
                  </a:txBody>
                  <a:tcPr/>
                </a:tc>
                <a:extLst>
                  <a:ext uri="{0D108BD9-81ED-4DB2-BD59-A6C34878D82A}">
                    <a16:rowId xmlns:a16="http://schemas.microsoft.com/office/drawing/2014/main" val="10004"/>
                  </a:ext>
                </a:extLst>
              </a:tr>
              <a:tr h="370840">
                <a:tc>
                  <a:txBody>
                    <a:bodyPr/>
                    <a:lstStyle/>
                    <a:p>
                      <a:r>
                        <a:rPr lang="en-US" sz="2200" dirty="0"/>
                        <a:t>5: Maturity</a:t>
                      </a:r>
                      <a:endParaRPr lang="en-US" sz="2200" b="0" i="0" dirty="0">
                        <a:latin typeface="Calibri" panose="020F0502020204030204" pitchFamily="34" charset="0"/>
                      </a:endParaRPr>
                    </a:p>
                  </a:txBody>
                  <a:tcPr/>
                </a:tc>
                <a:tc>
                  <a:txBody>
                    <a:bodyPr/>
                    <a:lstStyle/>
                    <a:p>
                      <a:r>
                        <a:rPr lang="en-US" sz="2200" dirty="0" err="1"/>
                        <a:t>Decentralisation</a:t>
                      </a:r>
                      <a:endParaRPr lang="en-US" sz="2200" b="0" i="0" dirty="0">
                        <a:latin typeface="Calibri" panose="020F0502020204030204" pitchFamily="34" charset="0"/>
                      </a:endParaRPr>
                    </a:p>
                  </a:txBody>
                  <a:tcPr/>
                </a:tc>
                <a:tc>
                  <a:txBody>
                    <a:bodyPr/>
                    <a:lstStyle/>
                    <a:p>
                      <a:r>
                        <a:rPr lang="en-US" sz="2200" dirty="0"/>
                        <a:t>Watchdog</a:t>
                      </a:r>
                      <a:endParaRPr lang="en-US" sz="2200" b="0" i="0" dirty="0">
                        <a:latin typeface="Calibri" panose="020F0502020204030204" pitchFamily="34" charset="0"/>
                      </a:endParaRPr>
                    </a:p>
                  </a:txBody>
                  <a:tcPr/>
                </a:tc>
                <a:tc>
                  <a:txBody>
                    <a:bodyPr/>
                    <a:lstStyle/>
                    <a:p>
                      <a:r>
                        <a:rPr lang="en-US" sz="2200" dirty="0" err="1"/>
                        <a:t>Decentralised</a:t>
                      </a:r>
                      <a:r>
                        <a:rPr lang="en-US" sz="2200" dirty="0"/>
                        <a:t> functional/product</a:t>
                      </a:r>
                      <a:endParaRPr lang="en-US" sz="2200" b="0" i="0" dirty="0">
                        <a:latin typeface="Calibri" panose="020F0502020204030204" pitchFamily="34" charset="0"/>
                      </a:endParaRP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10362807" y="5720316"/>
            <a:ext cx="1516505" cy="276999"/>
          </a:xfrm>
          <a:prstGeom prst="rect">
            <a:avLst/>
          </a:prstGeom>
          <a:noFill/>
        </p:spPr>
        <p:txBody>
          <a:bodyPr wrap="none" rtlCol="0">
            <a:spAutoFit/>
          </a:bodyPr>
          <a:lstStyle/>
          <a:p>
            <a:r>
              <a:rPr lang="en-US" sz="1200" dirty="0">
                <a:latin typeface="Calibri" panose="020F0502020204030204" pitchFamily="34" charset="0"/>
              </a:rPr>
              <a:t>(Scott &amp; Bruce, 1987)</a:t>
            </a:r>
          </a:p>
        </p:txBody>
      </p:sp>
    </p:spTree>
    <p:extLst>
      <p:ext uri="{BB962C8B-B14F-4D97-AF65-F5344CB8AC3E}">
        <p14:creationId xmlns:p14="http://schemas.microsoft.com/office/powerpoint/2010/main" val="39505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on Growth Model for SMEs</a:t>
            </a:r>
          </a:p>
        </p:txBody>
      </p:sp>
      <p:sp>
        <p:nvSpPr>
          <p:cNvPr id="3" name="Content Placeholder 2"/>
          <p:cNvSpPr>
            <a:spLocks noGrp="1"/>
          </p:cNvSpPr>
          <p:nvPr>
            <p:ph idx="1"/>
          </p:nvPr>
        </p:nvSpPr>
        <p:spPr/>
        <p:txBody>
          <a:bodyPr/>
          <a:lstStyle/>
          <a:p>
            <a:r>
              <a:rPr lang="en-US" dirty="0"/>
              <a:t>Not all SMEs move through stages; bankruptcy, take-over, stuck in phase</a:t>
            </a:r>
          </a:p>
          <a:p>
            <a:r>
              <a:rPr lang="en-US" dirty="0"/>
              <a:t>Management style might be more or less advanced than the stage</a:t>
            </a:r>
          </a:p>
          <a:p>
            <a:r>
              <a:rPr lang="en-US" dirty="0"/>
              <a:t>Some SMEs have no intention of growth</a:t>
            </a:r>
          </a:p>
          <a:p>
            <a:r>
              <a:rPr lang="en-US" dirty="0"/>
              <a:t>Little empirical evidence for crisis and subsequent movement through stages</a:t>
            </a:r>
          </a:p>
          <a:p>
            <a:r>
              <a:rPr lang="en-US" dirty="0"/>
              <a:t>But stages can give understanding about different </a:t>
            </a:r>
            <a:r>
              <a:rPr lang="en-US" dirty="0" err="1"/>
              <a:t>organisational</a:t>
            </a:r>
            <a:r>
              <a:rPr lang="en-US" dirty="0"/>
              <a:t> needs in relation to age and size</a:t>
            </a:r>
          </a:p>
        </p:txBody>
      </p:sp>
      <p:sp>
        <p:nvSpPr>
          <p:cNvPr id="4" name="TextBox 3"/>
          <p:cNvSpPr txBox="1"/>
          <p:nvPr/>
        </p:nvSpPr>
        <p:spPr>
          <a:xfrm>
            <a:off x="2121393" y="4204494"/>
            <a:ext cx="1098699" cy="276999"/>
          </a:xfrm>
          <a:prstGeom prst="rect">
            <a:avLst/>
          </a:prstGeom>
          <a:noFill/>
        </p:spPr>
        <p:txBody>
          <a:bodyPr wrap="none" rtlCol="0">
            <a:spAutoFit/>
          </a:bodyPr>
          <a:lstStyle/>
          <a:p>
            <a:r>
              <a:rPr lang="en-GB" sz="1200">
                <a:latin typeface="Calibri" panose="020F0502020204030204" pitchFamily="34" charset="0"/>
              </a:rPr>
              <a:t>(Storey , 2016)</a:t>
            </a:r>
          </a:p>
        </p:txBody>
      </p:sp>
    </p:spTree>
    <p:extLst>
      <p:ext uri="{BB962C8B-B14F-4D97-AF65-F5344CB8AC3E}">
        <p14:creationId xmlns:p14="http://schemas.microsoft.com/office/powerpoint/2010/main" val="390739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In-Class Exercise 2: What is the role of small businesses?</a:t>
            </a:r>
          </a:p>
        </p:txBody>
      </p:sp>
      <p:sp>
        <p:nvSpPr>
          <p:cNvPr id="3" name="Content Placeholder 2"/>
          <p:cNvSpPr>
            <a:spLocks noGrp="1"/>
          </p:cNvSpPr>
          <p:nvPr>
            <p:ph idx="1"/>
          </p:nvPr>
        </p:nvSpPr>
        <p:spPr/>
        <p:txBody>
          <a:bodyPr>
            <a:normAutofit/>
          </a:bodyPr>
          <a:lstStyle/>
          <a:p>
            <a:r>
              <a:rPr lang="en-US" dirty="0"/>
              <a:t>What kind of contributions does small business make to the local economy (that larger business is less capable of doing)</a:t>
            </a:r>
          </a:p>
          <a:p>
            <a:r>
              <a:rPr lang="en-US" dirty="0"/>
              <a:t>Look for different sources of information on the Internet. Based on what you have read, write a list of at least 5 items</a:t>
            </a:r>
          </a:p>
          <a:p>
            <a:r>
              <a:rPr lang="en-US" dirty="0"/>
              <a:t>Discuss in a group of 5 students your list and create a final group list of 5 items</a:t>
            </a:r>
          </a:p>
          <a:p>
            <a:r>
              <a:rPr lang="en-US" dirty="0"/>
              <a:t>Each group gives a short presentation of the 5 items on a poster</a:t>
            </a:r>
          </a:p>
          <a:p>
            <a:r>
              <a:rPr lang="en-US" dirty="0"/>
              <a:t>Short class discussion. Which items did you leave out of the final list and why?</a:t>
            </a:r>
          </a:p>
        </p:txBody>
      </p:sp>
    </p:spTree>
    <p:extLst>
      <p:ext uri="{BB962C8B-B14F-4D97-AF65-F5344CB8AC3E}">
        <p14:creationId xmlns:p14="http://schemas.microsoft.com/office/powerpoint/2010/main" val="275220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Inten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pptx" id="{A89DA73B-AAF5-4BC5-8BF9-68976C2A65F8}" vid="{78904D52-9B5E-4250-8F81-08F958F00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Intense</Template>
  <TotalTime>0</TotalTime>
  <Words>3893</Words>
  <Application>Microsoft Office PowerPoint</Application>
  <PresentationFormat>Breitbild</PresentationFormat>
  <Paragraphs>467</Paragraphs>
  <Slides>41</Slides>
  <Notes>28</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41</vt:i4>
      </vt:variant>
    </vt:vector>
  </HeadingPairs>
  <TitlesOfParts>
    <vt:vector size="45" baseType="lpstr">
      <vt:lpstr>Adobe Fan Heiti Std B</vt:lpstr>
      <vt:lpstr>Arial</vt:lpstr>
      <vt:lpstr>Calibri</vt:lpstr>
      <vt:lpstr>Intense</vt:lpstr>
      <vt:lpstr>C1.1.2 Small and Medium-Sized Enterprises in Europe</vt:lpstr>
      <vt:lpstr>Learning Objectives</vt:lpstr>
      <vt:lpstr>In-Class Exercise 1: Is this a small business?</vt:lpstr>
      <vt:lpstr>PowerPoint-Präsentation</vt:lpstr>
      <vt:lpstr>Organisational Practices in the Phases of Growth</vt:lpstr>
      <vt:lpstr>Decline or liquidate?</vt:lpstr>
      <vt:lpstr>5 Stages of Growth for Small Businesses</vt:lpstr>
      <vt:lpstr>Notes on Growth Model for SMEs</vt:lpstr>
      <vt:lpstr>In-Class Exercise 2: What is the role of small businesses?</vt:lpstr>
      <vt:lpstr>Economic Role of Small Business</vt:lpstr>
      <vt:lpstr>Some Facts on the Importance of SMEs:</vt:lpstr>
      <vt:lpstr>Some Facts on the Importance of SMEs:</vt:lpstr>
      <vt:lpstr>Some Facts on the Importance of SMEs:</vt:lpstr>
      <vt:lpstr>Some Facts on the Importance of SMEs:</vt:lpstr>
      <vt:lpstr>Definitions of SMEs </vt:lpstr>
      <vt:lpstr>PowerPoint-Präsentation</vt:lpstr>
      <vt:lpstr>Definitions of SMEs</vt:lpstr>
      <vt:lpstr>Definitions of SMEs in the EU</vt:lpstr>
      <vt:lpstr>Exercise</vt:lpstr>
      <vt:lpstr>Limitations of Quantitative Definition</vt:lpstr>
      <vt:lpstr>Qualitative Definition</vt:lpstr>
      <vt:lpstr>Limitations of Qualitative Definition</vt:lpstr>
      <vt:lpstr>Perceptions of SMEs’ importance to the Economy</vt:lpstr>
      <vt:lpstr>Why SMEs Were Neglected…</vt:lpstr>
      <vt:lpstr>Characteristics of SMEs</vt:lpstr>
      <vt:lpstr>Financial Aspects of SMEs</vt:lpstr>
      <vt:lpstr>Benefits of Size</vt:lpstr>
      <vt:lpstr>Reasons for Growth of Small Businesses</vt:lpstr>
      <vt:lpstr>Large Can Learn Form Small</vt:lpstr>
      <vt:lpstr>Current Perspectives for SMEs</vt:lpstr>
      <vt:lpstr>In-Class Exercise 3: Family Business</vt:lpstr>
      <vt:lpstr>Some Examples of Family Businesses</vt:lpstr>
      <vt:lpstr>Family-Owned Businesses – Some Facts</vt:lpstr>
      <vt:lpstr>Family-Owned Businesses</vt:lpstr>
      <vt:lpstr>What help do SMEs get in the EU?</vt:lpstr>
      <vt:lpstr>Assignment: Support/funding in the EU and your home country for SMEs</vt:lpstr>
      <vt:lpstr>Summary</vt:lpstr>
      <vt:lpstr>Learning Objectives</vt:lpstr>
      <vt:lpstr>References</vt:lpstr>
      <vt:lpstr>References</vt:lpstr>
      <vt:lpstr>Recommended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INTENSE project</dc:title>
  <dc:creator>Menno Lind</dc:creator>
  <cp:lastModifiedBy>Tine</cp:lastModifiedBy>
  <cp:revision>119</cp:revision>
  <dcterms:created xsi:type="dcterms:W3CDTF">2016-12-13T13:03:18Z</dcterms:created>
  <dcterms:modified xsi:type="dcterms:W3CDTF">2019-06-22T12:17:05Z</dcterms:modified>
</cp:coreProperties>
</file>